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1736277" y="-17860"/>
            <a:ext cx="23275936" cy="155172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splay Slide">
    <p:bg>
      <p:bgPr>
        <a:solidFill>
          <a:srgbClr val="0C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12072670" y="13055203"/>
            <a:ext cx="238660" cy="22291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40000"/>
              </a:lnSpc>
              <a:defRPr cap="all" sz="1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137171" y="696515"/>
            <a:ext cx="17395034" cy="86379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6504062" y="-194764"/>
            <a:ext cx="18990885" cy="126605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4387453" y="357187"/>
            <a:ext cx="15609094" cy="88318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9338964" y="2857500"/>
            <a:ext cx="14466095" cy="964406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354364" indent="-465364">
              <a:spcBef>
                <a:spcPts val="4500"/>
              </a:spcBef>
              <a:defRPr sz="3800"/>
            </a:lvl3pPr>
            <a:lvl4pPr marL="1798864" indent="-465364">
              <a:spcBef>
                <a:spcPts val="4500"/>
              </a:spcBef>
              <a:defRPr sz="3800"/>
            </a:lvl4pPr>
            <a:lvl5pPr marL="22433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084843" y="6983015"/>
            <a:ext cx="8277822" cy="5518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522398" y="898922"/>
            <a:ext cx="8268892" cy="5512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1733848" y="-178594"/>
            <a:ext cx="19020235" cy="126801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8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052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497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941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386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830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75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719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64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18.png"/><Relationship Id="rId5" Type="http://schemas.openxmlformats.org/officeDocument/2006/relationships/image" Target="../media/image64.png"/><Relationship Id="rId6" Type="http://schemas.openxmlformats.org/officeDocument/2006/relationships/hyperlink" Target="https://www.talend.com/resources/l-data-quality/" TargetMode="External"/><Relationship Id="rId7" Type="http://schemas.openxmlformats.org/officeDocument/2006/relationships/hyperlink" Target="https://www.talend.com/products/data-stewardship/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18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18.png"/><Relationship Id="rId5" Type="http://schemas.openxmlformats.org/officeDocument/2006/relationships/image" Target="../media/image6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18.png"/><Relationship Id="rId5" Type="http://schemas.openxmlformats.org/officeDocument/2006/relationships/image" Target="../media/image6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1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Relationship Id="rId28" Type="http://schemas.openxmlformats.org/officeDocument/2006/relationships/image" Target="../media/image12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6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7" name="Modeling Concepts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Modeling Concepts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138" name="ER Diagram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ER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Buildings.png" descr="Building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8542" y="2019573"/>
            <a:ext cx="1927867" cy="21554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3" name="Group"/>
          <p:cNvGrpSpPr/>
          <p:nvPr/>
        </p:nvGrpSpPr>
        <p:grpSpPr>
          <a:xfrm>
            <a:off x="4889484" y="2184941"/>
            <a:ext cx="2225877" cy="2574848"/>
            <a:chOff x="0" y="0"/>
            <a:chExt cx="2225875" cy="2574847"/>
          </a:xfrm>
        </p:grpSpPr>
        <p:sp>
          <p:nvSpPr>
            <p:cNvPr id="711" name="Oval"/>
            <p:cNvSpPr/>
            <p:nvPr/>
          </p:nvSpPr>
          <p:spPr>
            <a:xfrm>
              <a:off x="231124" y="215476"/>
              <a:ext cx="1761571" cy="2111543"/>
            </a:xfrm>
            <a:prstGeom prst="ellipse">
              <a:avLst/>
            </a:prstGeom>
            <a:noFill/>
            <a:ln w="50800" cap="rnd">
              <a:solidFill>
                <a:srgbClr val="4C4341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732" name="Group"/>
            <p:cNvGrpSpPr/>
            <p:nvPr/>
          </p:nvGrpSpPr>
          <p:grpSpPr>
            <a:xfrm>
              <a:off x="-1" y="0"/>
              <a:ext cx="2225877" cy="2574848"/>
              <a:chOff x="0" y="0"/>
              <a:chExt cx="2225875" cy="2574847"/>
            </a:xfrm>
          </p:grpSpPr>
          <p:grpSp>
            <p:nvGrpSpPr>
              <p:cNvPr id="716" name="Group"/>
              <p:cNvGrpSpPr/>
              <p:nvPr/>
            </p:nvGrpSpPr>
            <p:grpSpPr>
              <a:xfrm>
                <a:off x="770414" y="-1"/>
                <a:ext cx="685048" cy="737344"/>
                <a:chOff x="0" y="0"/>
                <a:chExt cx="685047" cy="737342"/>
              </a:xfrm>
            </p:grpSpPr>
            <p:sp>
              <p:nvSpPr>
                <p:cNvPr id="712" name="Shape"/>
                <p:cNvSpPr/>
                <p:nvPr/>
              </p:nvSpPr>
              <p:spPr>
                <a:xfrm>
                  <a:off x="0" y="0"/>
                  <a:ext cx="685048" cy="5800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8770"/>
                      </a:moveTo>
                      <a:cubicBezTo>
                        <a:pt x="21600" y="20552"/>
                        <a:pt x="20860" y="21600"/>
                        <a:pt x="19601" y="21600"/>
                      </a:cubicBezTo>
                      <a:lnTo>
                        <a:pt x="2000" y="21600"/>
                      </a:lnTo>
                      <a:cubicBezTo>
                        <a:pt x="740" y="21600"/>
                        <a:pt x="0" y="20552"/>
                        <a:pt x="0" y="18770"/>
                      </a:cubicBezTo>
                      <a:lnTo>
                        <a:pt x="0" y="2831"/>
                      </a:lnTo>
                      <a:cubicBezTo>
                        <a:pt x="0" y="1048"/>
                        <a:pt x="740" y="0"/>
                        <a:pt x="2000" y="0"/>
                      </a:cubicBezTo>
                      <a:lnTo>
                        <a:pt x="19601" y="0"/>
                      </a:lnTo>
                      <a:cubicBezTo>
                        <a:pt x="20860" y="0"/>
                        <a:pt x="21600" y="1048"/>
                        <a:pt x="21600" y="2830"/>
                      </a:cubicBezTo>
                      <a:cubicBezTo>
                        <a:pt x="21600" y="2830"/>
                        <a:pt x="21600" y="18770"/>
                        <a:pt x="21600" y="18770"/>
                      </a:cubicBezTo>
                      <a:close/>
                    </a:path>
                  </a:pathLst>
                </a:custGeom>
                <a:solidFill>
                  <a:srgbClr val="EFEFEC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13" name="Shape"/>
                <p:cNvSpPr/>
                <p:nvPr/>
              </p:nvSpPr>
              <p:spPr>
                <a:xfrm>
                  <a:off x="0" y="461736"/>
                  <a:ext cx="685048" cy="1269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8673"/>
                      </a:moveTo>
                      <a:cubicBezTo>
                        <a:pt x="21600" y="16814"/>
                        <a:pt x="20860" y="21600"/>
                        <a:pt x="19601" y="21600"/>
                      </a:cubicBezTo>
                      <a:lnTo>
                        <a:pt x="2000" y="21600"/>
                      </a:lnTo>
                      <a:cubicBezTo>
                        <a:pt x="740" y="21600"/>
                        <a:pt x="0" y="16814"/>
                        <a:pt x="0" y="8673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ubicBezTo>
                        <a:pt x="21600" y="0"/>
                        <a:pt x="21600" y="8673"/>
                        <a:pt x="21600" y="8673"/>
                      </a:cubicBezTo>
                      <a:close/>
                    </a:path>
                  </a:pathLst>
                </a:custGeom>
                <a:solidFill>
                  <a:srgbClr val="A5DFEA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14" name="Shape"/>
                <p:cNvSpPr/>
                <p:nvPr/>
              </p:nvSpPr>
              <p:spPr>
                <a:xfrm>
                  <a:off x="256804" y="584865"/>
                  <a:ext cx="158047" cy="1418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17131" y="0"/>
                      </a:lnTo>
                      <a:lnTo>
                        <a:pt x="4466" y="0"/>
                      </a:lnTo>
                      <a:lnTo>
                        <a:pt x="0" y="21600"/>
                      </a:lnTo>
                      <a:cubicBezTo>
                        <a:pt x="0" y="2160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C9E1A7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15" name="Line"/>
                <p:cNvSpPr/>
                <p:nvPr/>
              </p:nvSpPr>
              <p:spPr>
                <a:xfrm flipH="1" flipV="1">
                  <a:off x="203863" y="737034"/>
                  <a:ext cx="273458" cy="309"/>
                </a:xfrm>
                <a:prstGeom prst="line">
                  <a:avLst/>
                </a:prstGeom>
                <a:noFill/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grpSp>
            <p:nvGrpSpPr>
              <p:cNvPr id="721" name="Group"/>
              <p:cNvGrpSpPr/>
              <p:nvPr/>
            </p:nvGrpSpPr>
            <p:grpSpPr>
              <a:xfrm>
                <a:off x="770414" y="1846944"/>
                <a:ext cx="685048" cy="727904"/>
                <a:chOff x="0" y="0"/>
                <a:chExt cx="685047" cy="727903"/>
              </a:xfrm>
            </p:grpSpPr>
            <p:sp>
              <p:nvSpPr>
                <p:cNvPr id="717" name="Shape"/>
                <p:cNvSpPr/>
                <p:nvPr/>
              </p:nvSpPr>
              <p:spPr>
                <a:xfrm>
                  <a:off x="0" y="0"/>
                  <a:ext cx="685048" cy="5800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8770"/>
                      </a:moveTo>
                      <a:cubicBezTo>
                        <a:pt x="21600" y="20552"/>
                        <a:pt x="20860" y="21600"/>
                        <a:pt x="19601" y="21600"/>
                      </a:cubicBezTo>
                      <a:lnTo>
                        <a:pt x="2000" y="21600"/>
                      </a:lnTo>
                      <a:cubicBezTo>
                        <a:pt x="740" y="21600"/>
                        <a:pt x="0" y="20552"/>
                        <a:pt x="0" y="18770"/>
                      </a:cubicBezTo>
                      <a:lnTo>
                        <a:pt x="0" y="2831"/>
                      </a:lnTo>
                      <a:cubicBezTo>
                        <a:pt x="0" y="1048"/>
                        <a:pt x="740" y="0"/>
                        <a:pt x="2000" y="0"/>
                      </a:cubicBezTo>
                      <a:lnTo>
                        <a:pt x="19601" y="0"/>
                      </a:lnTo>
                      <a:cubicBezTo>
                        <a:pt x="20860" y="0"/>
                        <a:pt x="21600" y="1048"/>
                        <a:pt x="21600" y="2830"/>
                      </a:cubicBezTo>
                      <a:cubicBezTo>
                        <a:pt x="21600" y="2830"/>
                        <a:pt x="21600" y="18770"/>
                        <a:pt x="21600" y="18770"/>
                      </a:cubicBezTo>
                      <a:close/>
                    </a:path>
                  </a:pathLst>
                </a:custGeom>
                <a:solidFill>
                  <a:srgbClr val="EFEFEC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18" name="Shape"/>
                <p:cNvSpPr/>
                <p:nvPr/>
              </p:nvSpPr>
              <p:spPr>
                <a:xfrm>
                  <a:off x="0" y="461736"/>
                  <a:ext cx="685048" cy="1269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8673"/>
                      </a:moveTo>
                      <a:cubicBezTo>
                        <a:pt x="21600" y="16814"/>
                        <a:pt x="20860" y="21600"/>
                        <a:pt x="19601" y="21600"/>
                      </a:cubicBezTo>
                      <a:lnTo>
                        <a:pt x="2000" y="21600"/>
                      </a:lnTo>
                      <a:cubicBezTo>
                        <a:pt x="740" y="21600"/>
                        <a:pt x="0" y="16814"/>
                        <a:pt x="0" y="8673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ubicBezTo>
                        <a:pt x="21600" y="0"/>
                        <a:pt x="21600" y="8673"/>
                        <a:pt x="21600" y="8673"/>
                      </a:cubicBezTo>
                      <a:close/>
                    </a:path>
                  </a:pathLst>
                </a:custGeom>
                <a:solidFill>
                  <a:srgbClr val="A5DFEA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19" name="Shape"/>
                <p:cNvSpPr/>
                <p:nvPr/>
              </p:nvSpPr>
              <p:spPr>
                <a:xfrm>
                  <a:off x="256804" y="584865"/>
                  <a:ext cx="158047" cy="1418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17131" y="0"/>
                      </a:lnTo>
                      <a:lnTo>
                        <a:pt x="4466" y="0"/>
                      </a:lnTo>
                      <a:lnTo>
                        <a:pt x="0" y="21600"/>
                      </a:lnTo>
                      <a:cubicBezTo>
                        <a:pt x="0" y="2160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C9E1A7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H="1" flipV="1">
                  <a:off x="203863" y="727595"/>
                  <a:ext cx="273458" cy="309"/>
                </a:xfrm>
                <a:prstGeom prst="line">
                  <a:avLst/>
                </a:prstGeom>
                <a:noFill/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grpSp>
            <p:nvGrpSpPr>
              <p:cNvPr id="726" name="Group"/>
              <p:cNvGrpSpPr/>
              <p:nvPr/>
            </p:nvGrpSpPr>
            <p:grpSpPr>
              <a:xfrm>
                <a:off x="1540828" y="954254"/>
                <a:ext cx="685048" cy="708726"/>
                <a:chOff x="0" y="0"/>
                <a:chExt cx="685047" cy="708724"/>
              </a:xfrm>
            </p:grpSpPr>
            <p:sp>
              <p:nvSpPr>
                <p:cNvPr id="722" name="Shape"/>
                <p:cNvSpPr/>
                <p:nvPr/>
              </p:nvSpPr>
              <p:spPr>
                <a:xfrm>
                  <a:off x="0" y="0"/>
                  <a:ext cx="685048" cy="5800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8770"/>
                      </a:moveTo>
                      <a:cubicBezTo>
                        <a:pt x="21600" y="20552"/>
                        <a:pt x="20860" y="21600"/>
                        <a:pt x="19601" y="21600"/>
                      </a:cubicBezTo>
                      <a:lnTo>
                        <a:pt x="2000" y="21600"/>
                      </a:lnTo>
                      <a:cubicBezTo>
                        <a:pt x="740" y="21600"/>
                        <a:pt x="0" y="20552"/>
                        <a:pt x="0" y="18770"/>
                      </a:cubicBezTo>
                      <a:lnTo>
                        <a:pt x="0" y="2830"/>
                      </a:lnTo>
                      <a:cubicBezTo>
                        <a:pt x="0" y="1048"/>
                        <a:pt x="740" y="0"/>
                        <a:pt x="2000" y="0"/>
                      </a:cubicBezTo>
                      <a:lnTo>
                        <a:pt x="19601" y="0"/>
                      </a:lnTo>
                      <a:cubicBezTo>
                        <a:pt x="20860" y="0"/>
                        <a:pt x="21600" y="1048"/>
                        <a:pt x="21600" y="2830"/>
                      </a:cubicBezTo>
                      <a:cubicBezTo>
                        <a:pt x="21600" y="2830"/>
                        <a:pt x="21600" y="18770"/>
                        <a:pt x="21600" y="18770"/>
                      </a:cubicBezTo>
                      <a:close/>
                    </a:path>
                  </a:pathLst>
                </a:custGeom>
                <a:solidFill>
                  <a:srgbClr val="EFEFEC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23" name="Shape"/>
                <p:cNvSpPr/>
                <p:nvPr/>
              </p:nvSpPr>
              <p:spPr>
                <a:xfrm>
                  <a:off x="0" y="430953"/>
                  <a:ext cx="685048" cy="1269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8673"/>
                      </a:moveTo>
                      <a:cubicBezTo>
                        <a:pt x="21600" y="16814"/>
                        <a:pt x="20860" y="21600"/>
                        <a:pt x="19601" y="21600"/>
                      </a:cubicBezTo>
                      <a:lnTo>
                        <a:pt x="2000" y="21600"/>
                      </a:lnTo>
                      <a:cubicBezTo>
                        <a:pt x="740" y="21600"/>
                        <a:pt x="0" y="16814"/>
                        <a:pt x="0" y="8673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ubicBezTo>
                        <a:pt x="21600" y="0"/>
                        <a:pt x="21600" y="8673"/>
                        <a:pt x="21600" y="8673"/>
                      </a:cubicBezTo>
                      <a:close/>
                    </a:path>
                  </a:pathLst>
                </a:custGeom>
                <a:solidFill>
                  <a:srgbClr val="A5DFEA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24" name="Shape"/>
                <p:cNvSpPr/>
                <p:nvPr/>
              </p:nvSpPr>
              <p:spPr>
                <a:xfrm>
                  <a:off x="256804" y="554083"/>
                  <a:ext cx="158072" cy="1418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17131" y="0"/>
                      </a:lnTo>
                      <a:lnTo>
                        <a:pt x="4465" y="0"/>
                      </a:lnTo>
                      <a:lnTo>
                        <a:pt x="0" y="21600"/>
                      </a:lnTo>
                      <a:cubicBezTo>
                        <a:pt x="0" y="2160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C9E1A7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25" name="Line"/>
                <p:cNvSpPr/>
                <p:nvPr/>
              </p:nvSpPr>
              <p:spPr>
                <a:xfrm flipH="1" flipV="1">
                  <a:off x="197167" y="708416"/>
                  <a:ext cx="273458" cy="309"/>
                </a:xfrm>
                <a:prstGeom prst="line">
                  <a:avLst/>
                </a:prstGeom>
                <a:noFill/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grpSp>
            <p:nvGrpSpPr>
              <p:cNvPr id="731" name="Group"/>
              <p:cNvGrpSpPr/>
              <p:nvPr/>
            </p:nvGrpSpPr>
            <p:grpSpPr>
              <a:xfrm>
                <a:off x="-1" y="954254"/>
                <a:ext cx="685049" cy="708726"/>
                <a:chOff x="0" y="0"/>
                <a:chExt cx="685047" cy="708724"/>
              </a:xfrm>
            </p:grpSpPr>
            <p:sp>
              <p:nvSpPr>
                <p:cNvPr id="727" name="Shape"/>
                <p:cNvSpPr/>
                <p:nvPr/>
              </p:nvSpPr>
              <p:spPr>
                <a:xfrm>
                  <a:off x="0" y="0"/>
                  <a:ext cx="685048" cy="5800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8770"/>
                      </a:moveTo>
                      <a:cubicBezTo>
                        <a:pt x="21600" y="20552"/>
                        <a:pt x="20860" y="21600"/>
                        <a:pt x="19601" y="21600"/>
                      </a:cubicBezTo>
                      <a:lnTo>
                        <a:pt x="1999" y="21600"/>
                      </a:lnTo>
                      <a:cubicBezTo>
                        <a:pt x="740" y="21600"/>
                        <a:pt x="0" y="20552"/>
                        <a:pt x="0" y="18770"/>
                      </a:cubicBezTo>
                      <a:lnTo>
                        <a:pt x="0" y="2830"/>
                      </a:lnTo>
                      <a:cubicBezTo>
                        <a:pt x="0" y="1048"/>
                        <a:pt x="740" y="0"/>
                        <a:pt x="1999" y="0"/>
                      </a:cubicBezTo>
                      <a:lnTo>
                        <a:pt x="19601" y="0"/>
                      </a:lnTo>
                      <a:cubicBezTo>
                        <a:pt x="20860" y="0"/>
                        <a:pt x="21600" y="1048"/>
                        <a:pt x="21600" y="2830"/>
                      </a:cubicBezTo>
                      <a:cubicBezTo>
                        <a:pt x="21600" y="2830"/>
                        <a:pt x="21600" y="18770"/>
                        <a:pt x="21600" y="18770"/>
                      </a:cubicBezTo>
                      <a:close/>
                    </a:path>
                  </a:pathLst>
                </a:custGeom>
                <a:solidFill>
                  <a:srgbClr val="EFEFEC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28" name="Shape"/>
                <p:cNvSpPr/>
                <p:nvPr/>
              </p:nvSpPr>
              <p:spPr>
                <a:xfrm>
                  <a:off x="0" y="430953"/>
                  <a:ext cx="685048" cy="1269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8673"/>
                      </a:moveTo>
                      <a:cubicBezTo>
                        <a:pt x="21600" y="16814"/>
                        <a:pt x="20860" y="21600"/>
                        <a:pt x="19601" y="21600"/>
                      </a:cubicBezTo>
                      <a:lnTo>
                        <a:pt x="1999" y="21600"/>
                      </a:lnTo>
                      <a:cubicBezTo>
                        <a:pt x="740" y="21600"/>
                        <a:pt x="0" y="16814"/>
                        <a:pt x="0" y="8673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ubicBezTo>
                        <a:pt x="21600" y="0"/>
                        <a:pt x="21600" y="8673"/>
                        <a:pt x="21600" y="8673"/>
                      </a:cubicBezTo>
                      <a:close/>
                    </a:path>
                  </a:pathLst>
                </a:custGeom>
                <a:solidFill>
                  <a:srgbClr val="A5DFEA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29" name="Shape"/>
                <p:cNvSpPr/>
                <p:nvPr/>
              </p:nvSpPr>
              <p:spPr>
                <a:xfrm>
                  <a:off x="256804" y="554083"/>
                  <a:ext cx="158072" cy="1418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17131" y="0"/>
                      </a:lnTo>
                      <a:lnTo>
                        <a:pt x="4469" y="0"/>
                      </a:lnTo>
                      <a:lnTo>
                        <a:pt x="0" y="21600"/>
                      </a:lnTo>
                      <a:cubicBezTo>
                        <a:pt x="0" y="2160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C9E1A7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30" name="Line"/>
                <p:cNvSpPr/>
                <p:nvPr/>
              </p:nvSpPr>
              <p:spPr>
                <a:xfrm flipH="1" flipV="1">
                  <a:off x="210559" y="708416"/>
                  <a:ext cx="273458" cy="309"/>
                </a:xfrm>
                <a:prstGeom prst="line">
                  <a:avLst/>
                </a:prstGeom>
                <a:noFill/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</p:grpSp>
      </p:grpSp>
      <p:grpSp>
        <p:nvGrpSpPr>
          <p:cNvPr id="757" name="Group"/>
          <p:cNvGrpSpPr/>
          <p:nvPr/>
        </p:nvGrpSpPr>
        <p:grpSpPr>
          <a:xfrm>
            <a:off x="2356591" y="9227073"/>
            <a:ext cx="1745143" cy="2155492"/>
            <a:chOff x="0" y="0"/>
            <a:chExt cx="1745141" cy="2155490"/>
          </a:xfrm>
        </p:grpSpPr>
        <p:grpSp>
          <p:nvGrpSpPr>
            <p:cNvPr id="737" name="Group"/>
            <p:cNvGrpSpPr/>
            <p:nvPr/>
          </p:nvGrpSpPr>
          <p:grpSpPr>
            <a:xfrm>
              <a:off x="0" y="-1"/>
              <a:ext cx="1745142" cy="604174"/>
              <a:chOff x="0" y="0"/>
              <a:chExt cx="1745141" cy="604172"/>
            </a:xfrm>
          </p:grpSpPr>
          <p:sp>
            <p:nvSpPr>
              <p:cNvPr id="734" name="Shape"/>
              <p:cNvSpPr/>
              <p:nvPr/>
            </p:nvSpPr>
            <p:spPr>
              <a:xfrm>
                <a:off x="-1" y="0"/>
                <a:ext cx="1745144" cy="6041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7" h="21598" fill="norm" stroke="1" extrusionOk="0">
                    <a:moveTo>
                      <a:pt x="1009" y="0"/>
                    </a:moveTo>
                    <a:cubicBezTo>
                      <a:pt x="874" y="20"/>
                      <a:pt x="761" y="36"/>
                      <a:pt x="660" y="64"/>
                    </a:cubicBezTo>
                    <a:cubicBezTo>
                      <a:pt x="568" y="90"/>
                      <a:pt x="492" y="126"/>
                      <a:pt x="413" y="191"/>
                    </a:cubicBezTo>
                    <a:cubicBezTo>
                      <a:pt x="327" y="282"/>
                      <a:pt x="249" y="424"/>
                      <a:pt x="186" y="606"/>
                    </a:cubicBezTo>
                    <a:cubicBezTo>
                      <a:pt x="123" y="788"/>
                      <a:pt x="75" y="1009"/>
                      <a:pt x="44" y="1257"/>
                    </a:cubicBezTo>
                    <a:cubicBezTo>
                      <a:pt x="15" y="1480"/>
                      <a:pt x="2" y="1703"/>
                      <a:pt x="0" y="1971"/>
                    </a:cubicBezTo>
                    <a:cubicBezTo>
                      <a:pt x="-2" y="2253"/>
                      <a:pt x="9" y="2571"/>
                      <a:pt x="39" y="2972"/>
                    </a:cubicBezTo>
                    <a:lnTo>
                      <a:pt x="1542" y="18658"/>
                    </a:lnTo>
                    <a:cubicBezTo>
                      <a:pt x="1577" y="19036"/>
                      <a:pt x="1605" y="19370"/>
                      <a:pt x="1636" y="19675"/>
                    </a:cubicBezTo>
                    <a:cubicBezTo>
                      <a:pt x="1663" y="19935"/>
                      <a:pt x="1690" y="20161"/>
                      <a:pt x="1725" y="20389"/>
                    </a:cubicBezTo>
                    <a:cubicBezTo>
                      <a:pt x="1756" y="20637"/>
                      <a:pt x="1805" y="20858"/>
                      <a:pt x="1868" y="21040"/>
                    </a:cubicBezTo>
                    <a:cubicBezTo>
                      <a:pt x="1931" y="21222"/>
                      <a:pt x="2008" y="21364"/>
                      <a:pt x="2094" y="21454"/>
                    </a:cubicBezTo>
                    <a:cubicBezTo>
                      <a:pt x="2172" y="21526"/>
                      <a:pt x="2248" y="21564"/>
                      <a:pt x="2341" y="21582"/>
                    </a:cubicBezTo>
                    <a:cubicBezTo>
                      <a:pt x="2433" y="21600"/>
                      <a:pt x="2543" y="21598"/>
                      <a:pt x="2689" y="21598"/>
                    </a:cubicBezTo>
                    <a:lnTo>
                      <a:pt x="10798" y="21598"/>
                    </a:lnTo>
                    <a:lnTo>
                      <a:pt x="18907" y="21598"/>
                    </a:lnTo>
                    <a:cubicBezTo>
                      <a:pt x="19053" y="21598"/>
                      <a:pt x="19163" y="21600"/>
                      <a:pt x="19255" y="21582"/>
                    </a:cubicBezTo>
                    <a:cubicBezTo>
                      <a:pt x="19348" y="21564"/>
                      <a:pt x="19424" y="21526"/>
                      <a:pt x="19502" y="21454"/>
                    </a:cubicBezTo>
                    <a:cubicBezTo>
                      <a:pt x="19588" y="21364"/>
                      <a:pt x="19665" y="21222"/>
                      <a:pt x="19728" y="21040"/>
                    </a:cubicBezTo>
                    <a:cubicBezTo>
                      <a:pt x="19791" y="20858"/>
                      <a:pt x="19840" y="20637"/>
                      <a:pt x="19871" y="20389"/>
                    </a:cubicBezTo>
                    <a:cubicBezTo>
                      <a:pt x="19906" y="20161"/>
                      <a:pt x="19933" y="19935"/>
                      <a:pt x="19960" y="19675"/>
                    </a:cubicBezTo>
                    <a:cubicBezTo>
                      <a:pt x="19991" y="19370"/>
                      <a:pt x="20019" y="19036"/>
                      <a:pt x="20054" y="18658"/>
                    </a:cubicBezTo>
                    <a:lnTo>
                      <a:pt x="21557" y="2972"/>
                    </a:lnTo>
                    <a:cubicBezTo>
                      <a:pt x="21587" y="2571"/>
                      <a:pt x="21598" y="2253"/>
                      <a:pt x="21596" y="1971"/>
                    </a:cubicBezTo>
                    <a:cubicBezTo>
                      <a:pt x="21594" y="1703"/>
                      <a:pt x="21581" y="1480"/>
                      <a:pt x="21552" y="1257"/>
                    </a:cubicBezTo>
                    <a:cubicBezTo>
                      <a:pt x="21521" y="1009"/>
                      <a:pt x="21473" y="788"/>
                      <a:pt x="21410" y="606"/>
                    </a:cubicBezTo>
                    <a:cubicBezTo>
                      <a:pt x="21347" y="424"/>
                      <a:pt x="21269" y="282"/>
                      <a:pt x="21183" y="191"/>
                    </a:cubicBezTo>
                    <a:cubicBezTo>
                      <a:pt x="21104" y="126"/>
                      <a:pt x="21028" y="90"/>
                      <a:pt x="20936" y="64"/>
                    </a:cubicBezTo>
                    <a:cubicBezTo>
                      <a:pt x="20835" y="36"/>
                      <a:pt x="20722" y="20"/>
                      <a:pt x="20587" y="0"/>
                    </a:cubicBezTo>
                    <a:lnTo>
                      <a:pt x="20582" y="0"/>
                    </a:lnTo>
                    <a:lnTo>
                      <a:pt x="10798" y="0"/>
                    </a:lnTo>
                    <a:lnTo>
                      <a:pt x="1014" y="0"/>
                    </a:lnTo>
                    <a:lnTo>
                      <a:pt x="1009" y="0"/>
                    </a:lnTo>
                    <a:close/>
                  </a:path>
                </a:pathLst>
              </a:custGeom>
              <a:solidFill>
                <a:srgbClr val="5367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735" name="Shape"/>
              <p:cNvSpPr/>
              <p:nvPr/>
            </p:nvSpPr>
            <p:spPr>
              <a:xfrm>
                <a:off x="92711" y="134248"/>
                <a:ext cx="1559720" cy="394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215" y="21600"/>
                    </a:lnTo>
                    <a:lnTo>
                      <a:pt x="1385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E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642937">
                  <a:defRPr sz="5600"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736" name="Rounded Rectangle"/>
              <p:cNvSpPr/>
              <p:nvPr/>
            </p:nvSpPr>
            <p:spPr>
              <a:xfrm>
                <a:off x="33692" y="32139"/>
                <a:ext cx="1677758" cy="34888"/>
              </a:xfrm>
              <a:prstGeom prst="roundRect">
                <a:avLst>
                  <a:gd name="adj" fmla="val 50000"/>
                </a:avLst>
              </a:prstGeom>
              <a:solidFill>
                <a:srgbClr val="E3F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746" name="Group"/>
            <p:cNvGrpSpPr/>
            <p:nvPr/>
          </p:nvGrpSpPr>
          <p:grpSpPr>
            <a:xfrm>
              <a:off x="142013" y="581477"/>
              <a:ext cx="1461116" cy="1032815"/>
              <a:chOff x="0" y="0"/>
              <a:chExt cx="1461114" cy="1032813"/>
            </a:xfrm>
          </p:grpSpPr>
          <p:grpSp>
            <p:nvGrpSpPr>
              <p:cNvPr id="740" name="Group"/>
              <p:cNvGrpSpPr/>
              <p:nvPr/>
            </p:nvGrpSpPr>
            <p:grpSpPr>
              <a:xfrm>
                <a:off x="0" y="46778"/>
                <a:ext cx="1461115" cy="986036"/>
                <a:chOff x="0" y="0"/>
                <a:chExt cx="1461114" cy="986035"/>
              </a:xfrm>
            </p:grpSpPr>
            <p:sp>
              <p:nvSpPr>
                <p:cNvPr id="738" name="Rounded Rectangle"/>
                <p:cNvSpPr/>
                <p:nvPr/>
              </p:nvSpPr>
              <p:spPr>
                <a:xfrm>
                  <a:off x="0" y="22744"/>
                  <a:ext cx="1461115" cy="963292"/>
                </a:xfrm>
                <a:prstGeom prst="roundRect">
                  <a:avLst>
                    <a:gd name="adj" fmla="val 4452"/>
                  </a:avLst>
                </a:prstGeom>
                <a:solidFill>
                  <a:srgbClr val="9DDCE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39" name="Rounded Rectangle"/>
                <p:cNvSpPr/>
                <p:nvPr/>
              </p:nvSpPr>
              <p:spPr>
                <a:xfrm>
                  <a:off x="0" y="0"/>
                  <a:ext cx="1461115" cy="963291"/>
                </a:xfrm>
                <a:prstGeom prst="roundRect">
                  <a:avLst>
                    <a:gd name="adj" fmla="val 4452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sp>
            <p:nvSpPr>
              <p:cNvPr id="741" name="Shape"/>
              <p:cNvSpPr/>
              <p:nvPr/>
            </p:nvSpPr>
            <p:spPr>
              <a:xfrm>
                <a:off x="504626" y="671264"/>
                <a:ext cx="451863" cy="297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598" fill="norm" stroke="1" extrusionOk="0">
                    <a:moveTo>
                      <a:pt x="1027" y="0"/>
                    </a:moveTo>
                    <a:cubicBezTo>
                      <a:pt x="757" y="0"/>
                      <a:pt x="617" y="4"/>
                      <a:pt x="473" y="73"/>
                    </a:cubicBezTo>
                    <a:cubicBezTo>
                      <a:pt x="313" y="162"/>
                      <a:pt x="187" y="353"/>
                      <a:pt x="129" y="595"/>
                    </a:cubicBezTo>
                    <a:cubicBezTo>
                      <a:pt x="82" y="817"/>
                      <a:pt x="86" y="1025"/>
                      <a:pt x="86" y="1435"/>
                    </a:cubicBezTo>
                    <a:lnTo>
                      <a:pt x="86" y="15048"/>
                    </a:lnTo>
                    <a:cubicBezTo>
                      <a:pt x="86" y="15465"/>
                      <a:pt x="82" y="15667"/>
                      <a:pt x="129" y="15888"/>
                    </a:cubicBezTo>
                    <a:cubicBezTo>
                      <a:pt x="187" y="16130"/>
                      <a:pt x="313" y="16322"/>
                      <a:pt x="473" y="16410"/>
                    </a:cubicBezTo>
                    <a:cubicBezTo>
                      <a:pt x="619" y="16480"/>
                      <a:pt x="756" y="16484"/>
                      <a:pt x="1027" y="16484"/>
                    </a:cubicBezTo>
                    <a:lnTo>
                      <a:pt x="20648" y="16484"/>
                    </a:lnTo>
                    <a:cubicBezTo>
                      <a:pt x="20923" y="16484"/>
                      <a:pt x="21062" y="16480"/>
                      <a:pt x="21208" y="16410"/>
                    </a:cubicBezTo>
                    <a:cubicBezTo>
                      <a:pt x="21367" y="16322"/>
                      <a:pt x="21494" y="16130"/>
                      <a:pt x="21552" y="15888"/>
                    </a:cubicBezTo>
                    <a:cubicBezTo>
                      <a:pt x="21598" y="15667"/>
                      <a:pt x="21595" y="15459"/>
                      <a:pt x="21595" y="15048"/>
                    </a:cubicBezTo>
                    <a:lnTo>
                      <a:pt x="21595" y="1444"/>
                    </a:lnTo>
                    <a:cubicBezTo>
                      <a:pt x="21595" y="1027"/>
                      <a:pt x="21598" y="817"/>
                      <a:pt x="21552" y="595"/>
                    </a:cubicBezTo>
                    <a:cubicBezTo>
                      <a:pt x="21494" y="353"/>
                      <a:pt x="21367" y="162"/>
                      <a:pt x="21208" y="73"/>
                    </a:cubicBezTo>
                    <a:cubicBezTo>
                      <a:pt x="21062" y="3"/>
                      <a:pt x="20924" y="0"/>
                      <a:pt x="20654" y="0"/>
                    </a:cubicBezTo>
                    <a:lnTo>
                      <a:pt x="1032" y="0"/>
                    </a:lnTo>
                    <a:lnTo>
                      <a:pt x="1027" y="0"/>
                    </a:lnTo>
                    <a:close/>
                    <a:moveTo>
                      <a:pt x="473" y="18033"/>
                    </a:moveTo>
                    <a:cubicBezTo>
                      <a:pt x="335" y="18033"/>
                      <a:pt x="266" y="18031"/>
                      <a:pt x="193" y="18066"/>
                    </a:cubicBezTo>
                    <a:cubicBezTo>
                      <a:pt x="113" y="18110"/>
                      <a:pt x="50" y="18206"/>
                      <a:pt x="21" y="18327"/>
                    </a:cubicBezTo>
                    <a:cubicBezTo>
                      <a:pt x="-2" y="18438"/>
                      <a:pt x="0" y="18546"/>
                      <a:pt x="0" y="18751"/>
                    </a:cubicBezTo>
                    <a:lnTo>
                      <a:pt x="0" y="20880"/>
                    </a:lnTo>
                    <a:cubicBezTo>
                      <a:pt x="0" y="21088"/>
                      <a:pt x="-2" y="21193"/>
                      <a:pt x="21" y="21304"/>
                    </a:cubicBezTo>
                    <a:cubicBezTo>
                      <a:pt x="50" y="21425"/>
                      <a:pt x="113" y="21521"/>
                      <a:pt x="193" y="21565"/>
                    </a:cubicBezTo>
                    <a:cubicBezTo>
                      <a:pt x="266" y="21600"/>
                      <a:pt x="338" y="21597"/>
                      <a:pt x="473" y="21597"/>
                    </a:cubicBezTo>
                    <a:lnTo>
                      <a:pt x="9770" y="21597"/>
                    </a:lnTo>
                    <a:cubicBezTo>
                      <a:pt x="9908" y="21597"/>
                      <a:pt x="9977" y="21600"/>
                      <a:pt x="10050" y="21565"/>
                    </a:cubicBezTo>
                    <a:cubicBezTo>
                      <a:pt x="10130" y="21521"/>
                      <a:pt x="10193" y="21425"/>
                      <a:pt x="10222" y="21304"/>
                    </a:cubicBezTo>
                    <a:cubicBezTo>
                      <a:pt x="10245" y="21193"/>
                      <a:pt x="10243" y="21085"/>
                      <a:pt x="10243" y="20880"/>
                    </a:cubicBezTo>
                    <a:lnTo>
                      <a:pt x="10243" y="18751"/>
                    </a:lnTo>
                    <a:cubicBezTo>
                      <a:pt x="10243" y="18543"/>
                      <a:pt x="10245" y="18438"/>
                      <a:pt x="10222" y="18327"/>
                    </a:cubicBezTo>
                    <a:cubicBezTo>
                      <a:pt x="10193" y="18206"/>
                      <a:pt x="10130" y="18110"/>
                      <a:pt x="10050" y="18066"/>
                    </a:cubicBezTo>
                    <a:cubicBezTo>
                      <a:pt x="9977" y="18031"/>
                      <a:pt x="9905" y="18033"/>
                      <a:pt x="9770" y="18033"/>
                    </a:cubicBezTo>
                    <a:lnTo>
                      <a:pt x="473" y="18033"/>
                    </a:lnTo>
                    <a:close/>
                    <a:moveTo>
                      <a:pt x="11824" y="18033"/>
                    </a:moveTo>
                    <a:cubicBezTo>
                      <a:pt x="11687" y="18033"/>
                      <a:pt x="11618" y="18031"/>
                      <a:pt x="11545" y="18066"/>
                    </a:cubicBezTo>
                    <a:cubicBezTo>
                      <a:pt x="11465" y="18110"/>
                      <a:pt x="11402" y="18206"/>
                      <a:pt x="11373" y="18327"/>
                    </a:cubicBezTo>
                    <a:cubicBezTo>
                      <a:pt x="11349" y="18438"/>
                      <a:pt x="11351" y="18546"/>
                      <a:pt x="11351" y="18751"/>
                    </a:cubicBezTo>
                    <a:lnTo>
                      <a:pt x="11351" y="20880"/>
                    </a:lnTo>
                    <a:cubicBezTo>
                      <a:pt x="11351" y="21088"/>
                      <a:pt x="11349" y="21193"/>
                      <a:pt x="11373" y="21304"/>
                    </a:cubicBezTo>
                    <a:cubicBezTo>
                      <a:pt x="11402" y="21425"/>
                      <a:pt x="11465" y="21521"/>
                      <a:pt x="11545" y="21565"/>
                    </a:cubicBezTo>
                    <a:cubicBezTo>
                      <a:pt x="11618" y="21600"/>
                      <a:pt x="11689" y="21597"/>
                      <a:pt x="11824" y="21597"/>
                    </a:cubicBezTo>
                    <a:lnTo>
                      <a:pt x="21122" y="21597"/>
                    </a:lnTo>
                    <a:cubicBezTo>
                      <a:pt x="21259" y="21597"/>
                      <a:pt x="21328" y="21600"/>
                      <a:pt x="21401" y="21565"/>
                    </a:cubicBezTo>
                    <a:cubicBezTo>
                      <a:pt x="21481" y="21521"/>
                      <a:pt x="21544" y="21425"/>
                      <a:pt x="21573" y="21304"/>
                    </a:cubicBezTo>
                    <a:cubicBezTo>
                      <a:pt x="21596" y="21193"/>
                      <a:pt x="21595" y="21085"/>
                      <a:pt x="21595" y="20880"/>
                    </a:cubicBezTo>
                    <a:lnTo>
                      <a:pt x="21595" y="18751"/>
                    </a:lnTo>
                    <a:cubicBezTo>
                      <a:pt x="21595" y="18543"/>
                      <a:pt x="21596" y="18438"/>
                      <a:pt x="21573" y="18327"/>
                    </a:cubicBezTo>
                    <a:cubicBezTo>
                      <a:pt x="21544" y="18206"/>
                      <a:pt x="21481" y="18110"/>
                      <a:pt x="21401" y="18066"/>
                    </a:cubicBezTo>
                    <a:cubicBezTo>
                      <a:pt x="21328" y="18031"/>
                      <a:pt x="21257" y="18033"/>
                      <a:pt x="21122" y="18033"/>
                    </a:cubicBezTo>
                    <a:lnTo>
                      <a:pt x="11824" y="18033"/>
                    </a:lnTo>
                    <a:close/>
                  </a:path>
                </a:pathLst>
              </a:custGeom>
              <a:solidFill>
                <a:srgbClr val="E3F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742" name="Shape"/>
              <p:cNvSpPr/>
              <p:nvPr/>
            </p:nvSpPr>
            <p:spPr>
              <a:xfrm>
                <a:off x="101485" y="172147"/>
                <a:ext cx="1258145" cy="399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598" fill="norm" stroke="1" extrusionOk="0">
                    <a:moveTo>
                      <a:pt x="168" y="0"/>
                    </a:moveTo>
                    <a:cubicBezTo>
                      <a:pt x="120" y="0"/>
                      <a:pt x="95" y="5"/>
                      <a:pt x="69" y="30"/>
                    </a:cubicBezTo>
                    <a:cubicBezTo>
                      <a:pt x="40" y="63"/>
                      <a:pt x="18" y="135"/>
                      <a:pt x="7" y="225"/>
                    </a:cubicBezTo>
                    <a:cubicBezTo>
                      <a:pt x="-1" y="307"/>
                      <a:pt x="0" y="382"/>
                      <a:pt x="0" y="535"/>
                    </a:cubicBezTo>
                    <a:lnTo>
                      <a:pt x="0" y="2315"/>
                    </a:lnTo>
                    <a:cubicBezTo>
                      <a:pt x="0" y="2471"/>
                      <a:pt x="-1" y="2549"/>
                      <a:pt x="7" y="2631"/>
                    </a:cubicBezTo>
                    <a:cubicBezTo>
                      <a:pt x="18" y="2722"/>
                      <a:pt x="40" y="2793"/>
                      <a:pt x="69" y="2826"/>
                    </a:cubicBezTo>
                    <a:cubicBezTo>
                      <a:pt x="95" y="2852"/>
                      <a:pt x="119" y="2850"/>
                      <a:pt x="168" y="2850"/>
                    </a:cubicBezTo>
                    <a:lnTo>
                      <a:pt x="913" y="2850"/>
                    </a:lnTo>
                    <a:cubicBezTo>
                      <a:pt x="963" y="2850"/>
                      <a:pt x="987" y="2852"/>
                      <a:pt x="1014" y="2826"/>
                    </a:cubicBezTo>
                    <a:cubicBezTo>
                      <a:pt x="1042" y="2793"/>
                      <a:pt x="1065" y="2722"/>
                      <a:pt x="1075" y="2631"/>
                    </a:cubicBezTo>
                    <a:cubicBezTo>
                      <a:pt x="1084" y="2549"/>
                      <a:pt x="1083" y="2468"/>
                      <a:pt x="1083" y="2315"/>
                    </a:cubicBezTo>
                    <a:lnTo>
                      <a:pt x="1083" y="541"/>
                    </a:lnTo>
                    <a:cubicBezTo>
                      <a:pt x="1083" y="386"/>
                      <a:pt x="1084" y="307"/>
                      <a:pt x="1075" y="225"/>
                    </a:cubicBezTo>
                    <a:cubicBezTo>
                      <a:pt x="1065" y="135"/>
                      <a:pt x="1042" y="63"/>
                      <a:pt x="1014" y="30"/>
                    </a:cubicBezTo>
                    <a:cubicBezTo>
                      <a:pt x="987" y="4"/>
                      <a:pt x="962" y="0"/>
                      <a:pt x="913" y="0"/>
                    </a:cubicBezTo>
                    <a:lnTo>
                      <a:pt x="170" y="0"/>
                    </a:lnTo>
                    <a:lnTo>
                      <a:pt x="168" y="0"/>
                    </a:lnTo>
                    <a:close/>
                    <a:moveTo>
                      <a:pt x="1450" y="0"/>
                    </a:moveTo>
                    <a:cubicBezTo>
                      <a:pt x="1403" y="0"/>
                      <a:pt x="1377" y="5"/>
                      <a:pt x="1352" y="30"/>
                    </a:cubicBezTo>
                    <a:cubicBezTo>
                      <a:pt x="1323" y="63"/>
                      <a:pt x="1300" y="135"/>
                      <a:pt x="1290" y="225"/>
                    </a:cubicBezTo>
                    <a:cubicBezTo>
                      <a:pt x="1282" y="307"/>
                      <a:pt x="1280" y="382"/>
                      <a:pt x="1280" y="535"/>
                    </a:cubicBezTo>
                    <a:lnTo>
                      <a:pt x="1280" y="2315"/>
                    </a:lnTo>
                    <a:cubicBezTo>
                      <a:pt x="1280" y="2471"/>
                      <a:pt x="1282" y="2549"/>
                      <a:pt x="1290" y="2631"/>
                    </a:cubicBezTo>
                    <a:cubicBezTo>
                      <a:pt x="1300" y="2722"/>
                      <a:pt x="1323" y="2793"/>
                      <a:pt x="1352" y="2826"/>
                    </a:cubicBezTo>
                    <a:cubicBezTo>
                      <a:pt x="1378" y="2852"/>
                      <a:pt x="1402" y="2850"/>
                      <a:pt x="1450" y="2850"/>
                    </a:cubicBezTo>
                    <a:lnTo>
                      <a:pt x="2196" y="2850"/>
                    </a:lnTo>
                    <a:cubicBezTo>
                      <a:pt x="2245" y="2850"/>
                      <a:pt x="2270" y="2852"/>
                      <a:pt x="2296" y="2826"/>
                    </a:cubicBezTo>
                    <a:cubicBezTo>
                      <a:pt x="2325" y="2793"/>
                      <a:pt x="2348" y="2722"/>
                      <a:pt x="2358" y="2631"/>
                    </a:cubicBezTo>
                    <a:cubicBezTo>
                      <a:pt x="2366" y="2549"/>
                      <a:pt x="2366" y="2468"/>
                      <a:pt x="2366" y="2315"/>
                    </a:cubicBezTo>
                    <a:lnTo>
                      <a:pt x="2366" y="541"/>
                    </a:lnTo>
                    <a:cubicBezTo>
                      <a:pt x="2366" y="386"/>
                      <a:pt x="2366" y="307"/>
                      <a:pt x="2358" y="225"/>
                    </a:cubicBezTo>
                    <a:cubicBezTo>
                      <a:pt x="2348" y="135"/>
                      <a:pt x="2325" y="63"/>
                      <a:pt x="2296" y="30"/>
                    </a:cubicBezTo>
                    <a:cubicBezTo>
                      <a:pt x="2270" y="4"/>
                      <a:pt x="2244" y="0"/>
                      <a:pt x="2196" y="0"/>
                    </a:cubicBezTo>
                    <a:lnTo>
                      <a:pt x="1452" y="0"/>
                    </a:lnTo>
                    <a:lnTo>
                      <a:pt x="1450" y="0"/>
                    </a:lnTo>
                    <a:close/>
                    <a:moveTo>
                      <a:pt x="2733" y="0"/>
                    </a:moveTo>
                    <a:cubicBezTo>
                      <a:pt x="2683" y="0"/>
                      <a:pt x="2659" y="4"/>
                      <a:pt x="2632" y="30"/>
                    </a:cubicBezTo>
                    <a:cubicBezTo>
                      <a:pt x="2604" y="63"/>
                      <a:pt x="2581" y="135"/>
                      <a:pt x="2571" y="225"/>
                    </a:cubicBezTo>
                    <a:cubicBezTo>
                      <a:pt x="2562" y="307"/>
                      <a:pt x="2563" y="382"/>
                      <a:pt x="2563" y="535"/>
                    </a:cubicBezTo>
                    <a:lnTo>
                      <a:pt x="2563" y="2315"/>
                    </a:lnTo>
                    <a:cubicBezTo>
                      <a:pt x="2563" y="2471"/>
                      <a:pt x="2562" y="2549"/>
                      <a:pt x="2571" y="2631"/>
                    </a:cubicBezTo>
                    <a:cubicBezTo>
                      <a:pt x="2581" y="2722"/>
                      <a:pt x="2604" y="2793"/>
                      <a:pt x="2632" y="2826"/>
                    </a:cubicBezTo>
                    <a:cubicBezTo>
                      <a:pt x="2659" y="2852"/>
                      <a:pt x="2684" y="2850"/>
                      <a:pt x="2733" y="2850"/>
                    </a:cubicBezTo>
                    <a:lnTo>
                      <a:pt x="3478" y="2850"/>
                    </a:lnTo>
                    <a:cubicBezTo>
                      <a:pt x="3528" y="2850"/>
                      <a:pt x="3553" y="2852"/>
                      <a:pt x="3579" y="2826"/>
                    </a:cubicBezTo>
                    <a:cubicBezTo>
                      <a:pt x="3607" y="2793"/>
                      <a:pt x="3630" y="2722"/>
                      <a:pt x="3641" y="2631"/>
                    </a:cubicBezTo>
                    <a:cubicBezTo>
                      <a:pt x="3649" y="2549"/>
                      <a:pt x="3648" y="2468"/>
                      <a:pt x="3648" y="2315"/>
                    </a:cubicBezTo>
                    <a:lnTo>
                      <a:pt x="3648" y="541"/>
                    </a:lnTo>
                    <a:cubicBezTo>
                      <a:pt x="3648" y="386"/>
                      <a:pt x="3649" y="307"/>
                      <a:pt x="3641" y="225"/>
                    </a:cubicBezTo>
                    <a:cubicBezTo>
                      <a:pt x="3630" y="135"/>
                      <a:pt x="3607" y="63"/>
                      <a:pt x="3579" y="30"/>
                    </a:cubicBezTo>
                    <a:cubicBezTo>
                      <a:pt x="3553" y="4"/>
                      <a:pt x="3527" y="0"/>
                      <a:pt x="3478" y="0"/>
                    </a:cubicBezTo>
                    <a:lnTo>
                      <a:pt x="2733" y="0"/>
                    </a:lnTo>
                    <a:close/>
                    <a:moveTo>
                      <a:pt x="4015" y="0"/>
                    </a:moveTo>
                    <a:cubicBezTo>
                      <a:pt x="3966" y="0"/>
                      <a:pt x="3941" y="4"/>
                      <a:pt x="3915" y="30"/>
                    </a:cubicBezTo>
                    <a:cubicBezTo>
                      <a:pt x="3886" y="63"/>
                      <a:pt x="3864" y="135"/>
                      <a:pt x="3853" y="225"/>
                    </a:cubicBezTo>
                    <a:cubicBezTo>
                      <a:pt x="3845" y="307"/>
                      <a:pt x="3845" y="382"/>
                      <a:pt x="3845" y="535"/>
                    </a:cubicBezTo>
                    <a:lnTo>
                      <a:pt x="3845" y="2315"/>
                    </a:lnTo>
                    <a:cubicBezTo>
                      <a:pt x="3845" y="2471"/>
                      <a:pt x="3845" y="2549"/>
                      <a:pt x="3853" y="2631"/>
                    </a:cubicBezTo>
                    <a:cubicBezTo>
                      <a:pt x="3864" y="2722"/>
                      <a:pt x="3886" y="2793"/>
                      <a:pt x="3915" y="2826"/>
                    </a:cubicBezTo>
                    <a:cubicBezTo>
                      <a:pt x="3941" y="2852"/>
                      <a:pt x="3967" y="2850"/>
                      <a:pt x="4015" y="2850"/>
                    </a:cubicBezTo>
                    <a:lnTo>
                      <a:pt x="4759" y="2850"/>
                    </a:lnTo>
                    <a:cubicBezTo>
                      <a:pt x="4808" y="2850"/>
                      <a:pt x="4833" y="2852"/>
                      <a:pt x="4859" y="2826"/>
                    </a:cubicBezTo>
                    <a:cubicBezTo>
                      <a:pt x="4888" y="2793"/>
                      <a:pt x="4911" y="2722"/>
                      <a:pt x="4921" y="2631"/>
                    </a:cubicBezTo>
                    <a:cubicBezTo>
                      <a:pt x="4930" y="2549"/>
                      <a:pt x="4931" y="2468"/>
                      <a:pt x="4931" y="2315"/>
                    </a:cubicBezTo>
                    <a:lnTo>
                      <a:pt x="4931" y="541"/>
                    </a:lnTo>
                    <a:cubicBezTo>
                      <a:pt x="4931" y="386"/>
                      <a:pt x="4930" y="307"/>
                      <a:pt x="4921" y="225"/>
                    </a:cubicBezTo>
                    <a:cubicBezTo>
                      <a:pt x="4911" y="135"/>
                      <a:pt x="4888" y="63"/>
                      <a:pt x="4859" y="30"/>
                    </a:cubicBezTo>
                    <a:cubicBezTo>
                      <a:pt x="4833" y="4"/>
                      <a:pt x="4810" y="0"/>
                      <a:pt x="4761" y="0"/>
                    </a:cubicBezTo>
                    <a:lnTo>
                      <a:pt x="4015" y="0"/>
                    </a:lnTo>
                    <a:close/>
                    <a:moveTo>
                      <a:pt x="5298" y="0"/>
                    </a:moveTo>
                    <a:cubicBezTo>
                      <a:pt x="5249" y="0"/>
                      <a:pt x="5224" y="4"/>
                      <a:pt x="5197" y="30"/>
                    </a:cubicBezTo>
                    <a:cubicBezTo>
                      <a:pt x="5169" y="63"/>
                      <a:pt x="5146" y="135"/>
                      <a:pt x="5136" y="225"/>
                    </a:cubicBezTo>
                    <a:cubicBezTo>
                      <a:pt x="5127" y="307"/>
                      <a:pt x="5128" y="382"/>
                      <a:pt x="5128" y="535"/>
                    </a:cubicBezTo>
                    <a:lnTo>
                      <a:pt x="5128" y="2315"/>
                    </a:lnTo>
                    <a:cubicBezTo>
                      <a:pt x="5128" y="2471"/>
                      <a:pt x="5127" y="2549"/>
                      <a:pt x="5136" y="2631"/>
                    </a:cubicBezTo>
                    <a:cubicBezTo>
                      <a:pt x="5146" y="2722"/>
                      <a:pt x="5169" y="2793"/>
                      <a:pt x="5197" y="2826"/>
                    </a:cubicBezTo>
                    <a:cubicBezTo>
                      <a:pt x="5224" y="2852"/>
                      <a:pt x="5249" y="2850"/>
                      <a:pt x="5298" y="2850"/>
                    </a:cubicBezTo>
                    <a:lnTo>
                      <a:pt x="6042" y="2850"/>
                    </a:lnTo>
                    <a:cubicBezTo>
                      <a:pt x="6091" y="2850"/>
                      <a:pt x="6116" y="2852"/>
                      <a:pt x="6142" y="2826"/>
                    </a:cubicBezTo>
                    <a:cubicBezTo>
                      <a:pt x="6171" y="2793"/>
                      <a:pt x="6193" y="2722"/>
                      <a:pt x="6204" y="2631"/>
                    </a:cubicBezTo>
                    <a:cubicBezTo>
                      <a:pt x="6212" y="2549"/>
                      <a:pt x="6212" y="2468"/>
                      <a:pt x="6212" y="2315"/>
                    </a:cubicBezTo>
                    <a:lnTo>
                      <a:pt x="6212" y="541"/>
                    </a:lnTo>
                    <a:cubicBezTo>
                      <a:pt x="6212" y="386"/>
                      <a:pt x="6212" y="307"/>
                      <a:pt x="6204" y="225"/>
                    </a:cubicBezTo>
                    <a:cubicBezTo>
                      <a:pt x="6193" y="135"/>
                      <a:pt x="6171" y="63"/>
                      <a:pt x="6142" y="30"/>
                    </a:cubicBezTo>
                    <a:cubicBezTo>
                      <a:pt x="6116" y="4"/>
                      <a:pt x="6092" y="0"/>
                      <a:pt x="6043" y="0"/>
                    </a:cubicBezTo>
                    <a:lnTo>
                      <a:pt x="5298" y="0"/>
                    </a:lnTo>
                    <a:close/>
                    <a:moveTo>
                      <a:pt x="6579" y="0"/>
                    </a:moveTo>
                    <a:cubicBezTo>
                      <a:pt x="6531" y="0"/>
                      <a:pt x="6506" y="5"/>
                      <a:pt x="6480" y="30"/>
                    </a:cubicBezTo>
                    <a:cubicBezTo>
                      <a:pt x="6451" y="63"/>
                      <a:pt x="6429" y="135"/>
                      <a:pt x="6418" y="225"/>
                    </a:cubicBezTo>
                    <a:cubicBezTo>
                      <a:pt x="6410" y="307"/>
                      <a:pt x="6410" y="382"/>
                      <a:pt x="6410" y="535"/>
                    </a:cubicBezTo>
                    <a:lnTo>
                      <a:pt x="6410" y="2315"/>
                    </a:lnTo>
                    <a:cubicBezTo>
                      <a:pt x="6410" y="2471"/>
                      <a:pt x="6410" y="2549"/>
                      <a:pt x="6418" y="2631"/>
                    </a:cubicBezTo>
                    <a:cubicBezTo>
                      <a:pt x="6429" y="2722"/>
                      <a:pt x="6451" y="2793"/>
                      <a:pt x="6480" y="2826"/>
                    </a:cubicBezTo>
                    <a:cubicBezTo>
                      <a:pt x="6506" y="2852"/>
                      <a:pt x="6530" y="2850"/>
                      <a:pt x="6579" y="2850"/>
                    </a:cubicBezTo>
                    <a:lnTo>
                      <a:pt x="7324" y="2850"/>
                    </a:lnTo>
                    <a:cubicBezTo>
                      <a:pt x="7373" y="2850"/>
                      <a:pt x="7398" y="2852"/>
                      <a:pt x="7425" y="2826"/>
                    </a:cubicBezTo>
                    <a:cubicBezTo>
                      <a:pt x="7453" y="2793"/>
                      <a:pt x="7476" y="2722"/>
                      <a:pt x="7486" y="2631"/>
                    </a:cubicBezTo>
                    <a:cubicBezTo>
                      <a:pt x="7495" y="2549"/>
                      <a:pt x="7494" y="2468"/>
                      <a:pt x="7494" y="2315"/>
                    </a:cubicBezTo>
                    <a:lnTo>
                      <a:pt x="7494" y="541"/>
                    </a:lnTo>
                    <a:cubicBezTo>
                      <a:pt x="7494" y="386"/>
                      <a:pt x="7495" y="307"/>
                      <a:pt x="7486" y="225"/>
                    </a:cubicBezTo>
                    <a:cubicBezTo>
                      <a:pt x="7476" y="135"/>
                      <a:pt x="7453" y="63"/>
                      <a:pt x="7425" y="30"/>
                    </a:cubicBezTo>
                    <a:cubicBezTo>
                      <a:pt x="7398" y="4"/>
                      <a:pt x="7373" y="0"/>
                      <a:pt x="7324" y="0"/>
                    </a:cubicBezTo>
                    <a:lnTo>
                      <a:pt x="6580" y="0"/>
                    </a:lnTo>
                    <a:lnTo>
                      <a:pt x="6579" y="0"/>
                    </a:lnTo>
                    <a:close/>
                    <a:moveTo>
                      <a:pt x="7861" y="0"/>
                    </a:moveTo>
                    <a:cubicBezTo>
                      <a:pt x="7814" y="0"/>
                      <a:pt x="7788" y="5"/>
                      <a:pt x="7763" y="30"/>
                    </a:cubicBezTo>
                    <a:cubicBezTo>
                      <a:pt x="7734" y="63"/>
                      <a:pt x="7711" y="135"/>
                      <a:pt x="7701" y="225"/>
                    </a:cubicBezTo>
                    <a:cubicBezTo>
                      <a:pt x="7692" y="307"/>
                      <a:pt x="7691" y="382"/>
                      <a:pt x="7691" y="535"/>
                    </a:cubicBezTo>
                    <a:lnTo>
                      <a:pt x="7691" y="2315"/>
                    </a:lnTo>
                    <a:cubicBezTo>
                      <a:pt x="7691" y="2471"/>
                      <a:pt x="7692" y="2549"/>
                      <a:pt x="7701" y="2631"/>
                    </a:cubicBezTo>
                    <a:cubicBezTo>
                      <a:pt x="7711" y="2722"/>
                      <a:pt x="7734" y="2793"/>
                      <a:pt x="7763" y="2826"/>
                    </a:cubicBezTo>
                    <a:cubicBezTo>
                      <a:pt x="7789" y="2852"/>
                      <a:pt x="7812" y="2850"/>
                      <a:pt x="7861" y="2850"/>
                    </a:cubicBezTo>
                    <a:lnTo>
                      <a:pt x="8607" y="2850"/>
                    </a:lnTo>
                    <a:cubicBezTo>
                      <a:pt x="8656" y="2850"/>
                      <a:pt x="8681" y="2852"/>
                      <a:pt x="8707" y="2826"/>
                    </a:cubicBezTo>
                    <a:cubicBezTo>
                      <a:pt x="8736" y="2793"/>
                      <a:pt x="8758" y="2722"/>
                      <a:pt x="8769" y="2631"/>
                    </a:cubicBezTo>
                    <a:cubicBezTo>
                      <a:pt x="8777" y="2549"/>
                      <a:pt x="8777" y="2468"/>
                      <a:pt x="8777" y="2315"/>
                    </a:cubicBezTo>
                    <a:lnTo>
                      <a:pt x="8777" y="541"/>
                    </a:lnTo>
                    <a:cubicBezTo>
                      <a:pt x="8777" y="386"/>
                      <a:pt x="8777" y="307"/>
                      <a:pt x="8769" y="225"/>
                    </a:cubicBezTo>
                    <a:cubicBezTo>
                      <a:pt x="8758" y="135"/>
                      <a:pt x="8736" y="63"/>
                      <a:pt x="8707" y="30"/>
                    </a:cubicBezTo>
                    <a:cubicBezTo>
                      <a:pt x="8681" y="4"/>
                      <a:pt x="8655" y="0"/>
                      <a:pt x="8607" y="0"/>
                    </a:cubicBezTo>
                    <a:lnTo>
                      <a:pt x="7863" y="0"/>
                    </a:lnTo>
                    <a:lnTo>
                      <a:pt x="7861" y="0"/>
                    </a:lnTo>
                    <a:close/>
                    <a:moveTo>
                      <a:pt x="9144" y="0"/>
                    </a:moveTo>
                    <a:cubicBezTo>
                      <a:pt x="9094" y="0"/>
                      <a:pt x="9069" y="4"/>
                      <a:pt x="9043" y="30"/>
                    </a:cubicBezTo>
                    <a:cubicBezTo>
                      <a:pt x="9015" y="63"/>
                      <a:pt x="8992" y="135"/>
                      <a:pt x="8981" y="225"/>
                    </a:cubicBezTo>
                    <a:cubicBezTo>
                      <a:pt x="8973" y="307"/>
                      <a:pt x="8974" y="382"/>
                      <a:pt x="8974" y="535"/>
                    </a:cubicBezTo>
                    <a:lnTo>
                      <a:pt x="8974" y="2315"/>
                    </a:lnTo>
                    <a:cubicBezTo>
                      <a:pt x="8974" y="2471"/>
                      <a:pt x="8973" y="2549"/>
                      <a:pt x="8981" y="2631"/>
                    </a:cubicBezTo>
                    <a:cubicBezTo>
                      <a:pt x="8992" y="2722"/>
                      <a:pt x="9015" y="2793"/>
                      <a:pt x="9043" y="2826"/>
                    </a:cubicBezTo>
                    <a:cubicBezTo>
                      <a:pt x="9069" y="2852"/>
                      <a:pt x="9095" y="2850"/>
                      <a:pt x="9144" y="2850"/>
                    </a:cubicBezTo>
                    <a:lnTo>
                      <a:pt x="9889" y="2850"/>
                    </a:lnTo>
                    <a:cubicBezTo>
                      <a:pt x="9939" y="2850"/>
                      <a:pt x="9963" y="2852"/>
                      <a:pt x="9990" y="2826"/>
                    </a:cubicBezTo>
                    <a:cubicBezTo>
                      <a:pt x="10018" y="2793"/>
                      <a:pt x="10041" y="2722"/>
                      <a:pt x="10051" y="2631"/>
                    </a:cubicBezTo>
                    <a:cubicBezTo>
                      <a:pt x="10060" y="2549"/>
                      <a:pt x="10059" y="2468"/>
                      <a:pt x="10059" y="2315"/>
                    </a:cubicBezTo>
                    <a:lnTo>
                      <a:pt x="10059" y="541"/>
                    </a:lnTo>
                    <a:cubicBezTo>
                      <a:pt x="10059" y="386"/>
                      <a:pt x="10060" y="307"/>
                      <a:pt x="10051" y="225"/>
                    </a:cubicBezTo>
                    <a:cubicBezTo>
                      <a:pt x="10041" y="135"/>
                      <a:pt x="10018" y="63"/>
                      <a:pt x="9990" y="30"/>
                    </a:cubicBezTo>
                    <a:cubicBezTo>
                      <a:pt x="9963" y="4"/>
                      <a:pt x="9938" y="0"/>
                      <a:pt x="9889" y="0"/>
                    </a:cubicBezTo>
                    <a:lnTo>
                      <a:pt x="9144" y="0"/>
                    </a:lnTo>
                    <a:close/>
                    <a:moveTo>
                      <a:pt x="10426" y="0"/>
                    </a:moveTo>
                    <a:cubicBezTo>
                      <a:pt x="10377" y="0"/>
                      <a:pt x="10352" y="4"/>
                      <a:pt x="10326" y="30"/>
                    </a:cubicBezTo>
                    <a:cubicBezTo>
                      <a:pt x="10297" y="63"/>
                      <a:pt x="10274" y="135"/>
                      <a:pt x="10264" y="225"/>
                    </a:cubicBezTo>
                    <a:cubicBezTo>
                      <a:pt x="10256" y="307"/>
                      <a:pt x="10256" y="382"/>
                      <a:pt x="10256" y="535"/>
                    </a:cubicBezTo>
                    <a:lnTo>
                      <a:pt x="10256" y="2315"/>
                    </a:lnTo>
                    <a:cubicBezTo>
                      <a:pt x="10256" y="2471"/>
                      <a:pt x="10256" y="2549"/>
                      <a:pt x="10264" y="2631"/>
                    </a:cubicBezTo>
                    <a:cubicBezTo>
                      <a:pt x="10274" y="2722"/>
                      <a:pt x="10297" y="2793"/>
                      <a:pt x="10326" y="2826"/>
                    </a:cubicBezTo>
                    <a:cubicBezTo>
                      <a:pt x="10352" y="2852"/>
                      <a:pt x="10378" y="2850"/>
                      <a:pt x="10426" y="2850"/>
                    </a:cubicBezTo>
                    <a:lnTo>
                      <a:pt x="11170" y="2850"/>
                    </a:lnTo>
                    <a:cubicBezTo>
                      <a:pt x="11219" y="2850"/>
                      <a:pt x="11244" y="2852"/>
                      <a:pt x="11270" y="2826"/>
                    </a:cubicBezTo>
                    <a:cubicBezTo>
                      <a:pt x="11299" y="2793"/>
                      <a:pt x="11322" y="2722"/>
                      <a:pt x="11332" y="2631"/>
                    </a:cubicBezTo>
                    <a:cubicBezTo>
                      <a:pt x="11340" y="2549"/>
                      <a:pt x="11342" y="2468"/>
                      <a:pt x="11342" y="2315"/>
                    </a:cubicBezTo>
                    <a:lnTo>
                      <a:pt x="11342" y="541"/>
                    </a:lnTo>
                    <a:cubicBezTo>
                      <a:pt x="11342" y="386"/>
                      <a:pt x="11340" y="307"/>
                      <a:pt x="11332" y="225"/>
                    </a:cubicBezTo>
                    <a:cubicBezTo>
                      <a:pt x="11322" y="135"/>
                      <a:pt x="11299" y="63"/>
                      <a:pt x="11270" y="30"/>
                    </a:cubicBezTo>
                    <a:cubicBezTo>
                      <a:pt x="11244" y="4"/>
                      <a:pt x="11220" y="0"/>
                      <a:pt x="11172" y="0"/>
                    </a:cubicBezTo>
                    <a:lnTo>
                      <a:pt x="10426" y="0"/>
                    </a:lnTo>
                    <a:close/>
                    <a:moveTo>
                      <a:pt x="11707" y="0"/>
                    </a:moveTo>
                    <a:cubicBezTo>
                      <a:pt x="11659" y="0"/>
                      <a:pt x="11634" y="5"/>
                      <a:pt x="11608" y="30"/>
                    </a:cubicBezTo>
                    <a:cubicBezTo>
                      <a:pt x="11580" y="63"/>
                      <a:pt x="11557" y="135"/>
                      <a:pt x="11547" y="225"/>
                    </a:cubicBezTo>
                    <a:cubicBezTo>
                      <a:pt x="11538" y="307"/>
                      <a:pt x="11539" y="382"/>
                      <a:pt x="11539" y="535"/>
                    </a:cubicBezTo>
                    <a:lnTo>
                      <a:pt x="11539" y="2315"/>
                    </a:lnTo>
                    <a:cubicBezTo>
                      <a:pt x="11539" y="2471"/>
                      <a:pt x="11538" y="2549"/>
                      <a:pt x="11547" y="2631"/>
                    </a:cubicBezTo>
                    <a:cubicBezTo>
                      <a:pt x="11557" y="2722"/>
                      <a:pt x="11580" y="2793"/>
                      <a:pt x="11608" y="2826"/>
                    </a:cubicBezTo>
                    <a:cubicBezTo>
                      <a:pt x="11635" y="2852"/>
                      <a:pt x="11658" y="2850"/>
                      <a:pt x="11707" y="2850"/>
                    </a:cubicBezTo>
                    <a:lnTo>
                      <a:pt x="12452" y="2850"/>
                    </a:lnTo>
                    <a:cubicBezTo>
                      <a:pt x="12502" y="2850"/>
                      <a:pt x="12527" y="2852"/>
                      <a:pt x="12553" y="2826"/>
                    </a:cubicBezTo>
                    <a:cubicBezTo>
                      <a:pt x="12582" y="2793"/>
                      <a:pt x="12604" y="2722"/>
                      <a:pt x="12615" y="2631"/>
                    </a:cubicBezTo>
                    <a:cubicBezTo>
                      <a:pt x="12623" y="2549"/>
                      <a:pt x="12622" y="2468"/>
                      <a:pt x="12622" y="2315"/>
                    </a:cubicBezTo>
                    <a:lnTo>
                      <a:pt x="12622" y="541"/>
                    </a:lnTo>
                    <a:cubicBezTo>
                      <a:pt x="12622" y="386"/>
                      <a:pt x="12623" y="307"/>
                      <a:pt x="12615" y="225"/>
                    </a:cubicBezTo>
                    <a:cubicBezTo>
                      <a:pt x="12604" y="135"/>
                      <a:pt x="12582" y="63"/>
                      <a:pt x="12553" y="30"/>
                    </a:cubicBezTo>
                    <a:cubicBezTo>
                      <a:pt x="12527" y="4"/>
                      <a:pt x="12503" y="0"/>
                      <a:pt x="12454" y="0"/>
                    </a:cubicBezTo>
                    <a:lnTo>
                      <a:pt x="11709" y="0"/>
                    </a:lnTo>
                    <a:lnTo>
                      <a:pt x="11707" y="0"/>
                    </a:lnTo>
                    <a:close/>
                    <a:moveTo>
                      <a:pt x="12989" y="0"/>
                    </a:moveTo>
                    <a:cubicBezTo>
                      <a:pt x="12942" y="0"/>
                      <a:pt x="12917" y="5"/>
                      <a:pt x="12891" y="30"/>
                    </a:cubicBezTo>
                    <a:cubicBezTo>
                      <a:pt x="12862" y="63"/>
                      <a:pt x="12840" y="135"/>
                      <a:pt x="12829" y="225"/>
                    </a:cubicBezTo>
                    <a:cubicBezTo>
                      <a:pt x="12821" y="307"/>
                      <a:pt x="12821" y="382"/>
                      <a:pt x="12821" y="535"/>
                    </a:cubicBezTo>
                    <a:lnTo>
                      <a:pt x="12821" y="2315"/>
                    </a:lnTo>
                    <a:cubicBezTo>
                      <a:pt x="12821" y="2471"/>
                      <a:pt x="12821" y="2549"/>
                      <a:pt x="12829" y="2631"/>
                    </a:cubicBezTo>
                    <a:cubicBezTo>
                      <a:pt x="12840" y="2722"/>
                      <a:pt x="12862" y="2793"/>
                      <a:pt x="12891" y="2826"/>
                    </a:cubicBezTo>
                    <a:cubicBezTo>
                      <a:pt x="12917" y="2852"/>
                      <a:pt x="12941" y="2850"/>
                      <a:pt x="12989" y="2850"/>
                    </a:cubicBezTo>
                    <a:lnTo>
                      <a:pt x="13735" y="2850"/>
                    </a:lnTo>
                    <a:cubicBezTo>
                      <a:pt x="13784" y="2850"/>
                      <a:pt x="13809" y="2852"/>
                      <a:pt x="13835" y="2826"/>
                    </a:cubicBezTo>
                    <a:cubicBezTo>
                      <a:pt x="13864" y="2793"/>
                      <a:pt x="13887" y="2722"/>
                      <a:pt x="13897" y="2631"/>
                    </a:cubicBezTo>
                    <a:cubicBezTo>
                      <a:pt x="13906" y="2549"/>
                      <a:pt x="13905" y="2468"/>
                      <a:pt x="13905" y="2315"/>
                    </a:cubicBezTo>
                    <a:lnTo>
                      <a:pt x="13905" y="541"/>
                    </a:lnTo>
                    <a:cubicBezTo>
                      <a:pt x="13905" y="386"/>
                      <a:pt x="13906" y="307"/>
                      <a:pt x="13897" y="225"/>
                    </a:cubicBezTo>
                    <a:cubicBezTo>
                      <a:pt x="13887" y="135"/>
                      <a:pt x="13864" y="63"/>
                      <a:pt x="13835" y="30"/>
                    </a:cubicBezTo>
                    <a:cubicBezTo>
                      <a:pt x="13809" y="4"/>
                      <a:pt x="13784" y="0"/>
                      <a:pt x="13735" y="0"/>
                    </a:cubicBezTo>
                    <a:lnTo>
                      <a:pt x="12991" y="0"/>
                    </a:lnTo>
                    <a:lnTo>
                      <a:pt x="12989" y="0"/>
                    </a:lnTo>
                    <a:close/>
                    <a:moveTo>
                      <a:pt x="14272" y="0"/>
                    </a:moveTo>
                    <a:cubicBezTo>
                      <a:pt x="14223" y="0"/>
                      <a:pt x="14200" y="4"/>
                      <a:pt x="14173" y="30"/>
                    </a:cubicBezTo>
                    <a:cubicBezTo>
                      <a:pt x="14145" y="63"/>
                      <a:pt x="14122" y="135"/>
                      <a:pt x="14112" y="225"/>
                    </a:cubicBezTo>
                    <a:cubicBezTo>
                      <a:pt x="14103" y="307"/>
                      <a:pt x="14102" y="382"/>
                      <a:pt x="14102" y="535"/>
                    </a:cubicBezTo>
                    <a:lnTo>
                      <a:pt x="14102" y="2315"/>
                    </a:lnTo>
                    <a:cubicBezTo>
                      <a:pt x="14102" y="2471"/>
                      <a:pt x="14103" y="2549"/>
                      <a:pt x="14112" y="2631"/>
                    </a:cubicBezTo>
                    <a:cubicBezTo>
                      <a:pt x="14122" y="2722"/>
                      <a:pt x="14145" y="2793"/>
                      <a:pt x="14173" y="2826"/>
                    </a:cubicBezTo>
                    <a:cubicBezTo>
                      <a:pt x="14200" y="2852"/>
                      <a:pt x="14223" y="2850"/>
                      <a:pt x="14272" y="2850"/>
                    </a:cubicBezTo>
                    <a:lnTo>
                      <a:pt x="15018" y="2850"/>
                    </a:lnTo>
                    <a:cubicBezTo>
                      <a:pt x="15067" y="2850"/>
                      <a:pt x="15092" y="2852"/>
                      <a:pt x="15118" y="2826"/>
                    </a:cubicBezTo>
                    <a:cubicBezTo>
                      <a:pt x="15147" y="2793"/>
                      <a:pt x="15169" y="2722"/>
                      <a:pt x="15180" y="2631"/>
                    </a:cubicBezTo>
                    <a:cubicBezTo>
                      <a:pt x="15188" y="2549"/>
                      <a:pt x="15188" y="2468"/>
                      <a:pt x="15188" y="2315"/>
                    </a:cubicBezTo>
                    <a:lnTo>
                      <a:pt x="15188" y="541"/>
                    </a:lnTo>
                    <a:cubicBezTo>
                      <a:pt x="15188" y="386"/>
                      <a:pt x="15188" y="307"/>
                      <a:pt x="15180" y="225"/>
                    </a:cubicBezTo>
                    <a:cubicBezTo>
                      <a:pt x="15169" y="135"/>
                      <a:pt x="15147" y="63"/>
                      <a:pt x="15118" y="30"/>
                    </a:cubicBezTo>
                    <a:cubicBezTo>
                      <a:pt x="15092" y="4"/>
                      <a:pt x="15066" y="0"/>
                      <a:pt x="15018" y="0"/>
                    </a:cubicBezTo>
                    <a:lnTo>
                      <a:pt x="14272" y="0"/>
                    </a:lnTo>
                    <a:close/>
                    <a:moveTo>
                      <a:pt x="15555" y="0"/>
                    </a:moveTo>
                    <a:cubicBezTo>
                      <a:pt x="15505" y="0"/>
                      <a:pt x="15480" y="4"/>
                      <a:pt x="15454" y="30"/>
                    </a:cubicBezTo>
                    <a:cubicBezTo>
                      <a:pt x="15425" y="63"/>
                      <a:pt x="15403" y="135"/>
                      <a:pt x="15392" y="225"/>
                    </a:cubicBezTo>
                    <a:cubicBezTo>
                      <a:pt x="15384" y="307"/>
                      <a:pt x="15385" y="382"/>
                      <a:pt x="15385" y="535"/>
                    </a:cubicBezTo>
                    <a:lnTo>
                      <a:pt x="15385" y="2315"/>
                    </a:lnTo>
                    <a:cubicBezTo>
                      <a:pt x="15385" y="2471"/>
                      <a:pt x="15384" y="2549"/>
                      <a:pt x="15392" y="2631"/>
                    </a:cubicBezTo>
                    <a:cubicBezTo>
                      <a:pt x="15403" y="2722"/>
                      <a:pt x="15425" y="2793"/>
                      <a:pt x="15454" y="2826"/>
                    </a:cubicBezTo>
                    <a:cubicBezTo>
                      <a:pt x="15480" y="2852"/>
                      <a:pt x="15506" y="2850"/>
                      <a:pt x="15555" y="2850"/>
                    </a:cubicBezTo>
                    <a:lnTo>
                      <a:pt x="16300" y="2850"/>
                    </a:lnTo>
                    <a:cubicBezTo>
                      <a:pt x="16349" y="2850"/>
                      <a:pt x="16374" y="2852"/>
                      <a:pt x="16401" y="2826"/>
                    </a:cubicBezTo>
                    <a:cubicBezTo>
                      <a:pt x="16429" y="2793"/>
                      <a:pt x="16450" y="2722"/>
                      <a:pt x="16460" y="2631"/>
                    </a:cubicBezTo>
                    <a:cubicBezTo>
                      <a:pt x="16469" y="2549"/>
                      <a:pt x="16470" y="2468"/>
                      <a:pt x="16470" y="2315"/>
                    </a:cubicBezTo>
                    <a:lnTo>
                      <a:pt x="16470" y="541"/>
                    </a:lnTo>
                    <a:cubicBezTo>
                      <a:pt x="16470" y="386"/>
                      <a:pt x="16469" y="307"/>
                      <a:pt x="16460" y="225"/>
                    </a:cubicBezTo>
                    <a:cubicBezTo>
                      <a:pt x="16450" y="135"/>
                      <a:pt x="16429" y="63"/>
                      <a:pt x="16401" y="30"/>
                    </a:cubicBezTo>
                    <a:cubicBezTo>
                      <a:pt x="16374" y="4"/>
                      <a:pt x="16349" y="0"/>
                      <a:pt x="16300" y="0"/>
                    </a:cubicBezTo>
                    <a:lnTo>
                      <a:pt x="15555" y="0"/>
                    </a:lnTo>
                    <a:close/>
                    <a:moveTo>
                      <a:pt x="16837" y="0"/>
                    </a:moveTo>
                    <a:cubicBezTo>
                      <a:pt x="16788" y="0"/>
                      <a:pt x="16763" y="4"/>
                      <a:pt x="16737" y="30"/>
                    </a:cubicBezTo>
                    <a:cubicBezTo>
                      <a:pt x="16708" y="63"/>
                      <a:pt x="16685" y="135"/>
                      <a:pt x="16675" y="225"/>
                    </a:cubicBezTo>
                    <a:cubicBezTo>
                      <a:pt x="16667" y="307"/>
                      <a:pt x="16667" y="382"/>
                      <a:pt x="16667" y="535"/>
                    </a:cubicBezTo>
                    <a:lnTo>
                      <a:pt x="16667" y="2315"/>
                    </a:lnTo>
                    <a:cubicBezTo>
                      <a:pt x="16667" y="2471"/>
                      <a:pt x="16667" y="2549"/>
                      <a:pt x="16675" y="2631"/>
                    </a:cubicBezTo>
                    <a:cubicBezTo>
                      <a:pt x="16685" y="2722"/>
                      <a:pt x="16708" y="2793"/>
                      <a:pt x="16737" y="2826"/>
                    </a:cubicBezTo>
                    <a:cubicBezTo>
                      <a:pt x="16763" y="2852"/>
                      <a:pt x="16788" y="2850"/>
                      <a:pt x="16837" y="2850"/>
                    </a:cubicBezTo>
                    <a:lnTo>
                      <a:pt x="17581" y="2850"/>
                    </a:lnTo>
                    <a:cubicBezTo>
                      <a:pt x="17630" y="2850"/>
                      <a:pt x="17655" y="2852"/>
                      <a:pt x="17681" y="2826"/>
                    </a:cubicBezTo>
                    <a:cubicBezTo>
                      <a:pt x="17710" y="2793"/>
                      <a:pt x="17733" y="2722"/>
                      <a:pt x="17743" y="2631"/>
                    </a:cubicBezTo>
                    <a:cubicBezTo>
                      <a:pt x="17751" y="2549"/>
                      <a:pt x="17753" y="2468"/>
                      <a:pt x="17753" y="2315"/>
                    </a:cubicBezTo>
                    <a:lnTo>
                      <a:pt x="17753" y="541"/>
                    </a:lnTo>
                    <a:cubicBezTo>
                      <a:pt x="17753" y="386"/>
                      <a:pt x="17751" y="307"/>
                      <a:pt x="17743" y="225"/>
                    </a:cubicBezTo>
                    <a:cubicBezTo>
                      <a:pt x="17733" y="135"/>
                      <a:pt x="17710" y="63"/>
                      <a:pt x="17681" y="30"/>
                    </a:cubicBezTo>
                    <a:cubicBezTo>
                      <a:pt x="17655" y="4"/>
                      <a:pt x="17631" y="0"/>
                      <a:pt x="17583" y="0"/>
                    </a:cubicBezTo>
                    <a:lnTo>
                      <a:pt x="16837" y="0"/>
                    </a:lnTo>
                    <a:close/>
                    <a:moveTo>
                      <a:pt x="18118" y="0"/>
                    </a:moveTo>
                    <a:cubicBezTo>
                      <a:pt x="18070" y="0"/>
                      <a:pt x="18045" y="5"/>
                      <a:pt x="18019" y="30"/>
                    </a:cubicBezTo>
                    <a:cubicBezTo>
                      <a:pt x="17991" y="63"/>
                      <a:pt x="17968" y="135"/>
                      <a:pt x="17957" y="225"/>
                    </a:cubicBezTo>
                    <a:cubicBezTo>
                      <a:pt x="17949" y="307"/>
                      <a:pt x="17950" y="382"/>
                      <a:pt x="17950" y="535"/>
                    </a:cubicBezTo>
                    <a:lnTo>
                      <a:pt x="17950" y="2315"/>
                    </a:lnTo>
                    <a:cubicBezTo>
                      <a:pt x="17950" y="2471"/>
                      <a:pt x="17949" y="2549"/>
                      <a:pt x="17957" y="2631"/>
                    </a:cubicBezTo>
                    <a:cubicBezTo>
                      <a:pt x="17968" y="2722"/>
                      <a:pt x="17991" y="2793"/>
                      <a:pt x="18019" y="2826"/>
                    </a:cubicBezTo>
                    <a:cubicBezTo>
                      <a:pt x="18045" y="2852"/>
                      <a:pt x="18069" y="2850"/>
                      <a:pt x="18118" y="2850"/>
                    </a:cubicBezTo>
                    <a:lnTo>
                      <a:pt x="18863" y="2850"/>
                    </a:lnTo>
                    <a:cubicBezTo>
                      <a:pt x="18913" y="2850"/>
                      <a:pt x="18938" y="2852"/>
                      <a:pt x="18964" y="2826"/>
                    </a:cubicBezTo>
                    <a:cubicBezTo>
                      <a:pt x="18992" y="2793"/>
                      <a:pt x="19015" y="2722"/>
                      <a:pt x="19026" y="2631"/>
                    </a:cubicBezTo>
                    <a:cubicBezTo>
                      <a:pt x="19034" y="2549"/>
                      <a:pt x="19033" y="2468"/>
                      <a:pt x="19033" y="2315"/>
                    </a:cubicBezTo>
                    <a:lnTo>
                      <a:pt x="19033" y="541"/>
                    </a:lnTo>
                    <a:cubicBezTo>
                      <a:pt x="19033" y="386"/>
                      <a:pt x="19034" y="307"/>
                      <a:pt x="19026" y="225"/>
                    </a:cubicBezTo>
                    <a:cubicBezTo>
                      <a:pt x="19015" y="135"/>
                      <a:pt x="18992" y="63"/>
                      <a:pt x="18964" y="30"/>
                    </a:cubicBezTo>
                    <a:cubicBezTo>
                      <a:pt x="18938" y="4"/>
                      <a:pt x="18914" y="0"/>
                      <a:pt x="18865" y="0"/>
                    </a:cubicBezTo>
                    <a:lnTo>
                      <a:pt x="18120" y="0"/>
                    </a:lnTo>
                    <a:lnTo>
                      <a:pt x="18118" y="0"/>
                    </a:lnTo>
                    <a:close/>
                    <a:moveTo>
                      <a:pt x="19400" y="0"/>
                    </a:moveTo>
                    <a:cubicBezTo>
                      <a:pt x="19353" y="0"/>
                      <a:pt x="19327" y="5"/>
                      <a:pt x="19302" y="30"/>
                    </a:cubicBezTo>
                    <a:cubicBezTo>
                      <a:pt x="19273" y="63"/>
                      <a:pt x="19250" y="135"/>
                      <a:pt x="19240" y="225"/>
                    </a:cubicBezTo>
                    <a:cubicBezTo>
                      <a:pt x="19232" y="307"/>
                      <a:pt x="19230" y="382"/>
                      <a:pt x="19230" y="535"/>
                    </a:cubicBezTo>
                    <a:lnTo>
                      <a:pt x="19230" y="2315"/>
                    </a:lnTo>
                    <a:cubicBezTo>
                      <a:pt x="19230" y="2471"/>
                      <a:pt x="19232" y="2549"/>
                      <a:pt x="19240" y="2631"/>
                    </a:cubicBezTo>
                    <a:cubicBezTo>
                      <a:pt x="19250" y="2722"/>
                      <a:pt x="19273" y="2793"/>
                      <a:pt x="19302" y="2826"/>
                    </a:cubicBezTo>
                    <a:cubicBezTo>
                      <a:pt x="19328" y="2852"/>
                      <a:pt x="19352" y="2850"/>
                      <a:pt x="19400" y="2850"/>
                    </a:cubicBezTo>
                    <a:lnTo>
                      <a:pt x="20146" y="2850"/>
                    </a:lnTo>
                    <a:cubicBezTo>
                      <a:pt x="20195" y="2850"/>
                      <a:pt x="20220" y="2852"/>
                      <a:pt x="20246" y="2826"/>
                    </a:cubicBezTo>
                    <a:cubicBezTo>
                      <a:pt x="20275" y="2793"/>
                      <a:pt x="20298" y="2722"/>
                      <a:pt x="20308" y="2631"/>
                    </a:cubicBezTo>
                    <a:cubicBezTo>
                      <a:pt x="20316" y="2549"/>
                      <a:pt x="20316" y="2468"/>
                      <a:pt x="20316" y="2315"/>
                    </a:cubicBezTo>
                    <a:lnTo>
                      <a:pt x="20316" y="541"/>
                    </a:lnTo>
                    <a:cubicBezTo>
                      <a:pt x="20316" y="386"/>
                      <a:pt x="20316" y="307"/>
                      <a:pt x="20308" y="225"/>
                    </a:cubicBezTo>
                    <a:cubicBezTo>
                      <a:pt x="20298" y="135"/>
                      <a:pt x="20275" y="63"/>
                      <a:pt x="20246" y="30"/>
                    </a:cubicBezTo>
                    <a:cubicBezTo>
                      <a:pt x="20220" y="4"/>
                      <a:pt x="20194" y="0"/>
                      <a:pt x="20146" y="0"/>
                    </a:cubicBezTo>
                    <a:lnTo>
                      <a:pt x="19402" y="0"/>
                    </a:lnTo>
                    <a:lnTo>
                      <a:pt x="19400" y="0"/>
                    </a:lnTo>
                    <a:close/>
                    <a:moveTo>
                      <a:pt x="20683" y="0"/>
                    </a:moveTo>
                    <a:cubicBezTo>
                      <a:pt x="20633" y="0"/>
                      <a:pt x="20611" y="4"/>
                      <a:pt x="20584" y="30"/>
                    </a:cubicBezTo>
                    <a:cubicBezTo>
                      <a:pt x="20556" y="63"/>
                      <a:pt x="20533" y="135"/>
                      <a:pt x="20523" y="225"/>
                    </a:cubicBezTo>
                    <a:cubicBezTo>
                      <a:pt x="20514" y="307"/>
                      <a:pt x="20513" y="382"/>
                      <a:pt x="20513" y="535"/>
                    </a:cubicBezTo>
                    <a:lnTo>
                      <a:pt x="20513" y="2315"/>
                    </a:lnTo>
                    <a:cubicBezTo>
                      <a:pt x="20513" y="2471"/>
                      <a:pt x="20514" y="2549"/>
                      <a:pt x="20523" y="2631"/>
                    </a:cubicBezTo>
                    <a:cubicBezTo>
                      <a:pt x="20533" y="2722"/>
                      <a:pt x="20556" y="2793"/>
                      <a:pt x="20584" y="2826"/>
                    </a:cubicBezTo>
                    <a:cubicBezTo>
                      <a:pt x="20611" y="2852"/>
                      <a:pt x="20634" y="2850"/>
                      <a:pt x="20683" y="2850"/>
                    </a:cubicBezTo>
                    <a:lnTo>
                      <a:pt x="21428" y="2850"/>
                    </a:lnTo>
                    <a:cubicBezTo>
                      <a:pt x="21478" y="2850"/>
                      <a:pt x="21503" y="2852"/>
                      <a:pt x="21529" y="2826"/>
                    </a:cubicBezTo>
                    <a:cubicBezTo>
                      <a:pt x="21558" y="2793"/>
                      <a:pt x="21580" y="2722"/>
                      <a:pt x="21591" y="2631"/>
                    </a:cubicBezTo>
                    <a:cubicBezTo>
                      <a:pt x="21599" y="2549"/>
                      <a:pt x="21598" y="2468"/>
                      <a:pt x="21598" y="2315"/>
                    </a:cubicBezTo>
                    <a:lnTo>
                      <a:pt x="21598" y="541"/>
                    </a:lnTo>
                    <a:cubicBezTo>
                      <a:pt x="21598" y="386"/>
                      <a:pt x="21599" y="307"/>
                      <a:pt x="21591" y="225"/>
                    </a:cubicBezTo>
                    <a:cubicBezTo>
                      <a:pt x="21580" y="135"/>
                      <a:pt x="21558" y="63"/>
                      <a:pt x="21529" y="30"/>
                    </a:cubicBezTo>
                    <a:cubicBezTo>
                      <a:pt x="21503" y="4"/>
                      <a:pt x="21477" y="0"/>
                      <a:pt x="21428" y="0"/>
                    </a:cubicBezTo>
                    <a:lnTo>
                      <a:pt x="20683" y="0"/>
                    </a:lnTo>
                    <a:close/>
                    <a:moveTo>
                      <a:pt x="168" y="3908"/>
                    </a:moveTo>
                    <a:cubicBezTo>
                      <a:pt x="120" y="3908"/>
                      <a:pt x="95" y="3906"/>
                      <a:pt x="69" y="3932"/>
                    </a:cubicBezTo>
                    <a:cubicBezTo>
                      <a:pt x="40" y="3965"/>
                      <a:pt x="18" y="4036"/>
                      <a:pt x="7" y="4126"/>
                    </a:cubicBezTo>
                    <a:cubicBezTo>
                      <a:pt x="-1" y="4209"/>
                      <a:pt x="0" y="4289"/>
                      <a:pt x="0" y="4442"/>
                    </a:cubicBezTo>
                    <a:lnTo>
                      <a:pt x="0" y="6223"/>
                    </a:lnTo>
                    <a:cubicBezTo>
                      <a:pt x="0" y="6378"/>
                      <a:pt x="-1" y="6457"/>
                      <a:pt x="7" y="6539"/>
                    </a:cubicBezTo>
                    <a:cubicBezTo>
                      <a:pt x="18" y="6629"/>
                      <a:pt x="40" y="6701"/>
                      <a:pt x="69" y="6733"/>
                    </a:cubicBezTo>
                    <a:cubicBezTo>
                      <a:pt x="95" y="6760"/>
                      <a:pt x="119" y="6758"/>
                      <a:pt x="168" y="6758"/>
                    </a:cubicBezTo>
                    <a:lnTo>
                      <a:pt x="913" y="6758"/>
                    </a:lnTo>
                    <a:cubicBezTo>
                      <a:pt x="963" y="6758"/>
                      <a:pt x="987" y="6760"/>
                      <a:pt x="1014" y="6733"/>
                    </a:cubicBezTo>
                    <a:cubicBezTo>
                      <a:pt x="1042" y="6701"/>
                      <a:pt x="1065" y="6629"/>
                      <a:pt x="1075" y="6539"/>
                    </a:cubicBezTo>
                    <a:cubicBezTo>
                      <a:pt x="1084" y="6457"/>
                      <a:pt x="1083" y="6376"/>
                      <a:pt x="1083" y="6223"/>
                    </a:cubicBezTo>
                    <a:lnTo>
                      <a:pt x="1083" y="4442"/>
                    </a:lnTo>
                    <a:cubicBezTo>
                      <a:pt x="1083" y="4287"/>
                      <a:pt x="1084" y="4209"/>
                      <a:pt x="1075" y="4126"/>
                    </a:cubicBezTo>
                    <a:cubicBezTo>
                      <a:pt x="1065" y="4036"/>
                      <a:pt x="1042" y="3965"/>
                      <a:pt x="1014" y="3932"/>
                    </a:cubicBezTo>
                    <a:cubicBezTo>
                      <a:pt x="987" y="3906"/>
                      <a:pt x="962" y="3908"/>
                      <a:pt x="913" y="3908"/>
                    </a:cubicBezTo>
                    <a:lnTo>
                      <a:pt x="170" y="3908"/>
                    </a:lnTo>
                    <a:lnTo>
                      <a:pt x="168" y="3908"/>
                    </a:lnTo>
                    <a:close/>
                    <a:moveTo>
                      <a:pt x="1450" y="3908"/>
                    </a:moveTo>
                    <a:cubicBezTo>
                      <a:pt x="1403" y="3908"/>
                      <a:pt x="1377" y="3906"/>
                      <a:pt x="1352" y="3932"/>
                    </a:cubicBezTo>
                    <a:cubicBezTo>
                      <a:pt x="1323" y="3965"/>
                      <a:pt x="1300" y="4036"/>
                      <a:pt x="1290" y="4126"/>
                    </a:cubicBezTo>
                    <a:cubicBezTo>
                      <a:pt x="1282" y="4209"/>
                      <a:pt x="1280" y="4289"/>
                      <a:pt x="1280" y="4442"/>
                    </a:cubicBezTo>
                    <a:lnTo>
                      <a:pt x="1280" y="6223"/>
                    </a:lnTo>
                    <a:cubicBezTo>
                      <a:pt x="1280" y="6378"/>
                      <a:pt x="1282" y="6457"/>
                      <a:pt x="1290" y="6539"/>
                    </a:cubicBezTo>
                    <a:cubicBezTo>
                      <a:pt x="1300" y="6629"/>
                      <a:pt x="1323" y="6701"/>
                      <a:pt x="1352" y="6733"/>
                    </a:cubicBezTo>
                    <a:cubicBezTo>
                      <a:pt x="1378" y="6760"/>
                      <a:pt x="1402" y="6758"/>
                      <a:pt x="1450" y="6758"/>
                    </a:cubicBezTo>
                    <a:lnTo>
                      <a:pt x="2196" y="6758"/>
                    </a:lnTo>
                    <a:cubicBezTo>
                      <a:pt x="2245" y="6758"/>
                      <a:pt x="2270" y="6760"/>
                      <a:pt x="2296" y="6733"/>
                    </a:cubicBezTo>
                    <a:cubicBezTo>
                      <a:pt x="2325" y="6701"/>
                      <a:pt x="2348" y="6629"/>
                      <a:pt x="2358" y="6539"/>
                    </a:cubicBezTo>
                    <a:cubicBezTo>
                      <a:pt x="2366" y="6457"/>
                      <a:pt x="2366" y="6376"/>
                      <a:pt x="2366" y="6223"/>
                    </a:cubicBezTo>
                    <a:lnTo>
                      <a:pt x="2366" y="4442"/>
                    </a:lnTo>
                    <a:cubicBezTo>
                      <a:pt x="2366" y="4287"/>
                      <a:pt x="2366" y="4209"/>
                      <a:pt x="2358" y="4126"/>
                    </a:cubicBezTo>
                    <a:cubicBezTo>
                      <a:pt x="2348" y="4036"/>
                      <a:pt x="2325" y="3965"/>
                      <a:pt x="2296" y="3932"/>
                    </a:cubicBezTo>
                    <a:cubicBezTo>
                      <a:pt x="2270" y="3906"/>
                      <a:pt x="2244" y="3908"/>
                      <a:pt x="2196" y="3908"/>
                    </a:cubicBezTo>
                    <a:lnTo>
                      <a:pt x="1452" y="3908"/>
                    </a:lnTo>
                    <a:lnTo>
                      <a:pt x="1450" y="3908"/>
                    </a:lnTo>
                    <a:close/>
                    <a:moveTo>
                      <a:pt x="2733" y="3908"/>
                    </a:moveTo>
                    <a:cubicBezTo>
                      <a:pt x="2683" y="3908"/>
                      <a:pt x="2659" y="3906"/>
                      <a:pt x="2632" y="3932"/>
                    </a:cubicBezTo>
                    <a:cubicBezTo>
                      <a:pt x="2604" y="3965"/>
                      <a:pt x="2581" y="4036"/>
                      <a:pt x="2571" y="4126"/>
                    </a:cubicBezTo>
                    <a:cubicBezTo>
                      <a:pt x="2562" y="4209"/>
                      <a:pt x="2563" y="4289"/>
                      <a:pt x="2563" y="4442"/>
                    </a:cubicBezTo>
                    <a:lnTo>
                      <a:pt x="2563" y="6223"/>
                    </a:lnTo>
                    <a:cubicBezTo>
                      <a:pt x="2563" y="6378"/>
                      <a:pt x="2562" y="6457"/>
                      <a:pt x="2571" y="6539"/>
                    </a:cubicBezTo>
                    <a:cubicBezTo>
                      <a:pt x="2581" y="6629"/>
                      <a:pt x="2604" y="6701"/>
                      <a:pt x="2632" y="6733"/>
                    </a:cubicBezTo>
                    <a:cubicBezTo>
                      <a:pt x="2659" y="6760"/>
                      <a:pt x="2684" y="6758"/>
                      <a:pt x="2733" y="6758"/>
                    </a:cubicBezTo>
                    <a:lnTo>
                      <a:pt x="3478" y="6758"/>
                    </a:lnTo>
                    <a:cubicBezTo>
                      <a:pt x="3528" y="6758"/>
                      <a:pt x="3553" y="6760"/>
                      <a:pt x="3579" y="6733"/>
                    </a:cubicBezTo>
                    <a:cubicBezTo>
                      <a:pt x="3607" y="6701"/>
                      <a:pt x="3630" y="6629"/>
                      <a:pt x="3641" y="6539"/>
                    </a:cubicBezTo>
                    <a:cubicBezTo>
                      <a:pt x="3649" y="6457"/>
                      <a:pt x="3648" y="6376"/>
                      <a:pt x="3648" y="6223"/>
                    </a:cubicBezTo>
                    <a:lnTo>
                      <a:pt x="3648" y="4442"/>
                    </a:lnTo>
                    <a:cubicBezTo>
                      <a:pt x="3648" y="4287"/>
                      <a:pt x="3649" y="4209"/>
                      <a:pt x="3641" y="4126"/>
                    </a:cubicBezTo>
                    <a:cubicBezTo>
                      <a:pt x="3630" y="4036"/>
                      <a:pt x="3607" y="3965"/>
                      <a:pt x="3579" y="3932"/>
                    </a:cubicBezTo>
                    <a:cubicBezTo>
                      <a:pt x="3553" y="3906"/>
                      <a:pt x="3527" y="3908"/>
                      <a:pt x="3478" y="3908"/>
                    </a:cubicBezTo>
                    <a:lnTo>
                      <a:pt x="2733" y="3908"/>
                    </a:lnTo>
                    <a:close/>
                    <a:moveTo>
                      <a:pt x="4015" y="3908"/>
                    </a:moveTo>
                    <a:cubicBezTo>
                      <a:pt x="3966" y="3908"/>
                      <a:pt x="3941" y="3906"/>
                      <a:pt x="3915" y="3932"/>
                    </a:cubicBezTo>
                    <a:cubicBezTo>
                      <a:pt x="3886" y="3965"/>
                      <a:pt x="3864" y="4036"/>
                      <a:pt x="3853" y="4126"/>
                    </a:cubicBezTo>
                    <a:cubicBezTo>
                      <a:pt x="3845" y="4209"/>
                      <a:pt x="3845" y="4289"/>
                      <a:pt x="3845" y="4442"/>
                    </a:cubicBezTo>
                    <a:lnTo>
                      <a:pt x="3845" y="6223"/>
                    </a:lnTo>
                    <a:cubicBezTo>
                      <a:pt x="3845" y="6378"/>
                      <a:pt x="3845" y="6457"/>
                      <a:pt x="3853" y="6539"/>
                    </a:cubicBezTo>
                    <a:cubicBezTo>
                      <a:pt x="3864" y="6629"/>
                      <a:pt x="3886" y="6701"/>
                      <a:pt x="3915" y="6733"/>
                    </a:cubicBezTo>
                    <a:cubicBezTo>
                      <a:pt x="3941" y="6760"/>
                      <a:pt x="3967" y="6758"/>
                      <a:pt x="4015" y="6758"/>
                    </a:cubicBezTo>
                    <a:lnTo>
                      <a:pt x="4759" y="6758"/>
                    </a:lnTo>
                    <a:cubicBezTo>
                      <a:pt x="4808" y="6758"/>
                      <a:pt x="4833" y="6760"/>
                      <a:pt x="4859" y="6733"/>
                    </a:cubicBezTo>
                    <a:cubicBezTo>
                      <a:pt x="4888" y="6701"/>
                      <a:pt x="4911" y="6629"/>
                      <a:pt x="4921" y="6539"/>
                    </a:cubicBezTo>
                    <a:cubicBezTo>
                      <a:pt x="4930" y="6457"/>
                      <a:pt x="4931" y="6376"/>
                      <a:pt x="4931" y="6223"/>
                    </a:cubicBezTo>
                    <a:lnTo>
                      <a:pt x="4931" y="4442"/>
                    </a:lnTo>
                    <a:cubicBezTo>
                      <a:pt x="4931" y="4287"/>
                      <a:pt x="4930" y="4209"/>
                      <a:pt x="4921" y="4126"/>
                    </a:cubicBezTo>
                    <a:cubicBezTo>
                      <a:pt x="4911" y="4036"/>
                      <a:pt x="4888" y="3965"/>
                      <a:pt x="4859" y="3932"/>
                    </a:cubicBezTo>
                    <a:cubicBezTo>
                      <a:pt x="4833" y="3906"/>
                      <a:pt x="4810" y="3908"/>
                      <a:pt x="4761" y="3908"/>
                    </a:cubicBezTo>
                    <a:lnTo>
                      <a:pt x="4015" y="3908"/>
                    </a:lnTo>
                    <a:close/>
                    <a:moveTo>
                      <a:pt x="5298" y="3908"/>
                    </a:moveTo>
                    <a:cubicBezTo>
                      <a:pt x="5249" y="3908"/>
                      <a:pt x="5224" y="3906"/>
                      <a:pt x="5197" y="3932"/>
                    </a:cubicBezTo>
                    <a:cubicBezTo>
                      <a:pt x="5169" y="3965"/>
                      <a:pt x="5146" y="4036"/>
                      <a:pt x="5136" y="4126"/>
                    </a:cubicBezTo>
                    <a:cubicBezTo>
                      <a:pt x="5127" y="4209"/>
                      <a:pt x="5128" y="4289"/>
                      <a:pt x="5128" y="4442"/>
                    </a:cubicBezTo>
                    <a:lnTo>
                      <a:pt x="5128" y="6223"/>
                    </a:lnTo>
                    <a:cubicBezTo>
                      <a:pt x="5128" y="6378"/>
                      <a:pt x="5127" y="6457"/>
                      <a:pt x="5136" y="6539"/>
                    </a:cubicBezTo>
                    <a:cubicBezTo>
                      <a:pt x="5146" y="6629"/>
                      <a:pt x="5169" y="6701"/>
                      <a:pt x="5197" y="6733"/>
                    </a:cubicBezTo>
                    <a:cubicBezTo>
                      <a:pt x="5224" y="6760"/>
                      <a:pt x="5249" y="6758"/>
                      <a:pt x="5298" y="6758"/>
                    </a:cubicBezTo>
                    <a:lnTo>
                      <a:pt x="6042" y="6758"/>
                    </a:lnTo>
                    <a:cubicBezTo>
                      <a:pt x="6091" y="6758"/>
                      <a:pt x="6116" y="6760"/>
                      <a:pt x="6142" y="6733"/>
                    </a:cubicBezTo>
                    <a:cubicBezTo>
                      <a:pt x="6171" y="6701"/>
                      <a:pt x="6193" y="6629"/>
                      <a:pt x="6204" y="6539"/>
                    </a:cubicBezTo>
                    <a:cubicBezTo>
                      <a:pt x="6212" y="6457"/>
                      <a:pt x="6212" y="6376"/>
                      <a:pt x="6212" y="6223"/>
                    </a:cubicBezTo>
                    <a:lnTo>
                      <a:pt x="6212" y="4442"/>
                    </a:lnTo>
                    <a:cubicBezTo>
                      <a:pt x="6212" y="4287"/>
                      <a:pt x="6212" y="4209"/>
                      <a:pt x="6204" y="4126"/>
                    </a:cubicBezTo>
                    <a:cubicBezTo>
                      <a:pt x="6193" y="4036"/>
                      <a:pt x="6171" y="3965"/>
                      <a:pt x="6142" y="3932"/>
                    </a:cubicBezTo>
                    <a:cubicBezTo>
                      <a:pt x="6116" y="3906"/>
                      <a:pt x="6092" y="3908"/>
                      <a:pt x="6043" y="3908"/>
                    </a:cubicBezTo>
                    <a:lnTo>
                      <a:pt x="5298" y="3908"/>
                    </a:lnTo>
                    <a:close/>
                    <a:moveTo>
                      <a:pt x="6579" y="3908"/>
                    </a:moveTo>
                    <a:cubicBezTo>
                      <a:pt x="6531" y="3908"/>
                      <a:pt x="6506" y="3906"/>
                      <a:pt x="6480" y="3932"/>
                    </a:cubicBezTo>
                    <a:cubicBezTo>
                      <a:pt x="6451" y="3965"/>
                      <a:pt x="6429" y="4036"/>
                      <a:pt x="6418" y="4126"/>
                    </a:cubicBezTo>
                    <a:cubicBezTo>
                      <a:pt x="6410" y="4209"/>
                      <a:pt x="6410" y="4289"/>
                      <a:pt x="6410" y="4442"/>
                    </a:cubicBezTo>
                    <a:lnTo>
                      <a:pt x="6410" y="6223"/>
                    </a:lnTo>
                    <a:cubicBezTo>
                      <a:pt x="6410" y="6378"/>
                      <a:pt x="6410" y="6457"/>
                      <a:pt x="6418" y="6539"/>
                    </a:cubicBezTo>
                    <a:cubicBezTo>
                      <a:pt x="6429" y="6629"/>
                      <a:pt x="6451" y="6701"/>
                      <a:pt x="6480" y="6733"/>
                    </a:cubicBezTo>
                    <a:cubicBezTo>
                      <a:pt x="6506" y="6760"/>
                      <a:pt x="6530" y="6758"/>
                      <a:pt x="6579" y="6758"/>
                    </a:cubicBezTo>
                    <a:lnTo>
                      <a:pt x="7324" y="6758"/>
                    </a:lnTo>
                    <a:cubicBezTo>
                      <a:pt x="7373" y="6758"/>
                      <a:pt x="7398" y="6760"/>
                      <a:pt x="7425" y="6733"/>
                    </a:cubicBezTo>
                    <a:cubicBezTo>
                      <a:pt x="7453" y="6701"/>
                      <a:pt x="7476" y="6629"/>
                      <a:pt x="7486" y="6539"/>
                    </a:cubicBezTo>
                    <a:cubicBezTo>
                      <a:pt x="7495" y="6457"/>
                      <a:pt x="7494" y="6376"/>
                      <a:pt x="7494" y="6223"/>
                    </a:cubicBezTo>
                    <a:lnTo>
                      <a:pt x="7494" y="4442"/>
                    </a:lnTo>
                    <a:cubicBezTo>
                      <a:pt x="7494" y="4287"/>
                      <a:pt x="7495" y="4209"/>
                      <a:pt x="7486" y="4126"/>
                    </a:cubicBezTo>
                    <a:cubicBezTo>
                      <a:pt x="7476" y="4036"/>
                      <a:pt x="7453" y="3965"/>
                      <a:pt x="7425" y="3932"/>
                    </a:cubicBezTo>
                    <a:cubicBezTo>
                      <a:pt x="7398" y="3906"/>
                      <a:pt x="7373" y="3908"/>
                      <a:pt x="7324" y="3908"/>
                    </a:cubicBezTo>
                    <a:lnTo>
                      <a:pt x="6580" y="3908"/>
                    </a:lnTo>
                    <a:lnTo>
                      <a:pt x="6579" y="3908"/>
                    </a:lnTo>
                    <a:close/>
                    <a:moveTo>
                      <a:pt x="7861" y="3908"/>
                    </a:moveTo>
                    <a:cubicBezTo>
                      <a:pt x="7814" y="3908"/>
                      <a:pt x="7788" y="3906"/>
                      <a:pt x="7763" y="3932"/>
                    </a:cubicBezTo>
                    <a:cubicBezTo>
                      <a:pt x="7734" y="3965"/>
                      <a:pt x="7711" y="4036"/>
                      <a:pt x="7701" y="4126"/>
                    </a:cubicBezTo>
                    <a:cubicBezTo>
                      <a:pt x="7692" y="4209"/>
                      <a:pt x="7691" y="4289"/>
                      <a:pt x="7691" y="4442"/>
                    </a:cubicBezTo>
                    <a:lnTo>
                      <a:pt x="7691" y="6223"/>
                    </a:lnTo>
                    <a:cubicBezTo>
                      <a:pt x="7691" y="6378"/>
                      <a:pt x="7692" y="6457"/>
                      <a:pt x="7701" y="6539"/>
                    </a:cubicBezTo>
                    <a:cubicBezTo>
                      <a:pt x="7711" y="6629"/>
                      <a:pt x="7734" y="6701"/>
                      <a:pt x="7763" y="6733"/>
                    </a:cubicBezTo>
                    <a:cubicBezTo>
                      <a:pt x="7789" y="6760"/>
                      <a:pt x="7812" y="6758"/>
                      <a:pt x="7861" y="6758"/>
                    </a:cubicBezTo>
                    <a:lnTo>
                      <a:pt x="8607" y="6758"/>
                    </a:lnTo>
                    <a:cubicBezTo>
                      <a:pt x="8656" y="6758"/>
                      <a:pt x="8681" y="6760"/>
                      <a:pt x="8707" y="6733"/>
                    </a:cubicBezTo>
                    <a:cubicBezTo>
                      <a:pt x="8736" y="6701"/>
                      <a:pt x="8758" y="6629"/>
                      <a:pt x="8769" y="6539"/>
                    </a:cubicBezTo>
                    <a:cubicBezTo>
                      <a:pt x="8777" y="6457"/>
                      <a:pt x="8777" y="6376"/>
                      <a:pt x="8777" y="6223"/>
                    </a:cubicBezTo>
                    <a:lnTo>
                      <a:pt x="8777" y="4442"/>
                    </a:lnTo>
                    <a:cubicBezTo>
                      <a:pt x="8777" y="4287"/>
                      <a:pt x="8777" y="4209"/>
                      <a:pt x="8769" y="4126"/>
                    </a:cubicBezTo>
                    <a:cubicBezTo>
                      <a:pt x="8758" y="4036"/>
                      <a:pt x="8736" y="3965"/>
                      <a:pt x="8707" y="3932"/>
                    </a:cubicBezTo>
                    <a:cubicBezTo>
                      <a:pt x="8681" y="3906"/>
                      <a:pt x="8655" y="3908"/>
                      <a:pt x="8607" y="3908"/>
                    </a:cubicBezTo>
                    <a:lnTo>
                      <a:pt x="7863" y="3908"/>
                    </a:lnTo>
                    <a:lnTo>
                      <a:pt x="7861" y="3908"/>
                    </a:lnTo>
                    <a:close/>
                    <a:moveTo>
                      <a:pt x="9144" y="3908"/>
                    </a:moveTo>
                    <a:cubicBezTo>
                      <a:pt x="9094" y="3908"/>
                      <a:pt x="9069" y="3906"/>
                      <a:pt x="9043" y="3932"/>
                    </a:cubicBezTo>
                    <a:cubicBezTo>
                      <a:pt x="9015" y="3965"/>
                      <a:pt x="8992" y="4036"/>
                      <a:pt x="8981" y="4126"/>
                    </a:cubicBezTo>
                    <a:cubicBezTo>
                      <a:pt x="8973" y="4209"/>
                      <a:pt x="8974" y="4289"/>
                      <a:pt x="8974" y="4442"/>
                    </a:cubicBezTo>
                    <a:lnTo>
                      <a:pt x="8974" y="6223"/>
                    </a:lnTo>
                    <a:cubicBezTo>
                      <a:pt x="8974" y="6378"/>
                      <a:pt x="8973" y="6457"/>
                      <a:pt x="8981" y="6539"/>
                    </a:cubicBezTo>
                    <a:cubicBezTo>
                      <a:pt x="8992" y="6629"/>
                      <a:pt x="9015" y="6701"/>
                      <a:pt x="9043" y="6733"/>
                    </a:cubicBezTo>
                    <a:cubicBezTo>
                      <a:pt x="9069" y="6760"/>
                      <a:pt x="9095" y="6758"/>
                      <a:pt x="9144" y="6758"/>
                    </a:cubicBezTo>
                    <a:lnTo>
                      <a:pt x="9889" y="6758"/>
                    </a:lnTo>
                    <a:cubicBezTo>
                      <a:pt x="9939" y="6758"/>
                      <a:pt x="9963" y="6760"/>
                      <a:pt x="9990" y="6733"/>
                    </a:cubicBezTo>
                    <a:cubicBezTo>
                      <a:pt x="10018" y="6701"/>
                      <a:pt x="10041" y="6629"/>
                      <a:pt x="10051" y="6539"/>
                    </a:cubicBezTo>
                    <a:cubicBezTo>
                      <a:pt x="10060" y="6457"/>
                      <a:pt x="10059" y="6376"/>
                      <a:pt x="10059" y="6223"/>
                    </a:cubicBezTo>
                    <a:lnTo>
                      <a:pt x="10059" y="4442"/>
                    </a:lnTo>
                    <a:cubicBezTo>
                      <a:pt x="10059" y="4287"/>
                      <a:pt x="10060" y="4209"/>
                      <a:pt x="10051" y="4126"/>
                    </a:cubicBezTo>
                    <a:cubicBezTo>
                      <a:pt x="10041" y="4036"/>
                      <a:pt x="10018" y="3965"/>
                      <a:pt x="9990" y="3932"/>
                    </a:cubicBezTo>
                    <a:cubicBezTo>
                      <a:pt x="9963" y="3906"/>
                      <a:pt x="9938" y="3908"/>
                      <a:pt x="9889" y="3908"/>
                    </a:cubicBezTo>
                    <a:lnTo>
                      <a:pt x="9144" y="3908"/>
                    </a:lnTo>
                    <a:close/>
                    <a:moveTo>
                      <a:pt x="10426" y="3908"/>
                    </a:moveTo>
                    <a:cubicBezTo>
                      <a:pt x="10377" y="3908"/>
                      <a:pt x="10352" y="3906"/>
                      <a:pt x="10326" y="3932"/>
                    </a:cubicBezTo>
                    <a:cubicBezTo>
                      <a:pt x="10297" y="3965"/>
                      <a:pt x="10274" y="4036"/>
                      <a:pt x="10264" y="4126"/>
                    </a:cubicBezTo>
                    <a:cubicBezTo>
                      <a:pt x="10256" y="4209"/>
                      <a:pt x="10256" y="4289"/>
                      <a:pt x="10256" y="4442"/>
                    </a:cubicBezTo>
                    <a:lnTo>
                      <a:pt x="10256" y="6223"/>
                    </a:lnTo>
                    <a:cubicBezTo>
                      <a:pt x="10256" y="6378"/>
                      <a:pt x="10256" y="6457"/>
                      <a:pt x="10264" y="6539"/>
                    </a:cubicBezTo>
                    <a:cubicBezTo>
                      <a:pt x="10274" y="6629"/>
                      <a:pt x="10297" y="6701"/>
                      <a:pt x="10326" y="6733"/>
                    </a:cubicBezTo>
                    <a:cubicBezTo>
                      <a:pt x="10352" y="6760"/>
                      <a:pt x="10378" y="6758"/>
                      <a:pt x="10426" y="6758"/>
                    </a:cubicBezTo>
                    <a:lnTo>
                      <a:pt x="11170" y="6758"/>
                    </a:lnTo>
                    <a:cubicBezTo>
                      <a:pt x="11219" y="6758"/>
                      <a:pt x="11244" y="6760"/>
                      <a:pt x="11270" y="6733"/>
                    </a:cubicBezTo>
                    <a:cubicBezTo>
                      <a:pt x="11299" y="6701"/>
                      <a:pt x="11322" y="6629"/>
                      <a:pt x="11332" y="6539"/>
                    </a:cubicBezTo>
                    <a:cubicBezTo>
                      <a:pt x="11340" y="6457"/>
                      <a:pt x="11342" y="6376"/>
                      <a:pt x="11342" y="6223"/>
                    </a:cubicBezTo>
                    <a:lnTo>
                      <a:pt x="11342" y="4442"/>
                    </a:lnTo>
                    <a:cubicBezTo>
                      <a:pt x="11342" y="4287"/>
                      <a:pt x="11340" y="4209"/>
                      <a:pt x="11332" y="4126"/>
                    </a:cubicBezTo>
                    <a:cubicBezTo>
                      <a:pt x="11322" y="4036"/>
                      <a:pt x="11299" y="3965"/>
                      <a:pt x="11270" y="3932"/>
                    </a:cubicBezTo>
                    <a:cubicBezTo>
                      <a:pt x="11244" y="3906"/>
                      <a:pt x="11220" y="3908"/>
                      <a:pt x="11172" y="3908"/>
                    </a:cubicBezTo>
                    <a:lnTo>
                      <a:pt x="10426" y="3908"/>
                    </a:lnTo>
                    <a:close/>
                    <a:moveTo>
                      <a:pt x="11707" y="3908"/>
                    </a:moveTo>
                    <a:cubicBezTo>
                      <a:pt x="11659" y="3908"/>
                      <a:pt x="11634" y="3906"/>
                      <a:pt x="11608" y="3932"/>
                    </a:cubicBezTo>
                    <a:cubicBezTo>
                      <a:pt x="11580" y="3965"/>
                      <a:pt x="11557" y="4036"/>
                      <a:pt x="11547" y="4126"/>
                    </a:cubicBezTo>
                    <a:cubicBezTo>
                      <a:pt x="11538" y="4209"/>
                      <a:pt x="11539" y="4289"/>
                      <a:pt x="11539" y="4442"/>
                    </a:cubicBezTo>
                    <a:lnTo>
                      <a:pt x="11539" y="6223"/>
                    </a:lnTo>
                    <a:cubicBezTo>
                      <a:pt x="11539" y="6378"/>
                      <a:pt x="11538" y="6457"/>
                      <a:pt x="11547" y="6539"/>
                    </a:cubicBezTo>
                    <a:cubicBezTo>
                      <a:pt x="11557" y="6629"/>
                      <a:pt x="11580" y="6701"/>
                      <a:pt x="11608" y="6733"/>
                    </a:cubicBezTo>
                    <a:cubicBezTo>
                      <a:pt x="11635" y="6760"/>
                      <a:pt x="11658" y="6758"/>
                      <a:pt x="11707" y="6758"/>
                    </a:cubicBezTo>
                    <a:lnTo>
                      <a:pt x="12452" y="6758"/>
                    </a:lnTo>
                    <a:cubicBezTo>
                      <a:pt x="12502" y="6758"/>
                      <a:pt x="12527" y="6760"/>
                      <a:pt x="12553" y="6733"/>
                    </a:cubicBezTo>
                    <a:cubicBezTo>
                      <a:pt x="12582" y="6701"/>
                      <a:pt x="12604" y="6629"/>
                      <a:pt x="12615" y="6539"/>
                    </a:cubicBezTo>
                    <a:cubicBezTo>
                      <a:pt x="12623" y="6457"/>
                      <a:pt x="12622" y="6376"/>
                      <a:pt x="12622" y="6223"/>
                    </a:cubicBezTo>
                    <a:lnTo>
                      <a:pt x="12622" y="4442"/>
                    </a:lnTo>
                    <a:cubicBezTo>
                      <a:pt x="12622" y="4287"/>
                      <a:pt x="12623" y="4209"/>
                      <a:pt x="12615" y="4126"/>
                    </a:cubicBezTo>
                    <a:cubicBezTo>
                      <a:pt x="12604" y="4036"/>
                      <a:pt x="12582" y="3965"/>
                      <a:pt x="12553" y="3932"/>
                    </a:cubicBezTo>
                    <a:cubicBezTo>
                      <a:pt x="12527" y="3906"/>
                      <a:pt x="12503" y="3908"/>
                      <a:pt x="12454" y="3908"/>
                    </a:cubicBezTo>
                    <a:lnTo>
                      <a:pt x="11709" y="3908"/>
                    </a:lnTo>
                    <a:lnTo>
                      <a:pt x="11707" y="3908"/>
                    </a:lnTo>
                    <a:close/>
                    <a:moveTo>
                      <a:pt x="12989" y="3908"/>
                    </a:moveTo>
                    <a:cubicBezTo>
                      <a:pt x="12942" y="3908"/>
                      <a:pt x="12917" y="3906"/>
                      <a:pt x="12891" y="3932"/>
                    </a:cubicBezTo>
                    <a:cubicBezTo>
                      <a:pt x="12862" y="3965"/>
                      <a:pt x="12840" y="4036"/>
                      <a:pt x="12829" y="4126"/>
                    </a:cubicBezTo>
                    <a:cubicBezTo>
                      <a:pt x="12821" y="4209"/>
                      <a:pt x="12821" y="4289"/>
                      <a:pt x="12821" y="4442"/>
                    </a:cubicBezTo>
                    <a:lnTo>
                      <a:pt x="12821" y="6223"/>
                    </a:lnTo>
                    <a:cubicBezTo>
                      <a:pt x="12821" y="6378"/>
                      <a:pt x="12821" y="6457"/>
                      <a:pt x="12829" y="6539"/>
                    </a:cubicBezTo>
                    <a:cubicBezTo>
                      <a:pt x="12840" y="6629"/>
                      <a:pt x="12862" y="6701"/>
                      <a:pt x="12891" y="6733"/>
                    </a:cubicBezTo>
                    <a:cubicBezTo>
                      <a:pt x="12917" y="6760"/>
                      <a:pt x="12941" y="6758"/>
                      <a:pt x="12989" y="6758"/>
                    </a:cubicBezTo>
                    <a:lnTo>
                      <a:pt x="13735" y="6758"/>
                    </a:lnTo>
                    <a:cubicBezTo>
                      <a:pt x="13784" y="6758"/>
                      <a:pt x="13809" y="6760"/>
                      <a:pt x="13835" y="6733"/>
                    </a:cubicBezTo>
                    <a:cubicBezTo>
                      <a:pt x="13864" y="6701"/>
                      <a:pt x="13887" y="6629"/>
                      <a:pt x="13897" y="6539"/>
                    </a:cubicBezTo>
                    <a:cubicBezTo>
                      <a:pt x="13906" y="6457"/>
                      <a:pt x="13905" y="6376"/>
                      <a:pt x="13905" y="6223"/>
                    </a:cubicBezTo>
                    <a:lnTo>
                      <a:pt x="13905" y="4442"/>
                    </a:lnTo>
                    <a:cubicBezTo>
                      <a:pt x="13905" y="4287"/>
                      <a:pt x="13906" y="4209"/>
                      <a:pt x="13897" y="4126"/>
                    </a:cubicBezTo>
                    <a:cubicBezTo>
                      <a:pt x="13887" y="4036"/>
                      <a:pt x="13864" y="3965"/>
                      <a:pt x="13835" y="3932"/>
                    </a:cubicBezTo>
                    <a:cubicBezTo>
                      <a:pt x="13809" y="3906"/>
                      <a:pt x="13784" y="3908"/>
                      <a:pt x="13735" y="3908"/>
                    </a:cubicBezTo>
                    <a:lnTo>
                      <a:pt x="12991" y="3908"/>
                    </a:lnTo>
                    <a:lnTo>
                      <a:pt x="12989" y="3908"/>
                    </a:lnTo>
                    <a:close/>
                    <a:moveTo>
                      <a:pt x="14272" y="3908"/>
                    </a:moveTo>
                    <a:cubicBezTo>
                      <a:pt x="14223" y="3908"/>
                      <a:pt x="14200" y="3906"/>
                      <a:pt x="14173" y="3932"/>
                    </a:cubicBezTo>
                    <a:cubicBezTo>
                      <a:pt x="14145" y="3965"/>
                      <a:pt x="14122" y="4036"/>
                      <a:pt x="14112" y="4126"/>
                    </a:cubicBezTo>
                    <a:cubicBezTo>
                      <a:pt x="14103" y="4209"/>
                      <a:pt x="14102" y="4289"/>
                      <a:pt x="14102" y="4442"/>
                    </a:cubicBezTo>
                    <a:lnTo>
                      <a:pt x="14102" y="6223"/>
                    </a:lnTo>
                    <a:cubicBezTo>
                      <a:pt x="14102" y="6378"/>
                      <a:pt x="14103" y="6457"/>
                      <a:pt x="14112" y="6539"/>
                    </a:cubicBezTo>
                    <a:cubicBezTo>
                      <a:pt x="14122" y="6629"/>
                      <a:pt x="14145" y="6701"/>
                      <a:pt x="14173" y="6733"/>
                    </a:cubicBezTo>
                    <a:cubicBezTo>
                      <a:pt x="14200" y="6760"/>
                      <a:pt x="14223" y="6758"/>
                      <a:pt x="14272" y="6758"/>
                    </a:cubicBezTo>
                    <a:lnTo>
                      <a:pt x="15018" y="6758"/>
                    </a:lnTo>
                    <a:cubicBezTo>
                      <a:pt x="15067" y="6758"/>
                      <a:pt x="15092" y="6760"/>
                      <a:pt x="15118" y="6733"/>
                    </a:cubicBezTo>
                    <a:cubicBezTo>
                      <a:pt x="15147" y="6701"/>
                      <a:pt x="15169" y="6629"/>
                      <a:pt x="15180" y="6539"/>
                    </a:cubicBezTo>
                    <a:cubicBezTo>
                      <a:pt x="15188" y="6457"/>
                      <a:pt x="15188" y="6376"/>
                      <a:pt x="15188" y="6223"/>
                    </a:cubicBezTo>
                    <a:lnTo>
                      <a:pt x="15188" y="4442"/>
                    </a:lnTo>
                    <a:cubicBezTo>
                      <a:pt x="15188" y="4287"/>
                      <a:pt x="15188" y="4209"/>
                      <a:pt x="15180" y="4126"/>
                    </a:cubicBezTo>
                    <a:cubicBezTo>
                      <a:pt x="15169" y="4036"/>
                      <a:pt x="15147" y="3965"/>
                      <a:pt x="15118" y="3932"/>
                    </a:cubicBezTo>
                    <a:cubicBezTo>
                      <a:pt x="15092" y="3906"/>
                      <a:pt x="15066" y="3908"/>
                      <a:pt x="15018" y="3908"/>
                    </a:cubicBezTo>
                    <a:lnTo>
                      <a:pt x="14272" y="3908"/>
                    </a:lnTo>
                    <a:close/>
                    <a:moveTo>
                      <a:pt x="15555" y="3908"/>
                    </a:moveTo>
                    <a:cubicBezTo>
                      <a:pt x="15505" y="3908"/>
                      <a:pt x="15480" y="3906"/>
                      <a:pt x="15454" y="3932"/>
                    </a:cubicBezTo>
                    <a:cubicBezTo>
                      <a:pt x="15425" y="3965"/>
                      <a:pt x="15403" y="4036"/>
                      <a:pt x="15392" y="4126"/>
                    </a:cubicBezTo>
                    <a:cubicBezTo>
                      <a:pt x="15384" y="4209"/>
                      <a:pt x="15385" y="4289"/>
                      <a:pt x="15385" y="4442"/>
                    </a:cubicBezTo>
                    <a:lnTo>
                      <a:pt x="15385" y="6223"/>
                    </a:lnTo>
                    <a:cubicBezTo>
                      <a:pt x="15385" y="6378"/>
                      <a:pt x="15384" y="6457"/>
                      <a:pt x="15392" y="6539"/>
                    </a:cubicBezTo>
                    <a:cubicBezTo>
                      <a:pt x="15403" y="6629"/>
                      <a:pt x="15425" y="6701"/>
                      <a:pt x="15454" y="6733"/>
                    </a:cubicBezTo>
                    <a:cubicBezTo>
                      <a:pt x="15480" y="6760"/>
                      <a:pt x="15506" y="6758"/>
                      <a:pt x="15555" y="6758"/>
                    </a:cubicBezTo>
                    <a:lnTo>
                      <a:pt x="16300" y="6758"/>
                    </a:lnTo>
                    <a:cubicBezTo>
                      <a:pt x="16349" y="6758"/>
                      <a:pt x="16374" y="6760"/>
                      <a:pt x="16401" y="6733"/>
                    </a:cubicBezTo>
                    <a:cubicBezTo>
                      <a:pt x="16429" y="6701"/>
                      <a:pt x="16450" y="6629"/>
                      <a:pt x="16460" y="6539"/>
                    </a:cubicBezTo>
                    <a:cubicBezTo>
                      <a:pt x="16469" y="6457"/>
                      <a:pt x="16470" y="6376"/>
                      <a:pt x="16470" y="6223"/>
                    </a:cubicBezTo>
                    <a:lnTo>
                      <a:pt x="16470" y="4442"/>
                    </a:lnTo>
                    <a:cubicBezTo>
                      <a:pt x="16470" y="4287"/>
                      <a:pt x="16469" y="4209"/>
                      <a:pt x="16460" y="4126"/>
                    </a:cubicBezTo>
                    <a:cubicBezTo>
                      <a:pt x="16450" y="4036"/>
                      <a:pt x="16429" y="3965"/>
                      <a:pt x="16401" y="3932"/>
                    </a:cubicBezTo>
                    <a:cubicBezTo>
                      <a:pt x="16374" y="3906"/>
                      <a:pt x="16349" y="3908"/>
                      <a:pt x="16300" y="3908"/>
                    </a:cubicBezTo>
                    <a:lnTo>
                      <a:pt x="15555" y="3908"/>
                    </a:lnTo>
                    <a:close/>
                    <a:moveTo>
                      <a:pt x="16837" y="3908"/>
                    </a:moveTo>
                    <a:cubicBezTo>
                      <a:pt x="16788" y="3908"/>
                      <a:pt x="16763" y="3906"/>
                      <a:pt x="16737" y="3932"/>
                    </a:cubicBezTo>
                    <a:cubicBezTo>
                      <a:pt x="16708" y="3965"/>
                      <a:pt x="16685" y="4036"/>
                      <a:pt x="16675" y="4126"/>
                    </a:cubicBezTo>
                    <a:cubicBezTo>
                      <a:pt x="16667" y="4209"/>
                      <a:pt x="16667" y="4289"/>
                      <a:pt x="16667" y="4442"/>
                    </a:cubicBezTo>
                    <a:lnTo>
                      <a:pt x="16667" y="6223"/>
                    </a:lnTo>
                    <a:cubicBezTo>
                      <a:pt x="16667" y="6378"/>
                      <a:pt x="16667" y="6457"/>
                      <a:pt x="16675" y="6539"/>
                    </a:cubicBezTo>
                    <a:cubicBezTo>
                      <a:pt x="16685" y="6629"/>
                      <a:pt x="16708" y="6701"/>
                      <a:pt x="16737" y="6733"/>
                    </a:cubicBezTo>
                    <a:cubicBezTo>
                      <a:pt x="16763" y="6760"/>
                      <a:pt x="16788" y="6758"/>
                      <a:pt x="16837" y="6758"/>
                    </a:cubicBezTo>
                    <a:lnTo>
                      <a:pt x="17581" y="6758"/>
                    </a:lnTo>
                    <a:cubicBezTo>
                      <a:pt x="17630" y="6758"/>
                      <a:pt x="17655" y="6760"/>
                      <a:pt x="17681" y="6733"/>
                    </a:cubicBezTo>
                    <a:cubicBezTo>
                      <a:pt x="17710" y="6701"/>
                      <a:pt x="17733" y="6629"/>
                      <a:pt x="17743" y="6539"/>
                    </a:cubicBezTo>
                    <a:cubicBezTo>
                      <a:pt x="17751" y="6457"/>
                      <a:pt x="17753" y="6376"/>
                      <a:pt x="17753" y="6223"/>
                    </a:cubicBezTo>
                    <a:lnTo>
                      <a:pt x="17753" y="4442"/>
                    </a:lnTo>
                    <a:cubicBezTo>
                      <a:pt x="17753" y="4287"/>
                      <a:pt x="17751" y="4209"/>
                      <a:pt x="17743" y="4126"/>
                    </a:cubicBezTo>
                    <a:cubicBezTo>
                      <a:pt x="17733" y="4036"/>
                      <a:pt x="17710" y="3965"/>
                      <a:pt x="17681" y="3932"/>
                    </a:cubicBezTo>
                    <a:cubicBezTo>
                      <a:pt x="17655" y="3906"/>
                      <a:pt x="17631" y="3908"/>
                      <a:pt x="17583" y="3908"/>
                    </a:cubicBezTo>
                    <a:lnTo>
                      <a:pt x="16837" y="3908"/>
                    </a:lnTo>
                    <a:close/>
                    <a:moveTo>
                      <a:pt x="18118" y="3908"/>
                    </a:moveTo>
                    <a:cubicBezTo>
                      <a:pt x="18070" y="3908"/>
                      <a:pt x="18045" y="3906"/>
                      <a:pt x="18019" y="3932"/>
                    </a:cubicBezTo>
                    <a:cubicBezTo>
                      <a:pt x="17991" y="3965"/>
                      <a:pt x="17968" y="4036"/>
                      <a:pt x="17957" y="4126"/>
                    </a:cubicBezTo>
                    <a:cubicBezTo>
                      <a:pt x="17949" y="4209"/>
                      <a:pt x="17950" y="4289"/>
                      <a:pt x="17950" y="4442"/>
                    </a:cubicBezTo>
                    <a:lnTo>
                      <a:pt x="17950" y="6223"/>
                    </a:lnTo>
                    <a:cubicBezTo>
                      <a:pt x="17950" y="6378"/>
                      <a:pt x="17949" y="6457"/>
                      <a:pt x="17957" y="6539"/>
                    </a:cubicBezTo>
                    <a:cubicBezTo>
                      <a:pt x="17968" y="6629"/>
                      <a:pt x="17991" y="6701"/>
                      <a:pt x="18019" y="6733"/>
                    </a:cubicBezTo>
                    <a:cubicBezTo>
                      <a:pt x="18045" y="6760"/>
                      <a:pt x="18069" y="6758"/>
                      <a:pt x="18118" y="6758"/>
                    </a:cubicBezTo>
                    <a:lnTo>
                      <a:pt x="18863" y="6758"/>
                    </a:lnTo>
                    <a:cubicBezTo>
                      <a:pt x="18913" y="6758"/>
                      <a:pt x="18938" y="6760"/>
                      <a:pt x="18964" y="6733"/>
                    </a:cubicBezTo>
                    <a:cubicBezTo>
                      <a:pt x="18992" y="6701"/>
                      <a:pt x="19015" y="6629"/>
                      <a:pt x="19026" y="6539"/>
                    </a:cubicBezTo>
                    <a:cubicBezTo>
                      <a:pt x="19034" y="6457"/>
                      <a:pt x="19033" y="6376"/>
                      <a:pt x="19033" y="6223"/>
                    </a:cubicBezTo>
                    <a:lnTo>
                      <a:pt x="19033" y="4442"/>
                    </a:lnTo>
                    <a:cubicBezTo>
                      <a:pt x="19033" y="4287"/>
                      <a:pt x="19034" y="4209"/>
                      <a:pt x="19026" y="4126"/>
                    </a:cubicBezTo>
                    <a:cubicBezTo>
                      <a:pt x="19015" y="4036"/>
                      <a:pt x="18992" y="3965"/>
                      <a:pt x="18964" y="3932"/>
                    </a:cubicBezTo>
                    <a:cubicBezTo>
                      <a:pt x="18938" y="3906"/>
                      <a:pt x="18914" y="3908"/>
                      <a:pt x="18865" y="3908"/>
                    </a:cubicBezTo>
                    <a:lnTo>
                      <a:pt x="18120" y="3908"/>
                    </a:lnTo>
                    <a:lnTo>
                      <a:pt x="18118" y="3908"/>
                    </a:lnTo>
                    <a:close/>
                    <a:moveTo>
                      <a:pt x="19400" y="3908"/>
                    </a:moveTo>
                    <a:cubicBezTo>
                      <a:pt x="19353" y="3908"/>
                      <a:pt x="19327" y="3906"/>
                      <a:pt x="19302" y="3932"/>
                    </a:cubicBezTo>
                    <a:cubicBezTo>
                      <a:pt x="19273" y="3965"/>
                      <a:pt x="19250" y="4036"/>
                      <a:pt x="19240" y="4126"/>
                    </a:cubicBezTo>
                    <a:cubicBezTo>
                      <a:pt x="19232" y="4209"/>
                      <a:pt x="19230" y="4289"/>
                      <a:pt x="19230" y="4442"/>
                    </a:cubicBezTo>
                    <a:lnTo>
                      <a:pt x="19230" y="6223"/>
                    </a:lnTo>
                    <a:cubicBezTo>
                      <a:pt x="19230" y="6378"/>
                      <a:pt x="19232" y="6457"/>
                      <a:pt x="19240" y="6539"/>
                    </a:cubicBezTo>
                    <a:cubicBezTo>
                      <a:pt x="19250" y="6629"/>
                      <a:pt x="19273" y="6701"/>
                      <a:pt x="19302" y="6733"/>
                    </a:cubicBezTo>
                    <a:cubicBezTo>
                      <a:pt x="19328" y="6760"/>
                      <a:pt x="19352" y="6758"/>
                      <a:pt x="19400" y="6758"/>
                    </a:cubicBezTo>
                    <a:lnTo>
                      <a:pt x="21428" y="6758"/>
                    </a:lnTo>
                    <a:cubicBezTo>
                      <a:pt x="21478" y="6758"/>
                      <a:pt x="21503" y="6760"/>
                      <a:pt x="21529" y="6733"/>
                    </a:cubicBezTo>
                    <a:cubicBezTo>
                      <a:pt x="21558" y="6701"/>
                      <a:pt x="21580" y="6629"/>
                      <a:pt x="21591" y="6539"/>
                    </a:cubicBezTo>
                    <a:cubicBezTo>
                      <a:pt x="21599" y="6457"/>
                      <a:pt x="21598" y="6376"/>
                      <a:pt x="21598" y="6223"/>
                    </a:cubicBezTo>
                    <a:lnTo>
                      <a:pt x="21598" y="4442"/>
                    </a:lnTo>
                    <a:cubicBezTo>
                      <a:pt x="21598" y="4287"/>
                      <a:pt x="21599" y="4209"/>
                      <a:pt x="21591" y="4126"/>
                    </a:cubicBezTo>
                    <a:cubicBezTo>
                      <a:pt x="21580" y="4036"/>
                      <a:pt x="21558" y="3965"/>
                      <a:pt x="21529" y="3932"/>
                    </a:cubicBezTo>
                    <a:cubicBezTo>
                      <a:pt x="21503" y="3906"/>
                      <a:pt x="21477" y="3908"/>
                      <a:pt x="21428" y="3908"/>
                    </a:cubicBezTo>
                    <a:lnTo>
                      <a:pt x="19402" y="3908"/>
                    </a:lnTo>
                    <a:lnTo>
                      <a:pt x="19400" y="3908"/>
                    </a:lnTo>
                    <a:close/>
                    <a:moveTo>
                      <a:pt x="168" y="7688"/>
                    </a:moveTo>
                    <a:cubicBezTo>
                      <a:pt x="120" y="7688"/>
                      <a:pt x="95" y="7686"/>
                      <a:pt x="69" y="7712"/>
                    </a:cubicBezTo>
                    <a:cubicBezTo>
                      <a:pt x="40" y="7745"/>
                      <a:pt x="18" y="7816"/>
                      <a:pt x="7" y="7906"/>
                    </a:cubicBezTo>
                    <a:cubicBezTo>
                      <a:pt x="-1" y="7989"/>
                      <a:pt x="0" y="8069"/>
                      <a:pt x="0" y="8222"/>
                    </a:cubicBezTo>
                    <a:lnTo>
                      <a:pt x="0" y="10003"/>
                    </a:lnTo>
                    <a:cubicBezTo>
                      <a:pt x="0" y="10158"/>
                      <a:pt x="-1" y="10230"/>
                      <a:pt x="7" y="10313"/>
                    </a:cubicBezTo>
                    <a:cubicBezTo>
                      <a:pt x="18" y="10403"/>
                      <a:pt x="40" y="10475"/>
                      <a:pt x="69" y="10507"/>
                    </a:cubicBezTo>
                    <a:cubicBezTo>
                      <a:pt x="95" y="10534"/>
                      <a:pt x="119" y="10538"/>
                      <a:pt x="168" y="10538"/>
                    </a:cubicBezTo>
                    <a:lnTo>
                      <a:pt x="2196" y="10538"/>
                    </a:lnTo>
                    <a:cubicBezTo>
                      <a:pt x="2245" y="10538"/>
                      <a:pt x="2270" y="10534"/>
                      <a:pt x="2296" y="10507"/>
                    </a:cubicBezTo>
                    <a:cubicBezTo>
                      <a:pt x="2325" y="10475"/>
                      <a:pt x="2348" y="10403"/>
                      <a:pt x="2358" y="10313"/>
                    </a:cubicBezTo>
                    <a:cubicBezTo>
                      <a:pt x="2366" y="10230"/>
                      <a:pt x="2366" y="10156"/>
                      <a:pt x="2366" y="10003"/>
                    </a:cubicBezTo>
                    <a:lnTo>
                      <a:pt x="2366" y="8222"/>
                    </a:lnTo>
                    <a:cubicBezTo>
                      <a:pt x="2366" y="8067"/>
                      <a:pt x="2366" y="7989"/>
                      <a:pt x="2358" y="7906"/>
                    </a:cubicBezTo>
                    <a:cubicBezTo>
                      <a:pt x="2348" y="7816"/>
                      <a:pt x="2325" y="7745"/>
                      <a:pt x="2296" y="7712"/>
                    </a:cubicBezTo>
                    <a:cubicBezTo>
                      <a:pt x="2270" y="7686"/>
                      <a:pt x="2244" y="7688"/>
                      <a:pt x="2196" y="7688"/>
                    </a:cubicBezTo>
                    <a:lnTo>
                      <a:pt x="170" y="7688"/>
                    </a:lnTo>
                    <a:lnTo>
                      <a:pt x="168" y="7688"/>
                    </a:lnTo>
                    <a:close/>
                    <a:moveTo>
                      <a:pt x="2733" y="7688"/>
                    </a:moveTo>
                    <a:cubicBezTo>
                      <a:pt x="2683" y="7688"/>
                      <a:pt x="2659" y="7686"/>
                      <a:pt x="2632" y="7712"/>
                    </a:cubicBezTo>
                    <a:cubicBezTo>
                      <a:pt x="2604" y="7745"/>
                      <a:pt x="2581" y="7816"/>
                      <a:pt x="2571" y="7906"/>
                    </a:cubicBezTo>
                    <a:cubicBezTo>
                      <a:pt x="2562" y="7989"/>
                      <a:pt x="2563" y="8069"/>
                      <a:pt x="2563" y="8222"/>
                    </a:cubicBezTo>
                    <a:lnTo>
                      <a:pt x="2563" y="10003"/>
                    </a:lnTo>
                    <a:cubicBezTo>
                      <a:pt x="2563" y="10158"/>
                      <a:pt x="2562" y="10230"/>
                      <a:pt x="2571" y="10313"/>
                    </a:cubicBezTo>
                    <a:cubicBezTo>
                      <a:pt x="2581" y="10403"/>
                      <a:pt x="2604" y="10475"/>
                      <a:pt x="2632" y="10507"/>
                    </a:cubicBezTo>
                    <a:cubicBezTo>
                      <a:pt x="2659" y="10534"/>
                      <a:pt x="2684" y="10538"/>
                      <a:pt x="2733" y="10538"/>
                    </a:cubicBezTo>
                    <a:lnTo>
                      <a:pt x="3478" y="10538"/>
                    </a:lnTo>
                    <a:cubicBezTo>
                      <a:pt x="3528" y="10538"/>
                      <a:pt x="3553" y="10534"/>
                      <a:pt x="3579" y="10507"/>
                    </a:cubicBezTo>
                    <a:cubicBezTo>
                      <a:pt x="3607" y="10475"/>
                      <a:pt x="3630" y="10403"/>
                      <a:pt x="3641" y="10313"/>
                    </a:cubicBezTo>
                    <a:cubicBezTo>
                      <a:pt x="3649" y="10230"/>
                      <a:pt x="3648" y="10156"/>
                      <a:pt x="3648" y="10003"/>
                    </a:cubicBezTo>
                    <a:lnTo>
                      <a:pt x="3648" y="8222"/>
                    </a:lnTo>
                    <a:cubicBezTo>
                      <a:pt x="3648" y="8067"/>
                      <a:pt x="3649" y="7989"/>
                      <a:pt x="3641" y="7906"/>
                    </a:cubicBezTo>
                    <a:cubicBezTo>
                      <a:pt x="3630" y="7816"/>
                      <a:pt x="3607" y="7745"/>
                      <a:pt x="3579" y="7712"/>
                    </a:cubicBezTo>
                    <a:cubicBezTo>
                      <a:pt x="3553" y="7686"/>
                      <a:pt x="3527" y="7688"/>
                      <a:pt x="3478" y="7688"/>
                    </a:cubicBezTo>
                    <a:lnTo>
                      <a:pt x="2733" y="7688"/>
                    </a:lnTo>
                    <a:close/>
                    <a:moveTo>
                      <a:pt x="4015" y="7688"/>
                    </a:moveTo>
                    <a:cubicBezTo>
                      <a:pt x="3966" y="7688"/>
                      <a:pt x="3941" y="7686"/>
                      <a:pt x="3915" y="7712"/>
                    </a:cubicBezTo>
                    <a:cubicBezTo>
                      <a:pt x="3886" y="7745"/>
                      <a:pt x="3864" y="7816"/>
                      <a:pt x="3853" y="7906"/>
                    </a:cubicBezTo>
                    <a:cubicBezTo>
                      <a:pt x="3845" y="7989"/>
                      <a:pt x="3845" y="8069"/>
                      <a:pt x="3845" y="8222"/>
                    </a:cubicBezTo>
                    <a:lnTo>
                      <a:pt x="3845" y="10003"/>
                    </a:lnTo>
                    <a:cubicBezTo>
                      <a:pt x="3845" y="10158"/>
                      <a:pt x="3845" y="10230"/>
                      <a:pt x="3853" y="10313"/>
                    </a:cubicBezTo>
                    <a:cubicBezTo>
                      <a:pt x="3864" y="10403"/>
                      <a:pt x="3886" y="10475"/>
                      <a:pt x="3915" y="10507"/>
                    </a:cubicBezTo>
                    <a:cubicBezTo>
                      <a:pt x="3941" y="10534"/>
                      <a:pt x="3967" y="10538"/>
                      <a:pt x="4015" y="10538"/>
                    </a:cubicBezTo>
                    <a:lnTo>
                      <a:pt x="4759" y="10538"/>
                    </a:lnTo>
                    <a:cubicBezTo>
                      <a:pt x="4808" y="10538"/>
                      <a:pt x="4833" y="10534"/>
                      <a:pt x="4859" y="10507"/>
                    </a:cubicBezTo>
                    <a:cubicBezTo>
                      <a:pt x="4888" y="10475"/>
                      <a:pt x="4911" y="10403"/>
                      <a:pt x="4921" y="10313"/>
                    </a:cubicBezTo>
                    <a:cubicBezTo>
                      <a:pt x="4930" y="10230"/>
                      <a:pt x="4931" y="10156"/>
                      <a:pt x="4931" y="10003"/>
                    </a:cubicBezTo>
                    <a:lnTo>
                      <a:pt x="4931" y="8222"/>
                    </a:lnTo>
                    <a:cubicBezTo>
                      <a:pt x="4931" y="8067"/>
                      <a:pt x="4930" y="7989"/>
                      <a:pt x="4921" y="7906"/>
                    </a:cubicBezTo>
                    <a:cubicBezTo>
                      <a:pt x="4911" y="7816"/>
                      <a:pt x="4888" y="7745"/>
                      <a:pt x="4859" y="7712"/>
                    </a:cubicBezTo>
                    <a:cubicBezTo>
                      <a:pt x="4833" y="7686"/>
                      <a:pt x="4810" y="7688"/>
                      <a:pt x="4761" y="7688"/>
                    </a:cubicBezTo>
                    <a:lnTo>
                      <a:pt x="4015" y="7688"/>
                    </a:lnTo>
                    <a:close/>
                    <a:moveTo>
                      <a:pt x="5298" y="7688"/>
                    </a:moveTo>
                    <a:cubicBezTo>
                      <a:pt x="5249" y="7688"/>
                      <a:pt x="5224" y="7686"/>
                      <a:pt x="5197" y="7712"/>
                    </a:cubicBezTo>
                    <a:cubicBezTo>
                      <a:pt x="5169" y="7745"/>
                      <a:pt x="5146" y="7816"/>
                      <a:pt x="5136" y="7906"/>
                    </a:cubicBezTo>
                    <a:cubicBezTo>
                      <a:pt x="5127" y="7989"/>
                      <a:pt x="5128" y="8069"/>
                      <a:pt x="5128" y="8222"/>
                    </a:cubicBezTo>
                    <a:lnTo>
                      <a:pt x="5128" y="10003"/>
                    </a:lnTo>
                    <a:cubicBezTo>
                      <a:pt x="5128" y="10158"/>
                      <a:pt x="5127" y="10230"/>
                      <a:pt x="5136" y="10313"/>
                    </a:cubicBezTo>
                    <a:cubicBezTo>
                      <a:pt x="5146" y="10403"/>
                      <a:pt x="5169" y="10475"/>
                      <a:pt x="5197" y="10507"/>
                    </a:cubicBezTo>
                    <a:cubicBezTo>
                      <a:pt x="5224" y="10534"/>
                      <a:pt x="5249" y="10538"/>
                      <a:pt x="5298" y="10538"/>
                    </a:cubicBezTo>
                    <a:lnTo>
                      <a:pt x="6042" y="10538"/>
                    </a:lnTo>
                    <a:cubicBezTo>
                      <a:pt x="6091" y="10538"/>
                      <a:pt x="6116" y="10534"/>
                      <a:pt x="6142" y="10507"/>
                    </a:cubicBezTo>
                    <a:cubicBezTo>
                      <a:pt x="6171" y="10475"/>
                      <a:pt x="6193" y="10403"/>
                      <a:pt x="6204" y="10313"/>
                    </a:cubicBezTo>
                    <a:cubicBezTo>
                      <a:pt x="6212" y="10230"/>
                      <a:pt x="6212" y="10156"/>
                      <a:pt x="6212" y="10003"/>
                    </a:cubicBezTo>
                    <a:lnTo>
                      <a:pt x="6212" y="8222"/>
                    </a:lnTo>
                    <a:cubicBezTo>
                      <a:pt x="6212" y="8067"/>
                      <a:pt x="6212" y="7989"/>
                      <a:pt x="6204" y="7906"/>
                    </a:cubicBezTo>
                    <a:cubicBezTo>
                      <a:pt x="6193" y="7816"/>
                      <a:pt x="6171" y="7745"/>
                      <a:pt x="6142" y="7712"/>
                    </a:cubicBezTo>
                    <a:cubicBezTo>
                      <a:pt x="6116" y="7686"/>
                      <a:pt x="6092" y="7688"/>
                      <a:pt x="6043" y="7688"/>
                    </a:cubicBezTo>
                    <a:lnTo>
                      <a:pt x="5298" y="7688"/>
                    </a:lnTo>
                    <a:close/>
                    <a:moveTo>
                      <a:pt x="6579" y="7688"/>
                    </a:moveTo>
                    <a:cubicBezTo>
                      <a:pt x="6531" y="7688"/>
                      <a:pt x="6506" y="7686"/>
                      <a:pt x="6480" y="7712"/>
                    </a:cubicBezTo>
                    <a:cubicBezTo>
                      <a:pt x="6451" y="7745"/>
                      <a:pt x="6429" y="7816"/>
                      <a:pt x="6418" y="7906"/>
                    </a:cubicBezTo>
                    <a:cubicBezTo>
                      <a:pt x="6410" y="7989"/>
                      <a:pt x="6410" y="8069"/>
                      <a:pt x="6410" y="8222"/>
                    </a:cubicBezTo>
                    <a:lnTo>
                      <a:pt x="6410" y="10003"/>
                    </a:lnTo>
                    <a:cubicBezTo>
                      <a:pt x="6410" y="10158"/>
                      <a:pt x="6410" y="10230"/>
                      <a:pt x="6418" y="10313"/>
                    </a:cubicBezTo>
                    <a:cubicBezTo>
                      <a:pt x="6429" y="10403"/>
                      <a:pt x="6451" y="10475"/>
                      <a:pt x="6480" y="10507"/>
                    </a:cubicBezTo>
                    <a:cubicBezTo>
                      <a:pt x="6506" y="10534"/>
                      <a:pt x="6530" y="10538"/>
                      <a:pt x="6579" y="10538"/>
                    </a:cubicBezTo>
                    <a:lnTo>
                      <a:pt x="7324" y="10538"/>
                    </a:lnTo>
                    <a:cubicBezTo>
                      <a:pt x="7373" y="10538"/>
                      <a:pt x="7398" y="10534"/>
                      <a:pt x="7425" y="10507"/>
                    </a:cubicBezTo>
                    <a:cubicBezTo>
                      <a:pt x="7453" y="10475"/>
                      <a:pt x="7476" y="10403"/>
                      <a:pt x="7486" y="10313"/>
                    </a:cubicBezTo>
                    <a:cubicBezTo>
                      <a:pt x="7495" y="10230"/>
                      <a:pt x="7494" y="10156"/>
                      <a:pt x="7494" y="10003"/>
                    </a:cubicBezTo>
                    <a:lnTo>
                      <a:pt x="7494" y="8222"/>
                    </a:lnTo>
                    <a:cubicBezTo>
                      <a:pt x="7494" y="8067"/>
                      <a:pt x="7495" y="7989"/>
                      <a:pt x="7486" y="7906"/>
                    </a:cubicBezTo>
                    <a:cubicBezTo>
                      <a:pt x="7476" y="7816"/>
                      <a:pt x="7453" y="7745"/>
                      <a:pt x="7425" y="7712"/>
                    </a:cubicBezTo>
                    <a:cubicBezTo>
                      <a:pt x="7398" y="7686"/>
                      <a:pt x="7373" y="7688"/>
                      <a:pt x="7324" y="7688"/>
                    </a:cubicBezTo>
                    <a:lnTo>
                      <a:pt x="6580" y="7688"/>
                    </a:lnTo>
                    <a:lnTo>
                      <a:pt x="6579" y="7688"/>
                    </a:lnTo>
                    <a:close/>
                    <a:moveTo>
                      <a:pt x="7861" y="7688"/>
                    </a:moveTo>
                    <a:cubicBezTo>
                      <a:pt x="7814" y="7688"/>
                      <a:pt x="7788" y="7686"/>
                      <a:pt x="7763" y="7712"/>
                    </a:cubicBezTo>
                    <a:cubicBezTo>
                      <a:pt x="7734" y="7745"/>
                      <a:pt x="7711" y="7816"/>
                      <a:pt x="7701" y="7906"/>
                    </a:cubicBezTo>
                    <a:cubicBezTo>
                      <a:pt x="7692" y="7989"/>
                      <a:pt x="7691" y="8069"/>
                      <a:pt x="7691" y="8222"/>
                    </a:cubicBezTo>
                    <a:lnTo>
                      <a:pt x="7691" y="10003"/>
                    </a:lnTo>
                    <a:cubicBezTo>
                      <a:pt x="7691" y="10158"/>
                      <a:pt x="7692" y="10230"/>
                      <a:pt x="7701" y="10313"/>
                    </a:cubicBezTo>
                    <a:cubicBezTo>
                      <a:pt x="7711" y="10403"/>
                      <a:pt x="7734" y="10475"/>
                      <a:pt x="7763" y="10507"/>
                    </a:cubicBezTo>
                    <a:cubicBezTo>
                      <a:pt x="7789" y="10534"/>
                      <a:pt x="7812" y="10538"/>
                      <a:pt x="7861" y="10538"/>
                    </a:cubicBezTo>
                    <a:lnTo>
                      <a:pt x="8607" y="10538"/>
                    </a:lnTo>
                    <a:cubicBezTo>
                      <a:pt x="8656" y="10538"/>
                      <a:pt x="8681" y="10534"/>
                      <a:pt x="8707" y="10507"/>
                    </a:cubicBezTo>
                    <a:cubicBezTo>
                      <a:pt x="8736" y="10475"/>
                      <a:pt x="8758" y="10403"/>
                      <a:pt x="8769" y="10313"/>
                    </a:cubicBezTo>
                    <a:cubicBezTo>
                      <a:pt x="8777" y="10230"/>
                      <a:pt x="8777" y="10156"/>
                      <a:pt x="8777" y="10003"/>
                    </a:cubicBezTo>
                    <a:lnTo>
                      <a:pt x="8777" y="8222"/>
                    </a:lnTo>
                    <a:cubicBezTo>
                      <a:pt x="8777" y="8067"/>
                      <a:pt x="8777" y="7989"/>
                      <a:pt x="8769" y="7906"/>
                    </a:cubicBezTo>
                    <a:cubicBezTo>
                      <a:pt x="8758" y="7816"/>
                      <a:pt x="8736" y="7745"/>
                      <a:pt x="8707" y="7712"/>
                    </a:cubicBezTo>
                    <a:cubicBezTo>
                      <a:pt x="8681" y="7686"/>
                      <a:pt x="8655" y="7688"/>
                      <a:pt x="8607" y="7688"/>
                    </a:cubicBezTo>
                    <a:lnTo>
                      <a:pt x="7863" y="7688"/>
                    </a:lnTo>
                    <a:lnTo>
                      <a:pt x="7861" y="7688"/>
                    </a:lnTo>
                    <a:close/>
                    <a:moveTo>
                      <a:pt x="9144" y="7688"/>
                    </a:moveTo>
                    <a:cubicBezTo>
                      <a:pt x="9094" y="7688"/>
                      <a:pt x="9069" y="7686"/>
                      <a:pt x="9043" y="7712"/>
                    </a:cubicBezTo>
                    <a:cubicBezTo>
                      <a:pt x="9015" y="7745"/>
                      <a:pt x="8992" y="7816"/>
                      <a:pt x="8981" y="7906"/>
                    </a:cubicBezTo>
                    <a:cubicBezTo>
                      <a:pt x="8973" y="7989"/>
                      <a:pt x="8974" y="8069"/>
                      <a:pt x="8974" y="8222"/>
                    </a:cubicBezTo>
                    <a:lnTo>
                      <a:pt x="8974" y="10003"/>
                    </a:lnTo>
                    <a:cubicBezTo>
                      <a:pt x="8974" y="10158"/>
                      <a:pt x="8973" y="10230"/>
                      <a:pt x="8981" y="10313"/>
                    </a:cubicBezTo>
                    <a:cubicBezTo>
                      <a:pt x="8992" y="10403"/>
                      <a:pt x="9015" y="10475"/>
                      <a:pt x="9043" y="10507"/>
                    </a:cubicBezTo>
                    <a:cubicBezTo>
                      <a:pt x="9069" y="10534"/>
                      <a:pt x="9095" y="10538"/>
                      <a:pt x="9144" y="10538"/>
                    </a:cubicBezTo>
                    <a:lnTo>
                      <a:pt x="9889" y="10538"/>
                    </a:lnTo>
                    <a:cubicBezTo>
                      <a:pt x="9939" y="10538"/>
                      <a:pt x="9963" y="10534"/>
                      <a:pt x="9990" y="10507"/>
                    </a:cubicBezTo>
                    <a:cubicBezTo>
                      <a:pt x="10018" y="10475"/>
                      <a:pt x="10041" y="10403"/>
                      <a:pt x="10051" y="10313"/>
                    </a:cubicBezTo>
                    <a:cubicBezTo>
                      <a:pt x="10060" y="10230"/>
                      <a:pt x="10059" y="10156"/>
                      <a:pt x="10059" y="10003"/>
                    </a:cubicBezTo>
                    <a:lnTo>
                      <a:pt x="10059" y="8222"/>
                    </a:lnTo>
                    <a:cubicBezTo>
                      <a:pt x="10059" y="8067"/>
                      <a:pt x="10060" y="7989"/>
                      <a:pt x="10051" y="7906"/>
                    </a:cubicBezTo>
                    <a:cubicBezTo>
                      <a:pt x="10041" y="7816"/>
                      <a:pt x="10018" y="7745"/>
                      <a:pt x="9990" y="7712"/>
                    </a:cubicBezTo>
                    <a:cubicBezTo>
                      <a:pt x="9963" y="7686"/>
                      <a:pt x="9938" y="7688"/>
                      <a:pt x="9889" y="7688"/>
                    </a:cubicBezTo>
                    <a:lnTo>
                      <a:pt x="9144" y="7688"/>
                    </a:lnTo>
                    <a:close/>
                    <a:moveTo>
                      <a:pt x="10426" y="7688"/>
                    </a:moveTo>
                    <a:cubicBezTo>
                      <a:pt x="10377" y="7688"/>
                      <a:pt x="10352" y="7686"/>
                      <a:pt x="10326" y="7712"/>
                    </a:cubicBezTo>
                    <a:cubicBezTo>
                      <a:pt x="10297" y="7745"/>
                      <a:pt x="10274" y="7816"/>
                      <a:pt x="10264" y="7906"/>
                    </a:cubicBezTo>
                    <a:cubicBezTo>
                      <a:pt x="10256" y="7989"/>
                      <a:pt x="10256" y="8069"/>
                      <a:pt x="10256" y="8222"/>
                    </a:cubicBezTo>
                    <a:lnTo>
                      <a:pt x="10256" y="10003"/>
                    </a:lnTo>
                    <a:cubicBezTo>
                      <a:pt x="10256" y="10158"/>
                      <a:pt x="10256" y="10230"/>
                      <a:pt x="10264" y="10313"/>
                    </a:cubicBezTo>
                    <a:cubicBezTo>
                      <a:pt x="10274" y="10403"/>
                      <a:pt x="10297" y="10475"/>
                      <a:pt x="10326" y="10507"/>
                    </a:cubicBezTo>
                    <a:cubicBezTo>
                      <a:pt x="10352" y="10534"/>
                      <a:pt x="10378" y="10538"/>
                      <a:pt x="10426" y="10538"/>
                    </a:cubicBezTo>
                    <a:lnTo>
                      <a:pt x="11170" y="10538"/>
                    </a:lnTo>
                    <a:cubicBezTo>
                      <a:pt x="11219" y="10538"/>
                      <a:pt x="11244" y="10534"/>
                      <a:pt x="11270" y="10507"/>
                    </a:cubicBezTo>
                    <a:cubicBezTo>
                      <a:pt x="11299" y="10475"/>
                      <a:pt x="11322" y="10403"/>
                      <a:pt x="11332" y="10313"/>
                    </a:cubicBezTo>
                    <a:cubicBezTo>
                      <a:pt x="11340" y="10230"/>
                      <a:pt x="11342" y="10156"/>
                      <a:pt x="11342" y="10003"/>
                    </a:cubicBezTo>
                    <a:lnTo>
                      <a:pt x="11342" y="8222"/>
                    </a:lnTo>
                    <a:cubicBezTo>
                      <a:pt x="11342" y="8067"/>
                      <a:pt x="11340" y="7989"/>
                      <a:pt x="11332" y="7906"/>
                    </a:cubicBezTo>
                    <a:cubicBezTo>
                      <a:pt x="11322" y="7816"/>
                      <a:pt x="11299" y="7745"/>
                      <a:pt x="11270" y="7712"/>
                    </a:cubicBezTo>
                    <a:cubicBezTo>
                      <a:pt x="11244" y="7686"/>
                      <a:pt x="11220" y="7688"/>
                      <a:pt x="11172" y="7688"/>
                    </a:cubicBezTo>
                    <a:lnTo>
                      <a:pt x="10426" y="7688"/>
                    </a:lnTo>
                    <a:close/>
                    <a:moveTo>
                      <a:pt x="11707" y="7688"/>
                    </a:moveTo>
                    <a:cubicBezTo>
                      <a:pt x="11659" y="7688"/>
                      <a:pt x="11634" y="7686"/>
                      <a:pt x="11608" y="7712"/>
                    </a:cubicBezTo>
                    <a:cubicBezTo>
                      <a:pt x="11580" y="7745"/>
                      <a:pt x="11557" y="7816"/>
                      <a:pt x="11547" y="7906"/>
                    </a:cubicBezTo>
                    <a:cubicBezTo>
                      <a:pt x="11538" y="7989"/>
                      <a:pt x="11539" y="8069"/>
                      <a:pt x="11539" y="8222"/>
                    </a:cubicBezTo>
                    <a:lnTo>
                      <a:pt x="11539" y="10003"/>
                    </a:lnTo>
                    <a:cubicBezTo>
                      <a:pt x="11539" y="10158"/>
                      <a:pt x="11538" y="10230"/>
                      <a:pt x="11547" y="10313"/>
                    </a:cubicBezTo>
                    <a:cubicBezTo>
                      <a:pt x="11557" y="10403"/>
                      <a:pt x="11580" y="10475"/>
                      <a:pt x="11608" y="10507"/>
                    </a:cubicBezTo>
                    <a:cubicBezTo>
                      <a:pt x="11635" y="10534"/>
                      <a:pt x="11658" y="10538"/>
                      <a:pt x="11707" y="10538"/>
                    </a:cubicBezTo>
                    <a:lnTo>
                      <a:pt x="12452" y="10538"/>
                    </a:lnTo>
                    <a:cubicBezTo>
                      <a:pt x="12502" y="10538"/>
                      <a:pt x="12527" y="10534"/>
                      <a:pt x="12553" y="10507"/>
                    </a:cubicBezTo>
                    <a:cubicBezTo>
                      <a:pt x="12582" y="10475"/>
                      <a:pt x="12604" y="10403"/>
                      <a:pt x="12615" y="10313"/>
                    </a:cubicBezTo>
                    <a:cubicBezTo>
                      <a:pt x="12623" y="10230"/>
                      <a:pt x="12622" y="10156"/>
                      <a:pt x="12622" y="10003"/>
                    </a:cubicBezTo>
                    <a:lnTo>
                      <a:pt x="12622" y="8222"/>
                    </a:lnTo>
                    <a:cubicBezTo>
                      <a:pt x="12622" y="8067"/>
                      <a:pt x="12623" y="7989"/>
                      <a:pt x="12615" y="7906"/>
                    </a:cubicBezTo>
                    <a:cubicBezTo>
                      <a:pt x="12604" y="7816"/>
                      <a:pt x="12582" y="7745"/>
                      <a:pt x="12553" y="7712"/>
                    </a:cubicBezTo>
                    <a:cubicBezTo>
                      <a:pt x="12527" y="7686"/>
                      <a:pt x="12503" y="7688"/>
                      <a:pt x="12454" y="7688"/>
                    </a:cubicBezTo>
                    <a:lnTo>
                      <a:pt x="11709" y="7688"/>
                    </a:lnTo>
                    <a:lnTo>
                      <a:pt x="11707" y="7688"/>
                    </a:lnTo>
                    <a:close/>
                    <a:moveTo>
                      <a:pt x="12989" y="7688"/>
                    </a:moveTo>
                    <a:cubicBezTo>
                      <a:pt x="12942" y="7688"/>
                      <a:pt x="12917" y="7686"/>
                      <a:pt x="12891" y="7712"/>
                    </a:cubicBezTo>
                    <a:cubicBezTo>
                      <a:pt x="12862" y="7745"/>
                      <a:pt x="12840" y="7816"/>
                      <a:pt x="12829" y="7906"/>
                    </a:cubicBezTo>
                    <a:cubicBezTo>
                      <a:pt x="12821" y="7989"/>
                      <a:pt x="12821" y="8069"/>
                      <a:pt x="12821" y="8222"/>
                    </a:cubicBezTo>
                    <a:lnTo>
                      <a:pt x="12821" y="10003"/>
                    </a:lnTo>
                    <a:cubicBezTo>
                      <a:pt x="12821" y="10158"/>
                      <a:pt x="12821" y="10230"/>
                      <a:pt x="12829" y="10313"/>
                    </a:cubicBezTo>
                    <a:cubicBezTo>
                      <a:pt x="12840" y="10403"/>
                      <a:pt x="12862" y="10475"/>
                      <a:pt x="12891" y="10507"/>
                    </a:cubicBezTo>
                    <a:cubicBezTo>
                      <a:pt x="12917" y="10534"/>
                      <a:pt x="12941" y="10538"/>
                      <a:pt x="12989" y="10538"/>
                    </a:cubicBezTo>
                    <a:lnTo>
                      <a:pt x="13735" y="10538"/>
                    </a:lnTo>
                    <a:cubicBezTo>
                      <a:pt x="13784" y="10538"/>
                      <a:pt x="13809" y="10534"/>
                      <a:pt x="13835" y="10507"/>
                    </a:cubicBezTo>
                    <a:cubicBezTo>
                      <a:pt x="13864" y="10475"/>
                      <a:pt x="13887" y="10403"/>
                      <a:pt x="13897" y="10313"/>
                    </a:cubicBezTo>
                    <a:cubicBezTo>
                      <a:pt x="13906" y="10230"/>
                      <a:pt x="13905" y="10156"/>
                      <a:pt x="13905" y="10003"/>
                    </a:cubicBezTo>
                    <a:lnTo>
                      <a:pt x="13905" y="8222"/>
                    </a:lnTo>
                    <a:cubicBezTo>
                      <a:pt x="13905" y="8067"/>
                      <a:pt x="13906" y="7989"/>
                      <a:pt x="13897" y="7906"/>
                    </a:cubicBezTo>
                    <a:cubicBezTo>
                      <a:pt x="13887" y="7816"/>
                      <a:pt x="13864" y="7745"/>
                      <a:pt x="13835" y="7712"/>
                    </a:cubicBezTo>
                    <a:cubicBezTo>
                      <a:pt x="13809" y="7686"/>
                      <a:pt x="13784" y="7688"/>
                      <a:pt x="13735" y="7688"/>
                    </a:cubicBezTo>
                    <a:lnTo>
                      <a:pt x="12991" y="7688"/>
                    </a:lnTo>
                    <a:lnTo>
                      <a:pt x="12989" y="7688"/>
                    </a:lnTo>
                    <a:close/>
                    <a:moveTo>
                      <a:pt x="14272" y="7688"/>
                    </a:moveTo>
                    <a:cubicBezTo>
                      <a:pt x="14223" y="7688"/>
                      <a:pt x="14200" y="7686"/>
                      <a:pt x="14173" y="7712"/>
                    </a:cubicBezTo>
                    <a:cubicBezTo>
                      <a:pt x="14145" y="7745"/>
                      <a:pt x="14122" y="7816"/>
                      <a:pt x="14112" y="7906"/>
                    </a:cubicBezTo>
                    <a:cubicBezTo>
                      <a:pt x="14103" y="7989"/>
                      <a:pt x="14102" y="8069"/>
                      <a:pt x="14102" y="8222"/>
                    </a:cubicBezTo>
                    <a:lnTo>
                      <a:pt x="14102" y="10003"/>
                    </a:lnTo>
                    <a:cubicBezTo>
                      <a:pt x="14102" y="10158"/>
                      <a:pt x="14103" y="10230"/>
                      <a:pt x="14112" y="10313"/>
                    </a:cubicBezTo>
                    <a:cubicBezTo>
                      <a:pt x="14122" y="10403"/>
                      <a:pt x="14145" y="10475"/>
                      <a:pt x="14173" y="10507"/>
                    </a:cubicBezTo>
                    <a:cubicBezTo>
                      <a:pt x="14200" y="10534"/>
                      <a:pt x="14223" y="10538"/>
                      <a:pt x="14272" y="10538"/>
                    </a:cubicBezTo>
                    <a:lnTo>
                      <a:pt x="15018" y="10538"/>
                    </a:lnTo>
                    <a:cubicBezTo>
                      <a:pt x="15067" y="10538"/>
                      <a:pt x="15092" y="10534"/>
                      <a:pt x="15118" y="10507"/>
                    </a:cubicBezTo>
                    <a:cubicBezTo>
                      <a:pt x="15147" y="10475"/>
                      <a:pt x="15169" y="10403"/>
                      <a:pt x="15180" y="10313"/>
                    </a:cubicBezTo>
                    <a:cubicBezTo>
                      <a:pt x="15188" y="10230"/>
                      <a:pt x="15188" y="10156"/>
                      <a:pt x="15188" y="10003"/>
                    </a:cubicBezTo>
                    <a:lnTo>
                      <a:pt x="15188" y="8222"/>
                    </a:lnTo>
                    <a:cubicBezTo>
                      <a:pt x="15188" y="8067"/>
                      <a:pt x="15188" y="7989"/>
                      <a:pt x="15180" y="7906"/>
                    </a:cubicBezTo>
                    <a:cubicBezTo>
                      <a:pt x="15169" y="7816"/>
                      <a:pt x="15147" y="7745"/>
                      <a:pt x="15118" y="7712"/>
                    </a:cubicBezTo>
                    <a:cubicBezTo>
                      <a:pt x="15092" y="7686"/>
                      <a:pt x="15066" y="7688"/>
                      <a:pt x="15018" y="7688"/>
                    </a:cubicBezTo>
                    <a:lnTo>
                      <a:pt x="14272" y="7688"/>
                    </a:lnTo>
                    <a:close/>
                    <a:moveTo>
                      <a:pt x="15555" y="7688"/>
                    </a:moveTo>
                    <a:cubicBezTo>
                      <a:pt x="15505" y="7688"/>
                      <a:pt x="15480" y="7686"/>
                      <a:pt x="15454" y="7712"/>
                    </a:cubicBezTo>
                    <a:cubicBezTo>
                      <a:pt x="15425" y="7745"/>
                      <a:pt x="15403" y="7816"/>
                      <a:pt x="15392" y="7906"/>
                    </a:cubicBezTo>
                    <a:cubicBezTo>
                      <a:pt x="15384" y="7989"/>
                      <a:pt x="15385" y="8069"/>
                      <a:pt x="15385" y="8222"/>
                    </a:cubicBezTo>
                    <a:lnTo>
                      <a:pt x="15385" y="10003"/>
                    </a:lnTo>
                    <a:cubicBezTo>
                      <a:pt x="15385" y="10158"/>
                      <a:pt x="15384" y="10230"/>
                      <a:pt x="15392" y="10313"/>
                    </a:cubicBezTo>
                    <a:cubicBezTo>
                      <a:pt x="15403" y="10403"/>
                      <a:pt x="15425" y="10475"/>
                      <a:pt x="15454" y="10507"/>
                    </a:cubicBezTo>
                    <a:cubicBezTo>
                      <a:pt x="15480" y="10534"/>
                      <a:pt x="15506" y="10538"/>
                      <a:pt x="15555" y="10538"/>
                    </a:cubicBezTo>
                    <a:lnTo>
                      <a:pt x="16300" y="10538"/>
                    </a:lnTo>
                    <a:cubicBezTo>
                      <a:pt x="16349" y="10538"/>
                      <a:pt x="16374" y="10534"/>
                      <a:pt x="16401" y="10507"/>
                    </a:cubicBezTo>
                    <a:cubicBezTo>
                      <a:pt x="16429" y="10475"/>
                      <a:pt x="16450" y="10403"/>
                      <a:pt x="16460" y="10313"/>
                    </a:cubicBezTo>
                    <a:cubicBezTo>
                      <a:pt x="16469" y="10230"/>
                      <a:pt x="16470" y="10156"/>
                      <a:pt x="16470" y="10003"/>
                    </a:cubicBezTo>
                    <a:lnTo>
                      <a:pt x="16470" y="8222"/>
                    </a:lnTo>
                    <a:cubicBezTo>
                      <a:pt x="16470" y="8067"/>
                      <a:pt x="16469" y="7989"/>
                      <a:pt x="16460" y="7906"/>
                    </a:cubicBezTo>
                    <a:cubicBezTo>
                      <a:pt x="16450" y="7816"/>
                      <a:pt x="16429" y="7745"/>
                      <a:pt x="16401" y="7712"/>
                    </a:cubicBezTo>
                    <a:cubicBezTo>
                      <a:pt x="16374" y="7686"/>
                      <a:pt x="16349" y="7688"/>
                      <a:pt x="16300" y="7688"/>
                    </a:cubicBezTo>
                    <a:lnTo>
                      <a:pt x="15555" y="7688"/>
                    </a:lnTo>
                    <a:close/>
                    <a:moveTo>
                      <a:pt x="16837" y="7688"/>
                    </a:moveTo>
                    <a:cubicBezTo>
                      <a:pt x="16788" y="7688"/>
                      <a:pt x="16763" y="7686"/>
                      <a:pt x="16737" y="7712"/>
                    </a:cubicBezTo>
                    <a:cubicBezTo>
                      <a:pt x="16708" y="7745"/>
                      <a:pt x="16685" y="7816"/>
                      <a:pt x="16675" y="7906"/>
                    </a:cubicBezTo>
                    <a:cubicBezTo>
                      <a:pt x="16667" y="7989"/>
                      <a:pt x="16667" y="8069"/>
                      <a:pt x="16667" y="8222"/>
                    </a:cubicBezTo>
                    <a:lnTo>
                      <a:pt x="16667" y="10003"/>
                    </a:lnTo>
                    <a:cubicBezTo>
                      <a:pt x="16667" y="10158"/>
                      <a:pt x="16667" y="10230"/>
                      <a:pt x="16675" y="10313"/>
                    </a:cubicBezTo>
                    <a:cubicBezTo>
                      <a:pt x="16685" y="10403"/>
                      <a:pt x="16708" y="10475"/>
                      <a:pt x="16737" y="10507"/>
                    </a:cubicBezTo>
                    <a:cubicBezTo>
                      <a:pt x="16763" y="10534"/>
                      <a:pt x="16788" y="10538"/>
                      <a:pt x="16837" y="10538"/>
                    </a:cubicBezTo>
                    <a:lnTo>
                      <a:pt x="17581" y="10538"/>
                    </a:lnTo>
                    <a:cubicBezTo>
                      <a:pt x="17630" y="10538"/>
                      <a:pt x="17655" y="10534"/>
                      <a:pt x="17681" y="10507"/>
                    </a:cubicBezTo>
                    <a:cubicBezTo>
                      <a:pt x="17710" y="10475"/>
                      <a:pt x="17733" y="10403"/>
                      <a:pt x="17743" y="10313"/>
                    </a:cubicBezTo>
                    <a:cubicBezTo>
                      <a:pt x="17751" y="10230"/>
                      <a:pt x="17753" y="10156"/>
                      <a:pt x="17753" y="10003"/>
                    </a:cubicBezTo>
                    <a:lnTo>
                      <a:pt x="17753" y="8222"/>
                    </a:lnTo>
                    <a:cubicBezTo>
                      <a:pt x="17753" y="8067"/>
                      <a:pt x="17751" y="7989"/>
                      <a:pt x="17743" y="7906"/>
                    </a:cubicBezTo>
                    <a:cubicBezTo>
                      <a:pt x="17733" y="7816"/>
                      <a:pt x="17710" y="7745"/>
                      <a:pt x="17681" y="7712"/>
                    </a:cubicBezTo>
                    <a:cubicBezTo>
                      <a:pt x="17655" y="7686"/>
                      <a:pt x="17631" y="7688"/>
                      <a:pt x="17583" y="7688"/>
                    </a:cubicBezTo>
                    <a:lnTo>
                      <a:pt x="16837" y="7688"/>
                    </a:lnTo>
                    <a:close/>
                    <a:moveTo>
                      <a:pt x="18118" y="7688"/>
                    </a:moveTo>
                    <a:cubicBezTo>
                      <a:pt x="18070" y="7688"/>
                      <a:pt x="18045" y="7686"/>
                      <a:pt x="18019" y="7712"/>
                    </a:cubicBezTo>
                    <a:cubicBezTo>
                      <a:pt x="17991" y="7745"/>
                      <a:pt x="17968" y="7816"/>
                      <a:pt x="17957" y="7906"/>
                    </a:cubicBezTo>
                    <a:cubicBezTo>
                      <a:pt x="17949" y="7989"/>
                      <a:pt x="17950" y="8069"/>
                      <a:pt x="17950" y="8222"/>
                    </a:cubicBezTo>
                    <a:lnTo>
                      <a:pt x="17950" y="10003"/>
                    </a:lnTo>
                    <a:cubicBezTo>
                      <a:pt x="17950" y="10158"/>
                      <a:pt x="17949" y="10230"/>
                      <a:pt x="17957" y="10313"/>
                    </a:cubicBezTo>
                    <a:cubicBezTo>
                      <a:pt x="17968" y="10403"/>
                      <a:pt x="17991" y="10475"/>
                      <a:pt x="18019" y="10507"/>
                    </a:cubicBezTo>
                    <a:cubicBezTo>
                      <a:pt x="18045" y="10534"/>
                      <a:pt x="18069" y="10538"/>
                      <a:pt x="18118" y="10538"/>
                    </a:cubicBezTo>
                    <a:lnTo>
                      <a:pt x="18863" y="10538"/>
                    </a:lnTo>
                    <a:cubicBezTo>
                      <a:pt x="18913" y="10538"/>
                      <a:pt x="18938" y="10534"/>
                      <a:pt x="18964" y="10507"/>
                    </a:cubicBezTo>
                    <a:cubicBezTo>
                      <a:pt x="18992" y="10475"/>
                      <a:pt x="19015" y="10403"/>
                      <a:pt x="19026" y="10313"/>
                    </a:cubicBezTo>
                    <a:cubicBezTo>
                      <a:pt x="19034" y="10230"/>
                      <a:pt x="19033" y="10156"/>
                      <a:pt x="19033" y="10003"/>
                    </a:cubicBezTo>
                    <a:lnTo>
                      <a:pt x="19033" y="8222"/>
                    </a:lnTo>
                    <a:cubicBezTo>
                      <a:pt x="19033" y="8067"/>
                      <a:pt x="19034" y="7989"/>
                      <a:pt x="19026" y="7906"/>
                    </a:cubicBezTo>
                    <a:cubicBezTo>
                      <a:pt x="19015" y="7816"/>
                      <a:pt x="18992" y="7745"/>
                      <a:pt x="18964" y="7712"/>
                    </a:cubicBezTo>
                    <a:cubicBezTo>
                      <a:pt x="18938" y="7686"/>
                      <a:pt x="18914" y="7688"/>
                      <a:pt x="18865" y="7688"/>
                    </a:cubicBezTo>
                    <a:lnTo>
                      <a:pt x="18120" y="7688"/>
                    </a:lnTo>
                    <a:lnTo>
                      <a:pt x="18118" y="7688"/>
                    </a:lnTo>
                    <a:close/>
                    <a:moveTo>
                      <a:pt x="19400" y="7688"/>
                    </a:moveTo>
                    <a:cubicBezTo>
                      <a:pt x="19353" y="7688"/>
                      <a:pt x="19327" y="7686"/>
                      <a:pt x="19302" y="7712"/>
                    </a:cubicBezTo>
                    <a:cubicBezTo>
                      <a:pt x="19273" y="7745"/>
                      <a:pt x="19248" y="7816"/>
                      <a:pt x="19238" y="7906"/>
                    </a:cubicBezTo>
                    <a:cubicBezTo>
                      <a:pt x="19230" y="7989"/>
                      <a:pt x="19232" y="8069"/>
                      <a:pt x="19232" y="8222"/>
                    </a:cubicBezTo>
                    <a:lnTo>
                      <a:pt x="19232" y="9997"/>
                    </a:lnTo>
                    <a:cubicBezTo>
                      <a:pt x="19232" y="10152"/>
                      <a:pt x="19230" y="10236"/>
                      <a:pt x="19238" y="10319"/>
                    </a:cubicBezTo>
                    <a:cubicBezTo>
                      <a:pt x="19248" y="10409"/>
                      <a:pt x="19273" y="10474"/>
                      <a:pt x="19302" y="10507"/>
                    </a:cubicBezTo>
                    <a:cubicBezTo>
                      <a:pt x="19328" y="10534"/>
                      <a:pt x="19352" y="10532"/>
                      <a:pt x="19400" y="10532"/>
                    </a:cubicBezTo>
                    <a:lnTo>
                      <a:pt x="20513" y="10532"/>
                    </a:lnTo>
                    <a:lnTo>
                      <a:pt x="20513" y="13777"/>
                    </a:lnTo>
                    <a:cubicBezTo>
                      <a:pt x="20513" y="13932"/>
                      <a:pt x="20514" y="14016"/>
                      <a:pt x="20523" y="14099"/>
                    </a:cubicBezTo>
                    <a:cubicBezTo>
                      <a:pt x="20533" y="14189"/>
                      <a:pt x="20556" y="14254"/>
                      <a:pt x="20584" y="14287"/>
                    </a:cubicBezTo>
                    <a:cubicBezTo>
                      <a:pt x="20611" y="14314"/>
                      <a:pt x="20634" y="14312"/>
                      <a:pt x="20683" y="14312"/>
                    </a:cubicBezTo>
                    <a:lnTo>
                      <a:pt x="21428" y="14312"/>
                    </a:lnTo>
                    <a:cubicBezTo>
                      <a:pt x="21478" y="14312"/>
                      <a:pt x="21503" y="14314"/>
                      <a:pt x="21529" y="14287"/>
                    </a:cubicBezTo>
                    <a:cubicBezTo>
                      <a:pt x="21558" y="14254"/>
                      <a:pt x="21578" y="14189"/>
                      <a:pt x="21589" y="14099"/>
                    </a:cubicBezTo>
                    <a:cubicBezTo>
                      <a:pt x="21597" y="14017"/>
                      <a:pt x="21598" y="13936"/>
                      <a:pt x="21598" y="13783"/>
                    </a:cubicBezTo>
                    <a:lnTo>
                      <a:pt x="21598" y="10003"/>
                    </a:lnTo>
                    <a:lnTo>
                      <a:pt x="21598" y="8228"/>
                    </a:lnTo>
                    <a:cubicBezTo>
                      <a:pt x="21598" y="8073"/>
                      <a:pt x="21597" y="7989"/>
                      <a:pt x="21589" y="7906"/>
                    </a:cubicBezTo>
                    <a:cubicBezTo>
                      <a:pt x="21578" y="7816"/>
                      <a:pt x="21558" y="7745"/>
                      <a:pt x="21529" y="7712"/>
                    </a:cubicBezTo>
                    <a:cubicBezTo>
                      <a:pt x="21503" y="7686"/>
                      <a:pt x="21477" y="7688"/>
                      <a:pt x="21428" y="7688"/>
                    </a:cubicBezTo>
                    <a:lnTo>
                      <a:pt x="20683" y="7688"/>
                    </a:lnTo>
                    <a:lnTo>
                      <a:pt x="19402" y="7688"/>
                    </a:lnTo>
                    <a:lnTo>
                      <a:pt x="19400" y="7688"/>
                    </a:lnTo>
                    <a:close/>
                    <a:moveTo>
                      <a:pt x="168" y="11468"/>
                    </a:moveTo>
                    <a:cubicBezTo>
                      <a:pt x="120" y="11468"/>
                      <a:pt x="95" y="11466"/>
                      <a:pt x="69" y="11492"/>
                    </a:cubicBezTo>
                    <a:cubicBezTo>
                      <a:pt x="40" y="11525"/>
                      <a:pt x="18" y="11596"/>
                      <a:pt x="7" y="11686"/>
                    </a:cubicBezTo>
                    <a:cubicBezTo>
                      <a:pt x="-1" y="11769"/>
                      <a:pt x="0" y="11849"/>
                      <a:pt x="0" y="12002"/>
                    </a:cubicBezTo>
                    <a:lnTo>
                      <a:pt x="0" y="13777"/>
                    </a:lnTo>
                    <a:cubicBezTo>
                      <a:pt x="0" y="13932"/>
                      <a:pt x="-1" y="14010"/>
                      <a:pt x="7" y="14093"/>
                    </a:cubicBezTo>
                    <a:cubicBezTo>
                      <a:pt x="18" y="14183"/>
                      <a:pt x="40" y="14255"/>
                      <a:pt x="69" y="14287"/>
                    </a:cubicBezTo>
                    <a:cubicBezTo>
                      <a:pt x="95" y="14313"/>
                      <a:pt x="119" y="14318"/>
                      <a:pt x="168" y="14318"/>
                    </a:cubicBezTo>
                    <a:lnTo>
                      <a:pt x="913" y="14318"/>
                    </a:lnTo>
                    <a:cubicBezTo>
                      <a:pt x="963" y="14318"/>
                      <a:pt x="987" y="14314"/>
                      <a:pt x="1014" y="14287"/>
                    </a:cubicBezTo>
                    <a:cubicBezTo>
                      <a:pt x="1042" y="14254"/>
                      <a:pt x="1065" y="14183"/>
                      <a:pt x="1075" y="14093"/>
                    </a:cubicBezTo>
                    <a:cubicBezTo>
                      <a:pt x="1084" y="14010"/>
                      <a:pt x="1083" y="13936"/>
                      <a:pt x="1083" y="13783"/>
                    </a:cubicBezTo>
                    <a:lnTo>
                      <a:pt x="1083" y="12002"/>
                    </a:lnTo>
                    <a:cubicBezTo>
                      <a:pt x="1083" y="11847"/>
                      <a:pt x="1084" y="11769"/>
                      <a:pt x="1075" y="11686"/>
                    </a:cubicBezTo>
                    <a:cubicBezTo>
                      <a:pt x="1065" y="11596"/>
                      <a:pt x="1042" y="11525"/>
                      <a:pt x="1014" y="11492"/>
                    </a:cubicBezTo>
                    <a:cubicBezTo>
                      <a:pt x="987" y="11466"/>
                      <a:pt x="962" y="11468"/>
                      <a:pt x="913" y="11468"/>
                    </a:cubicBezTo>
                    <a:lnTo>
                      <a:pt x="170" y="11468"/>
                    </a:lnTo>
                    <a:lnTo>
                      <a:pt x="168" y="11468"/>
                    </a:lnTo>
                    <a:close/>
                    <a:moveTo>
                      <a:pt x="1450" y="11468"/>
                    </a:moveTo>
                    <a:cubicBezTo>
                      <a:pt x="1403" y="11468"/>
                      <a:pt x="1377" y="11466"/>
                      <a:pt x="1352" y="11492"/>
                    </a:cubicBezTo>
                    <a:cubicBezTo>
                      <a:pt x="1323" y="11525"/>
                      <a:pt x="1300" y="11596"/>
                      <a:pt x="1290" y="11686"/>
                    </a:cubicBezTo>
                    <a:cubicBezTo>
                      <a:pt x="1282" y="11769"/>
                      <a:pt x="1280" y="11849"/>
                      <a:pt x="1280" y="12002"/>
                    </a:cubicBezTo>
                    <a:lnTo>
                      <a:pt x="1280" y="13777"/>
                    </a:lnTo>
                    <a:cubicBezTo>
                      <a:pt x="1280" y="13932"/>
                      <a:pt x="1282" y="14010"/>
                      <a:pt x="1290" y="14093"/>
                    </a:cubicBezTo>
                    <a:cubicBezTo>
                      <a:pt x="1300" y="14183"/>
                      <a:pt x="1323" y="14255"/>
                      <a:pt x="1352" y="14287"/>
                    </a:cubicBezTo>
                    <a:cubicBezTo>
                      <a:pt x="1378" y="14313"/>
                      <a:pt x="1402" y="14318"/>
                      <a:pt x="1450" y="14318"/>
                    </a:cubicBezTo>
                    <a:lnTo>
                      <a:pt x="2196" y="14318"/>
                    </a:lnTo>
                    <a:cubicBezTo>
                      <a:pt x="2245" y="14318"/>
                      <a:pt x="2270" y="14314"/>
                      <a:pt x="2296" y="14287"/>
                    </a:cubicBezTo>
                    <a:cubicBezTo>
                      <a:pt x="2325" y="14254"/>
                      <a:pt x="2348" y="14183"/>
                      <a:pt x="2358" y="14093"/>
                    </a:cubicBezTo>
                    <a:cubicBezTo>
                      <a:pt x="2366" y="14010"/>
                      <a:pt x="2366" y="13936"/>
                      <a:pt x="2366" y="13783"/>
                    </a:cubicBezTo>
                    <a:lnTo>
                      <a:pt x="2366" y="12002"/>
                    </a:lnTo>
                    <a:cubicBezTo>
                      <a:pt x="2366" y="11847"/>
                      <a:pt x="2366" y="11769"/>
                      <a:pt x="2358" y="11686"/>
                    </a:cubicBezTo>
                    <a:cubicBezTo>
                      <a:pt x="2348" y="11596"/>
                      <a:pt x="2325" y="11525"/>
                      <a:pt x="2296" y="11492"/>
                    </a:cubicBezTo>
                    <a:cubicBezTo>
                      <a:pt x="2270" y="11466"/>
                      <a:pt x="2244" y="11468"/>
                      <a:pt x="2196" y="11468"/>
                    </a:cubicBezTo>
                    <a:lnTo>
                      <a:pt x="1452" y="11468"/>
                    </a:lnTo>
                    <a:lnTo>
                      <a:pt x="1450" y="11468"/>
                    </a:lnTo>
                    <a:close/>
                    <a:moveTo>
                      <a:pt x="2733" y="11468"/>
                    </a:moveTo>
                    <a:cubicBezTo>
                      <a:pt x="2683" y="11468"/>
                      <a:pt x="2659" y="11466"/>
                      <a:pt x="2632" y="11492"/>
                    </a:cubicBezTo>
                    <a:cubicBezTo>
                      <a:pt x="2604" y="11525"/>
                      <a:pt x="2581" y="11596"/>
                      <a:pt x="2571" y="11686"/>
                    </a:cubicBezTo>
                    <a:cubicBezTo>
                      <a:pt x="2562" y="11769"/>
                      <a:pt x="2563" y="11849"/>
                      <a:pt x="2563" y="12002"/>
                    </a:cubicBezTo>
                    <a:lnTo>
                      <a:pt x="2563" y="13777"/>
                    </a:lnTo>
                    <a:cubicBezTo>
                      <a:pt x="2563" y="13932"/>
                      <a:pt x="2562" y="14010"/>
                      <a:pt x="2571" y="14093"/>
                    </a:cubicBezTo>
                    <a:cubicBezTo>
                      <a:pt x="2581" y="14183"/>
                      <a:pt x="2604" y="14255"/>
                      <a:pt x="2632" y="14287"/>
                    </a:cubicBezTo>
                    <a:cubicBezTo>
                      <a:pt x="2659" y="14313"/>
                      <a:pt x="2684" y="14318"/>
                      <a:pt x="2733" y="14318"/>
                    </a:cubicBezTo>
                    <a:lnTo>
                      <a:pt x="3478" y="14318"/>
                    </a:lnTo>
                    <a:cubicBezTo>
                      <a:pt x="3528" y="14318"/>
                      <a:pt x="3553" y="14314"/>
                      <a:pt x="3579" y="14287"/>
                    </a:cubicBezTo>
                    <a:cubicBezTo>
                      <a:pt x="3607" y="14254"/>
                      <a:pt x="3630" y="14183"/>
                      <a:pt x="3641" y="14093"/>
                    </a:cubicBezTo>
                    <a:cubicBezTo>
                      <a:pt x="3649" y="14010"/>
                      <a:pt x="3648" y="13936"/>
                      <a:pt x="3648" y="13783"/>
                    </a:cubicBezTo>
                    <a:lnTo>
                      <a:pt x="3648" y="12002"/>
                    </a:lnTo>
                    <a:cubicBezTo>
                      <a:pt x="3648" y="11847"/>
                      <a:pt x="3649" y="11769"/>
                      <a:pt x="3641" y="11686"/>
                    </a:cubicBezTo>
                    <a:cubicBezTo>
                      <a:pt x="3630" y="11596"/>
                      <a:pt x="3607" y="11525"/>
                      <a:pt x="3579" y="11492"/>
                    </a:cubicBezTo>
                    <a:cubicBezTo>
                      <a:pt x="3553" y="11466"/>
                      <a:pt x="3527" y="11468"/>
                      <a:pt x="3478" y="11468"/>
                    </a:cubicBezTo>
                    <a:lnTo>
                      <a:pt x="2733" y="11468"/>
                    </a:lnTo>
                    <a:close/>
                    <a:moveTo>
                      <a:pt x="4015" y="11468"/>
                    </a:moveTo>
                    <a:cubicBezTo>
                      <a:pt x="3966" y="11468"/>
                      <a:pt x="3941" y="11466"/>
                      <a:pt x="3915" y="11492"/>
                    </a:cubicBezTo>
                    <a:cubicBezTo>
                      <a:pt x="3886" y="11525"/>
                      <a:pt x="3864" y="11596"/>
                      <a:pt x="3853" y="11686"/>
                    </a:cubicBezTo>
                    <a:cubicBezTo>
                      <a:pt x="3845" y="11769"/>
                      <a:pt x="3845" y="11849"/>
                      <a:pt x="3845" y="12002"/>
                    </a:cubicBezTo>
                    <a:lnTo>
                      <a:pt x="3845" y="13777"/>
                    </a:lnTo>
                    <a:cubicBezTo>
                      <a:pt x="3845" y="13932"/>
                      <a:pt x="3845" y="14010"/>
                      <a:pt x="3853" y="14093"/>
                    </a:cubicBezTo>
                    <a:cubicBezTo>
                      <a:pt x="3864" y="14183"/>
                      <a:pt x="3886" y="14255"/>
                      <a:pt x="3915" y="14287"/>
                    </a:cubicBezTo>
                    <a:cubicBezTo>
                      <a:pt x="3941" y="14313"/>
                      <a:pt x="3967" y="14318"/>
                      <a:pt x="4015" y="14318"/>
                    </a:cubicBezTo>
                    <a:lnTo>
                      <a:pt x="4759" y="14318"/>
                    </a:lnTo>
                    <a:cubicBezTo>
                      <a:pt x="4808" y="14318"/>
                      <a:pt x="4833" y="14314"/>
                      <a:pt x="4859" y="14287"/>
                    </a:cubicBezTo>
                    <a:cubicBezTo>
                      <a:pt x="4888" y="14254"/>
                      <a:pt x="4911" y="14183"/>
                      <a:pt x="4921" y="14093"/>
                    </a:cubicBezTo>
                    <a:cubicBezTo>
                      <a:pt x="4930" y="14010"/>
                      <a:pt x="4931" y="13936"/>
                      <a:pt x="4931" y="13783"/>
                    </a:cubicBezTo>
                    <a:lnTo>
                      <a:pt x="4931" y="12002"/>
                    </a:lnTo>
                    <a:cubicBezTo>
                      <a:pt x="4931" y="11847"/>
                      <a:pt x="4930" y="11769"/>
                      <a:pt x="4921" y="11686"/>
                    </a:cubicBezTo>
                    <a:cubicBezTo>
                      <a:pt x="4911" y="11596"/>
                      <a:pt x="4888" y="11525"/>
                      <a:pt x="4859" y="11492"/>
                    </a:cubicBezTo>
                    <a:cubicBezTo>
                      <a:pt x="4833" y="11466"/>
                      <a:pt x="4810" y="11468"/>
                      <a:pt x="4761" y="11468"/>
                    </a:cubicBezTo>
                    <a:lnTo>
                      <a:pt x="4015" y="11468"/>
                    </a:lnTo>
                    <a:close/>
                    <a:moveTo>
                      <a:pt x="5298" y="11468"/>
                    </a:moveTo>
                    <a:cubicBezTo>
                      <a:pt x="5249" y="11468"/>
                      <a:pt x="5224" y="11466"/>
                      <a:pt x="5197" y="11492"/>
                    </a:cubicBezTo>
                    <a:cubicBezTo>
                      <a:pt x="5169" y="11525"/>
                      <a:pt x="5146" y="11596"/>
                      <a:pt x="5136" y="11686"/>
                    </a:cubicBezTo>
                    <a:cubicBezTo>
                      <a:pt x="5127" y="11769"/>
                      <a:pt x="5128" y="11849"/>
                      <a:pt x="5128" y="12002"/>
                    </a:cubicBezTo>
                    <a:lnTo>
                      <a:pt x="5128" y="13777"/>
                    </a:lnTo>
                    <a:cubicBezTo>
                      <a:pt x="5128" y="13932"/>
                      <a:pt x="5127" y="14010"/>
                      <a:pt x="5136" y="14093"/>
                    </a:cubicBezTo>
                    <a:cubicBezTo>
                      <a:pt x="5146" y="14183"/>
                      <a:pt x="5169" y="14255"/>
                      <a:pt x="5197" y="14287"/>
                    </a:cubicBezTo>
                    <a:cubicBezTo>
                      <a:pt x="5224" y="14313"/>
                      <a:pt x="5249" y="14318"/>
                      <a:pt x="5298" y="14318"/>
                    </a:cubicBezTo>
                    <a:lnTo>
                      <a:pt x="6042" y="14318"/>
                    </a:lnTo>
                    <a:cubicBezTo>
                      <a:pt x="6091" y="14318"/>
                      <a:pt x="6116" y="14314"/>
                      <a:pt x="6142" y="14287"/>
                    </a:cubicBezTo>
                    <a:cubicBezTo>
                      <a:pt x="6171" y="14254"/>
                      <a:pt x="6193" y="14183"/>
                      <a:pt x="6204" y="14093"/>
                    </a:cubicBezTo>
                    <a:cubicBezTo>
                      <a:pt x="6212" y="14010"/>
                      <a:pt x="6212" y="13936"/>
                      <a:pt x="6212" y="13783"/>
                    </a:cubicBezTo>
                    <a:lnTo>
                      <a:pt x="6212" y="12002"/>
                    </a:lnTo>
                    <a:cubicBezTo>
                      <a:pt x="6212" y="11847"/>
                      <a:pt x="6212" y="11769"/>
                      <a:pt x="6204" y="11686"/>
                    </a:cubicBezTo>
                    <a:cubicBezTo>
                      <a:pt x="6193" y="11596"/>
                      <a:pt x="6171" y="11525"/>
                      <a:pt x="6142" y="11492"/>
                    </a:cubicBezTo>
                    <a:cubicBezTo>
                      <a:pt x="6116" y="11466"/>
                      <a:pt x="6092" y="11468"/>
                      <a:pt x="6043" y="11468"/>
                    </a:cubicBezTo>
                    <a:lnTo>
                      <a:pt x="5298" y="11468"/>
                    </a:lnTo>
                    <a:close/>
                    <a:moveTo>
                      <a:pt x="6579" y="11468"/>
                    </a:moveTo>
                    <a:cubicBezTo>
                      <a:pt x="6531" y="11468"/>
                      <a:pt x="6506" y="11466"/>
                      <a:pt x="6480" y="11492"/>
                    </a:cubicBezTo>
                    <a:cubicBezTo>
                      <a:pt x="6451" y="11525"/>
                      <a:pt x="6429" y="11596"/>
                      <a:pt x="6418" y="11686"/>
                    </a:cubicBezTo>
                    <a:cubicBezTo>
                      <a:pt x="6410" y="11769"/>
                      <a:pt x="6410" y="11849"/>
                      <a:pt x="6410" y="12002"/>
                    </a:cubicBezTo>
                    <a:lnTo>
                      <a:pt x="6410" y="13777"/>
                    </a:lnTo>
                    <a:cubicBezTo>
                      <a:pt x="6410" y="13932"/>
                      <a:pt x="6410" y="14010"/>
                      <a:pt x="6418" y="14093"/>
                    </a:cubicBezTo>
                    <a:cubicBezTo>
                      <a:pt x="6429" y="14183"/>
                      <a:pt x="6451" y="14255"/>
                      <a:pt x="6480" y="14287"/>
                    </a:cubicBezTo>
                    <a:cubicBezTo>
                      <a:pt x="6506" y="14313"/>
                      <a:pt x="6530" y="14318"/>
                      <a:pt x="6579" y="14318"/>
                    </a:cubicBezTo>
                    <a:lnTo>
                      <a:pt x="7324" y="14318"/>
                    </a:lnTo>
                    <a:cubicBezTo>
                      <a:pt x="7373" y="14318"/>
                      <a:pt x="7398" y="14314"/>
                      <a:pt x="7425" y="14287"/>
                    </a:cubicBezTo>
                    <a:cubicBezTo>
                      <a:pt x="7453" y="14254"/>
                      <a:pt x="7476" y="14183"/>
                      <a:pt x="7486" y="14093"/>
                    </a:cubicBezTo>
                    <a:cubicBezTo>
                      <a:pt x="7495" y="14010"/>
                      <a:pt x="7494" y="13936"/>
                      <a:pt x="7494" y="13783"/>
                    </a:cubicBezTo>
                    <a:lnTo>
                      <a:pt x="7494" y="12002"/>
                    </a:lnTo>
                    <a:cubicBezTo>
                      <a:pt x="7494" y="11847"/>
                      <a:pt x="7495" y="11769"/>
                      <a:pt x="7486" y="11686"/>
                    </a:cubicBezTo>
                    <a:cubicBezTo>
                      <a:pt x="7476" y="11596"/>
                      <a:pt x="7453" y="11525"/>
                      <a:pt x="7425" y="11492"/>
                    </a:cubicBezTo>
                    <a:cubicBezTo>
                      <a:pt x="7398" y="11466"/>
                      <a:pt x="7373" y="11468"/>
                      <a:pt x="7324" y="11468"/>
                    </a:cubicBezTo>
                    <a:lnTo>
                      <a:pt x="6580" y="11468"/>
                    </a:lnTo>
                    <a:lnTo>
                      <a:pt x="6579" y="11468"/>
                    </a:lnTo>
                    <a:close/>
                    <a:moveTo>
                      <a:pt x="7861" y="11468"/>
                    </a:moveTo>
                    <a:cubicBezTo>
                      <a:pt x="7814" y="11468"/>
                      <a:pt x="7788" y="11466"/>
                      <a:pt x="7763" y="11492"/>
                    </a:cubicBezTo>
                    <a:cubicBezTo>
                      <a:pt x="7734" y="11525"/>
                      <a:pt x="7711" y="11596"/>
                      <a:pt x="7701" y="11686"/>
                    </a:cubicBezTo>
                    <a:cubicBezTo>
                      <a:pt x="7692" y="11769"/>
                      <a:pt x="7691" y="11849"/>
                      <a:pt x="7691" y="12002"/>
                    </a:cubicBezTo>
                    <a:lnTo>
                      <a:pt x="7691" y="13777"/>
                    </a:lnTo>
                    <a:cubicBezTo>
                      <a:pt x="7691" y="13932"/>
                      <a:pt x="7692" y="14010"/>
                      <a:pt x="7701" y="14093"/>
                    </a:cubicBezTo>
                    <a:cubicBezTo>
                      <a:pt x="7711" y="14183"/>
                      <a:pt x="7734" y="14255"/>
                      <a:pt x="7763" y="14287"/>
                    </a:cubicBezTo>
                    <a:cubicBezTo>
                      <a:pt x="7789" y="14313"/>
                      <a:pt x="7812" y="14318"/>
                      <a:pt x="7861" y="14318"/>
                    </a:cubicBezTo>
                    <a:lnTo>
                      <a:pt x="8607" y="14318"/>
                    </a:lnTo>
                    <a:cubicBezTo>
                      <a:pt x="8656" y="14318"/>
                      <a:pt x="8681" y="14314"/>
                      <a:pt x="8707" y="14287"/>
                    </a:cubicBezTo>
                    <a:cubicBezTo>
                      <a:pt x="8736" y="14254"/>
                      <a:pt x="8758" y="14183"/>
                      <a:pt x="8769" y="14093"/>
                    </a:cubicBezTo>
                    <a:cubicBezTo>
                      <a:pt x="8777" y="14010"/>
                      <a:pt x="8777" y="13936"/>
                      <a:pt x="8777" y="13783"/>
                    </a:cubicBezTo>
                    <a:lnTo>
                      <a:pt x="8777" y="12002"/>
                    </a:lnTo>
                    <a:cubicBezTo>
                      <a:pt x="8777" y="11847"/>
                      <a:pt x="8777" y="11769"/>
                      <a:pt x="8769" y="11686"/>
                    </a:cubicBezTo>
                    <a:cubicBezTo>
                      <a:pt x="8758" y="11596"/>
                      <a:pt x="8736" y="11525"/>
                      <a:pt x="8707" y="11492"/>
                    </a:cubicBezTo>
                    <a:cubicBezTo>
                      <a:pt x="8681" y="11466"/>
                      <a:pt x="8655" y="11468"/>
                      <a:pt x="8607" y="11468"/>
                    </a:cubicBezTo>
                    <a:lnTo>
                      <a:pt x="7863" y="11468"/>
                    </a:lnTo>
                    <a:lnTo>
                      <a:pt x="7861" y="11468"/>
                    </a:lnTo>
                    <a:close/>
                    <a:moveTo>
                      <a:pt x="9144" y="11468"/>
                    </a:moveTo>
                    <a:cubicBezTo>
                      <a:pt x="9094" y="11468"/>
                      <a:pt x="9069" y="11466"/>
                      <a:pt x="9043" y="11492"/>
                    </a:cubicBezTo>
                    <a:cubicBezTo>
                      <a:pt x="9015" y="11525"/>
                      <a:pt x="8992" y="11596"/>
                      <a:pt x="8981" y="11686"/>
                    </a:cubicBezTo>
                    <a:cubicBezTo>
                      <a:pt x="8973" y="11769"/>
                      <a:pt x="8974" y="11849"/>
                      <a:pt x="8974" y="12002"/>
                    </a:cubicBezTo>
                    <a:lnTo>
                      <a:pt x="8974" y="13777"/>
                    </a:lnTo>
                    <a:cubicBezTo>
                      <a:pt x="8974" y="13932"/>
                      <a:pt x="8973" y="14010"/>
                      <a:pt x="8981" y="14093"/>
                    </a:cubicBezTo>
                    <a:cubicBezTo>
                      <a:pt x="8992" y="14183"/>
                      <a:pt x="9015" y="14255"/>
                      <a:pt x="9043" y="14287"/>
                    </a:cubicBezTo>
                    <a:cubicBezTo>
                      <a:pt x="9069" y="14313"/>
                      <a:pt x="9095" y="14318"/>
                      <a:pt x="9144" y="14318"/>
                    </a:cubicBezTo>
                    <a:lnTo>
                      <a:pt x="9889" y="14318"/>
                    </a:lnTo>
                    <a:cubicBezTo>
                      <a:pt x="9939" y="14318"/>
                      <a:pt x="9963" y="14314"/>
                      <a:pt x="9990" y="14287"/>
                    </a:cubicBezTo>
                    <a:cubicBezTo>
                      <a:pt x="10018" y="14254"/>
                      <a:pt x="10041" y="14183"/>
                      <a:pt x="10051" y="14093"/>
                    </a:cubicBezTo>
                    <a:cubicBezTo>
                      <a:pt x="10060" y="14010"/>
                      <a:pt x="10059" y="13936"/>
                      <a:pt x="10059" y="13783"/>
                    </a:cubicBezTo>
                    <a:lnTo>
                      <a:pt x="10059" y="12002"/>
                    </a:lnTo>
                    <a:cubicBezTo>
                      <a:pt x="10059" y="11847"/>
                      <a:pt x="10060" y="11769"/>
                      <a:pt x="10051" y="11686"/>
                    </a:cubicBezTo>
                    <a:cubicBezTo>
                      <a:pt x="10041" y="11596"/>
                      <a:pt x="10018" y="11525"/>
                      <a:pt x="9990" y="11492"/>
                    </a:cubicBezTo>
                    <a:cubicBezTo>
                      <a:pt x="9963" y="11466"/>
                      <a:pt x="9938" y="11468"/>
                      <a:pt x="9889" y="11468"/>
                    </a:cubicBezTo>
                    <a:lnTo>
                      <a:pt x="9144" y="11468"/>
                    </a:lnTo>
                    <a:close/>
                    <a:moveTo>
                      <a:pt x="10426" y="11468"/>
                    </a:moveTo>
                    <a:cubicBezTo>
                      <a:pt x="10377" y="11468"/>
                      <a:pt x="10352" y="11466"/>
                      <a:pt x="10326" y="11492"/>
                    </a:cubicBezTo>
                    <a:cubicBezTo>
                      <a:pt x="10297" y="11525"/>
                      <a:pt x="10274" y="11596"/>
                      <a:pt x="10264" y="11686"/>
                    </a:cubicBezTo>
                    <a:cubicBezTo>
                      <a:pt x="10256" y="11769"/>
                      <a:pt x="10256" y="11849"/>
                      <a:pt x="10256" y="12002"/>
                    </a:cubicBezTo>
                    <a:lnTo>
                      <a:pt x="10256" y="13777"/>
                    </a:lnTo>
                    <a:cubicBezTo>
                      <a:pt x="10256" y="13932"/>
                      <a:pt x="10256" y="14010"/>
                      <a:pt x="10264" y="14093"/>
                    </a:cubicBezTo>
                    <a:cubicBezTo>
                      <a:pt x="10274" y="14183"/>
                      <a:pt x="10297" y="14255"/>
                      <a:pt x="10326" y="14287"/>
                    </a:cubicBezTo>
                    <a:cubicBezTo>
                      <a:pt x="10352" y="14313"/>
                      <a:pt x="10378" y="14318"/>
                      <a:pt x="10426" y="14318"/>
                    </a:cubicBezTo>
                    <a:lnTo>
                      <a:pt x="11170" y="14318"/>
                    </a:lnTo>
                    <a:cubicBezTo>
                      <a:pt x="11219" y="14318"/>
                      <a:pt x="11244" y="14314"/>
                      <a:pt x="11270" y="14287"/>
                    </a:cubicBezTo>
                    <a:cubicBezTo>
                      <a:pt x="11299" y="14254"/>
                      <a:pt x="11322" y="14183"/>
                      <a:pt x="11332" y="14093"/>
                    </a:cubicBezTo>
                    <a:cubicBezTo>
                      <a:pt x="11340" y="14010"/>
                      <a:pt x="11342" y="13936"/>
                      <a:pt x="11342" y="13783"/>
                    </a:cubicBezTo>
                    <a:lnTo>
                      <a:pt x="11342" y="12002"/>
                    </a:lnTo>
                    <a:cubicBezTo>
                      <a:pt x="11342" y="11847"/>
                      <a:pt x="11340" y="11769"/>
                      <a:pt x="11332" y="11686"/>
                    </a:cubicBezTo>
                    <a:cubicBezTo>
                      <a:pt x="11322" y="11596"/>
                      <a:pt x="11299" y="11525"/>
                      <a:pt x="11270" y="11492"/>
                    </a:cubicBezTo>
                    <a:cubicBezTo>
                      <a:pt x="11244" y="11466"/>
                      <a:pt x="11220" y="11468"/>
                      <a:pt x="11172" y="11468"/>
                    </a:cubicBezTo>
                    <a:lnTo>
                      <a:pt x="10426" y="11468"/>
                    </a:lnTo>
                    <a:close/>
                    <a:moveTo>
                      <a:pt x="11707" y="11468"/>
                    </a:moveTo>
                    <a:cubicBezTo>
                      <a:pt x="11659" y="11468"/>
                      <a:pt x="11634" y="11466"/>
                      <a:pt x="11608" y="11492"/>
                    </a:cubicBezTo>
                    <a:cubicBezTo>
                      <a:pt x="11580" y="11525"/>
                      <a:pt x="11557" y="11596"/>
                      <a:pt x="11547" y="11686"/>
                    </a:cubicBezTo>
                    <a:cubicBezTo>
                      <a:pt x="11538" y="11769"/>
                      <a:pt x="11539" y="11849"/>
                      <a:pt x="11539" y="12002"/>
                    </a:cubicBezTo>
                    <a:lnTo>
                      <a:pt x="11539" y="13777"/>
                    </a:lnTo>
                    <a:cubicBezTo>
                      <a:pt x="11539" y="13932"/>
                      <a:pt x="11538" y="14010"/>
                      <a:pt x="11547" y="14093"/>
                    </a:cubicBezTo>
                    <a:cubicBezTo>
                      <a:pt x="11557" y="14183"/>
                      <a:pt x="11580" y="14255"/>
                      <a:pt x="11608" y="14287"/>
                    </a:cubicBezTo>
                    <a:cubicBezTo>
                      <a:pt x="11635" y="14313"/>
                      <a:pt x="11658" y="14318"/>
                      <a:pt x="11707" y="14318"/>
                    </a:cubicBezTo>
                    <a:lnTo>
                      <a:pt x="12452" y="14318"/>
                    </a:lnTo>
                    <a:cubicBezTo>
                      <a:pt x="12502" y="14318"/>
                      <a:pt x="12527" y="14314"/>
                      <a:pt x="12553" y="14287"/>
                    </a:cubicBezTo>
                    <a:cubicBezTo>
                      <a:pt x="12582" y="14254"/>
                      <a:pt x="12604" y="14183"/>
                      <a:pt x="12615" y="14093"/>
                    </a:cubicBezTo>
                    <a:cubicBezTo>
                      <a:pt x="12623" y="14010"/>
                      <a:pt x="12622" y="13936"/>
                      <a:pt x="12622" y="13783"/>
                    </a:cubicBezTo>
                    <a:lnTo>
                      <a:pt x="12622" y="12002"/>
                    </a:lnTo>
                    <a:cubicBezTo>
                      <a:pt x="12622" y="11847"/>
                      <a:pt x="12623" y="11769"/>
                      <a:pt x="12615" y="11686"/>
                    </a:cubicBezTo>
                    <a:cubicBezTo>
                      <a:pt x="12604" y="11596"/>
                      <a:pt x="12582" y="11525"/>
                      <a:pt x="12553" y="11492"/>
                    </a:cubicBezTo>
                    <a:cubicBezTo>
                      <a:pt x="12527" y="11466"/>
                      <a:pt x="12503" y="11468"/>
                      <a:pt x="12454" y="11468"/>
                    </a:cubicBezTo>
                    <a:lnTo>
                      <a:pt x="11709" y="11468"/>
                    </a:lnTo>
                    <a:lnTo>
                      <a:pt x="11707" y="11468"/>
                    </a:lnTo>
                    <a:close/>
                    <a:moveTo>
                      <a:pt x="12989" y="11468"/>
                    </a:moveTo>
                    <a:cubicBezTo>
                      <a:pt x="12942" y="11468"/>
                      <a:pt x="12917" y="11466"/>
                      <a:pt x="12891" y="11492"/>
                    </a:cubicBezTo>
                    <a:cubicBezTo>
                      <a:pt x="12862" y="11525"/>
                      <a:pt x="12840" y="11596"/>
                      <a:pt x="12829" y="11686"/>
                    </a:cubicBezTo>
                    <a:cubicBezTo>
                      <a:pt x="12821" y="11769"/>
                      <a:pt x="12821" y="11849"/>
                      <a:pt x="12821" y="12002"/>
                    </a:cubicBezTo>
                    <a:lnTo>
                      <a:pt x="12821" y="13777"/>
                    </a:lnTo>
                    <a:cubicBezTo>
                      <a:pt x="12821" y="13932"/>
                      <a:pt x="12821" y="14010"/>
                      <a:pt x="12829" y="14093"/>
                    </a:cubicBezTo>
                    <a:cubicBezTo>
                      <a:pt x="12840" y="14183"/>
                      <a:pt x="12862" y="14255"/>
                      <a:pt x="12891" y="14287"/>
                    </a:cubicBezTo>
                    <a:cubicBezTo>
                      <a:pt x="12917" y="14313"/>
                      <a:pt x="12941" y="14318"/>
                      <a:pt x="12989" y="14318"/>
                    </a:cubicBezTo>
                    <a:lnTo>
                      <a:pt x="13735" y="14318"/>
                    </a:lnTo>
                    <a:cubicBezTo>
                      <a:pt x="13784" y="14318"/>
                      <a:pt x="13809" y="14314"/>
                      <a:pt x="13835" y="14287"/>
                    </a:cubicBezTo>
                    <a:cubicBezTo>
                      <a:pt x="13864" y="14254"/>
                      <a:pt x="13887" y="14183"/>
                      <a:pt x="13897" y="14093"/>
                    </a:cubicBezTo>
                    <a:cubicBezTo>
                      <a:pt x="13906" y="14010"/>
                      <a:pt x="13905" y="13936"/>
                      <a:pt x="13905" y="13783"/>
                    </a:cubicBezTo>
                    <a:lnTo>
                      <a:pt x="13905" y="12002"/>
                    </a:lnTo>
                    <a:cubicBezTo>
                      <a:pt x="13905" y="11847"/>
                      <a:pt x="13906" y="11769"/>
                      <a:pt x="13897" y="11686"/>
                    </a:cubicBezTo>
                    <a:cubicBezTo>
                      <a:pt x="13887" y="11596"/>
                      <a:pt x="13864" y="11525"/>
                      <a:pt x="13835" y="11492"/>
                    </a:cubicBezTo>
                    <a:cubicBezTo>
                      <a:pt x="13809" y="11466"/>
                      <a:pt x="13784" y="11468"/>
                      <a:pt x="13735" y="11468"/>
                    </a:cubicBezTo>
                    <a:lnTo>
                      <a:pt x="12991" y="11468"/>
                    </a:lnTo>
                    <a:lnTo>
                      <a:pt x="12989" y="11468"/>
                    </a:lnTo>
                    <a:close/>
                    <a:moveTo>
                      <a:pt x="14272" y="11468"/>
                    </a:moveTo>
                    <a:cubicBezTo>
                      <a:pt x="14223" y="11468"/>
                      <a:pt x="14200" y="11466"/>
                      <a:pt x="14173" y="11492"/>
                    </a:cubicBezTo>
                    <a:cubicBezTo>
                      <a:pt x="14145" y="11525"/>
                      <a:pt x="14122" y="11596"/>
                      <a:pt x="14112" y="11686"/>
                    </a:cubicBezTo>
                    <a:cubicBezTo>
                      <a:pt x="14103" y="11769"/>
                      <a:pt x="14102" y="11849"/>
                      <a:pt x="14102" y="12002"/>
                    </a:cubicBezTo>
                    <a:lnTo>
                      <a:pt x="14102" y="13777"/>
                    </a:lnTo>
                    <a:cubicBezTo>
                      <a:pt x="14102" y="13932"/>
                      <a:pt x="14103" y="14010"/>
                      <a:pt x="14112" y="14093"/>
                    </a:cubicBezTo>
                    <a:cubicBezTo>
                      <a:pt x="14122" y="14183"/>
                      <a:pt x="14145" y="14255"/>
                      <a:pt x="14173" y="14287"/>
                    </a:cubicBezTo>
                    <a:cubicBezTo>
                      <a:pt x="14200" y="14313"/>
                      <a:pt x="14223" y="14318"/>
                      <a:pt x="14272" y="14318"/>
                    </a:cubicBezTo>
                    <a:lnTo>
                      <a:pt x="15018" y="14318"/>
                    </a:lnTo>
                    <a:cubicBezTo>
                      <a:pt x="15067" y="14318"/>
                      <a:pt x="15092" y="14314"/>
                      <a:pt x="15118" y="14287"/>
                    </a:cubicBezTo>
                    <a:cubicBezTo>
                      <a:pt x="15147" y="14254"/>
                      <a:pt x="15169" y="14183"/>
                      <a:pt x="15180" y="14093"/>
                    </a:cubicBezTo>
                    <a:cubicBezTo>
                      <a:pt x="15188" y="14010"/>
                      <a:pt x="15188" y="13936"/>
                      <a:pt x="15188" y="13783"/>
                    </a:cubicBezTo>
                    <a:lnTo>
                      <a:pt x="15188" y="12002"/>
                    </a:lnTo>
                    <a:cubicBezTo>
                      <a:pt x="15188" y="11847"/>
                      <a:pt x="15188" y="11769"/>
                      <a:pt x="15180" y="11686"/>
                    </a:cubicBezTo>
                    <a:cubicBezTo>
                      <a:pt x="15169" y="11596"/>
                      <a:pt x="15147" y="11525"/>
                      <a:pt x="15118" y="11492"/>
                    </a:cubicBezTo>
                    <a:cubicBezTo>
                      <a:pt x="15092" y="11466"/>
                      <a:pt x="15066" y="11468"/>
                      <a:pt x="15018" y="11468"/>
                    </a:cubicBezTo>
                    <a:lnTo>
                      <a:pt x="14272" y="11468"/>
                    </a:lnTo>
                    <a:close/>
                    <a:moveTo>
                      <a:pt x="15555" y="11468"/>
                    </a:moveTo>
                    <a:cubicBezTo>
                      <a:pt x="15505" y="11468"/>
                      <a:pt x="15480" y="11466"/>
                      <a:pt x="15454" y="11492"/>
                    </a:cubicBezTo>
                    <a:cubicBezTo>
                      <a:pt x="15425" y="11525"/>
                      <a:pt x="15403" y="11596"/>
                      <a:pt x="15392" y="11686"/>
                    </a:cubicBezTo>
                    <a:cubicBezTo>
                      <a:pt x="15384" y="11769"/>
                      <a:pt x="15385" y="11849"/>
                      <a:pt x="15385" y="12002"/>
                    </a:cubicBezTo>
                    <a:lnTo>
                      <a:pt x="15385" y="13777"/>
                    </a:lnTo>
                    <a:cubicBezTo>
                      <a:pt x="15385" y="13932"/>
                      <a:pt x="15384" y="14010"/>
                      <a:pt x="15392" y="14093"/>
                    </a:cubicBezTo>
                    <a:cubicBezTo>
                      <a:pt x="15403" y="14183"/>
                      <a:pt x="15425" y="14255"/>
                      <a:pt x="15454" y="14287"/>
                    </a:cubicBezTo>
                    <a:cubicBezTo>
                      <a:pt x="15480" y="14313"/>
                      <a:pt x="15506" y="14318"/>
                      <a:pt x="15555" y="14318"/>
                    </a:cubicBezTo>
                    <a:lnTo>
                      <a:pt x="16300" y="14318"/>
                    </a:lnTo>
                    <a:cubicBezTo>
                      <a:pt x="16349" y="14318"/>
                      <a:pt x="16374" y="14314"/>
                      <a:pt x="16401" y="14287"/>
                    </a:cubicBezTo>
                    <a:cubicBezTo>
                      <a:pt x="16429" y="14254"/>
                      <a:pt x="16450" y="14183"/>
                      <a:pt x="16460" y="14093"/>
                    </a:cubicBezTo>
                    <a:cubicBezTo>
                      <a:pt x="16469" y="14010"/>
                      <a:pt x="16470" y="13936"/>
                      <a:pt x="16470" y="13783"/>
                    </a:cubicBezTo>
                    <a:lnTo>
                      <a:pt x="16470" y="12002"/>
                    </a:lnTo>
                    <a:cubicBezTo>
                      <a:pt x="16470" y="11847"/>
                      <a:pt x="16469" y="11769"/>
                      <a:pt x="16460" y="11686"/>
                    </a:cubicBezTo>
                    <a:cubicBezTo>
                      <a:pt x="16450" y="11596"/>
                      <a:pt x="16429" y="11525"/>
                      <a:pt x="16401" y="11492"/>
                    </a:cubicBezTo>
                    <a:cubicBezTo>
                      <a:pt x="16374" y="11466"/>
                      <a:pt x="16349" y="11468"/>
                      <a:pt x="16300" y="11468"/>
                    </a:cubicBezTo>
                    <a:lnTo>
                      <a:pt x="15555" y="11468"/>
                    </a:lnTo>
                    <a:close/>
                    <a:moveTo>
                      <a:pt x="16837" y="11468"/>
                    </a:moveTo>
                    <a:cubicBezTo>
                      <a:pt x="16788" y="11468"/>
                      <a:pt x="16763" y="11466"/>
                      <a:pt x="16737" y="11492"/>
                    </a:cubicBezTo>
                    <a:cubicBezTo>
                      <a:pt x="16708" y="11525"/>
                      <a:pt x="16685" y="11596"/>
                      <a:pt x="16675" y="11686"/>
                    </a:cubicBezTo>
                    <a:cubicBezTo>
                      <a:pt x="16667" y="11769"/>
                      <a:pt x="16667" y="11849"/>
                      <a:pt x="16667" y="12002"/>
                    </a:cubicBezTo>
                    <a:lnTo>
                      <a:pt x="16667" y="13777"/>
                    </a:lnTo>
                    <a:cubicBezTo>
                      <a:pt x="16667" y="13932"/>
                      <a:pt x="16667" y="14010"/>
                      <a:pt x="16675" y="14093"/>
                    </a:cubicBezTo>
                    <a:cubicBezTo>
                      <a:pt x="16685" y="14183"/>
                      <a:pt x="16708" y="14255"/>
                      <a:pt x="16737" y="14287"/>
                    </a:cubicBezTo>
                    <a:cubicBezTo>
                      <a:pt x="16763" y="14313"/>
                      <a:pt x="16788" y="14318"/>
                      <a:pt x="16837" y="14318"/>
                    </a:cubicBezTo>
                    <a:lnTo>
                      <a:pt x="17581" y="14318"/>
                    </a:lnTo>
                    <a:cubicBezTo>
                      <a:pt x="17630" y="14318"/>
                      <a:pt x="17655" y="14314"/>
                      <a:pt x="17681" y="14287"/>
                    </a:cubicBezTo>
                    <a:cubicBezTo>
                      <a:pt x="17710" y="14254"/>
                      <a:pt x="17733" y="14183"/>
                      <a:pt x="17743" y="14093"/>
                    </a:cubicBezTo>
                    <a:cubicBezTo>
                      <a:pt x="17751" y="14010"/>
                      <a:pt x="17753" y="13936"/>
                      <a:pt x="17753" y="13783"/>
                    </a:cubicBezTo>
                    <a:lnTo>
                      <a:pt x="17753" y="12002"/>
                    </a:lnTo>
                    <a:cubicBezTo>
                      <a:pt x="17753" y="11847"/>
                      <a:pt x="17751" y="11769"/>
                      <a:pt x="17743" y="11686"/>
                    </a:cubicBezTo>
                    <a:cubicBezTo>
                      <a:pt x="17733" y="11596"/>
                      <a:pt x="17710" y="11525"/>
                      <a:pt x="17681" y="11492"/>
                    </a:cubicBezTo>
                    <a:cubicBezTo>
                      <a:pt x="17655" y="11466"/>
                      <a:pt x="17631" y="11468"/>
                      <a:pt x="17583" y="11468"/>
                    </a:cubicBezTo>
                    <a:lnTo>
                      <a:pt x="16837" y="11468"/>
                    </a:lnTo>
                    <a:close/>
                    <a:moveTo>
                      <a:pt x="18118" y="11468"/>
                    </a:moveTo>
                    <a:cubicBezTo>
                      <a:pt x="18070" y="11468"/>
                      <a:pt x="18045" y="11466"/>
                      <a:pt x="18019" y="11492"/>
                    </a:cubicBezTo>
                    <a:cubicBezTo>
                      <a:pt x="17991" y="11525"/>
                      <a:pt x="17968" y="11596"/>
                      <a:pt x="17957" y="11686"/>
                    </a:cubicBezTo>
                    <a:cubicBezTo>
                      <a:pt x="17949" y="11769"/>
                      <a:pt x="17950" y="11849"/>
                      <a:pt x="17950" y="12002"/>
                    </a:cubicBezTo>
                    <a:lnTo>
                      <a:pt x="17950" y="13777"/>
                    </a:lnTo>
                    <a:cubicBezTo>
                      <a:pt x="17950" y="13932"/>
                      <a:pt x="17949" y="14010"/>
                      <a:pt x="17957" y="14093"/>
                    </a:cubicBezTo>
                    <a:cubicBezTo>
                      <a:pt x="17968" y="14183"/>
                      <a:pt x="17991" y="14255"/>
                      <a:pt x="18019" y="14287"/>
                    </a:cubicBezTo>
                    <a:cubicBezTo>
                      <a:pt x="18045" y="14313"/>
                      <a:pt x="18069" y="14318"/>
                      <a:pt x="18118" y="14318"/>
                    </a:cubicBezTo>
                    <a:lnTo>
                      <a:pt x="18863" y="14318"/>
                    </a:lnTo>
                    <a:cubicBezTo>
                      <a:pt x="18913" y="14318"/>
                      <a:pt x="18938" y="14314"/>
                      <a:pt x="18964" y="14287"/>
                    </a:cubicBezTo>
                    <a:cubicBezTo>
                      <a:pt x="18992" y="14254"/>
                      <a:pt x="19015" y="14183"/>
                      <a:pt x="19026" y="14093"/>
                    </a:cubicBezTo>
                    <a:cubicBezTo>
                      <a:pt x="19034" y="14010"/>
                      <a:pt x="19033" y="13936"/>
                      <a:pt x="19033" y="13783"/>
                    </a:cubicBezTo>
                    <a:lnTo>
                      <a:pt x="19033" y="12002"/>
                    </a:lnTo>
                    <a:cubicBezTo>
                      <a:pt x="19033" y="11847"/>
                      <a:pt x="19034" y="11769"/>
                      <a:pt x="19026" y="11686"/>
                    </a:cubicBezTo>
                    <a:cubicBezTo>
                      <a:pt x="19015" y="11596"/>
                      <a:pt x="18992" y="11525"/>
                      <a:pt x="18964" y="11492"/>
                    </a:cubicBezTo>
                    <a:cubicBezTo>
                      <a:pt x="18938" y="11466"/>
                      <a:pt x="18914" y="11468"/>
                      <a:pt x="18865" y="11468"/>
                    </a:cubicBezTo>
                    <a:lnTo>
                      <a:pt x="18120" y="11468"/>
                    </a:lnTo>
                    <a:lnTo>
                      <a:pt x="18118" y="11468"/>
                    </a:lnTo>
                    <a:close/>
                    <a:moveTo>
                      <a:pt x="19400" y="11468"/>
                    </a:moveTo>
                    <a:cubicBezTo>
                      <a:pt x="19353" y="11468"/>
                      <a:pt x="19327" y="11466"/>
                      <a:pt x="19302" y="11492"/>
                    </a:cubicBezTo>
                    <a:cubicBezTo>
                      <a:pt x="19273" y="11525"/>
                      <a:pt x="19250" y="11596"/>
                      <a:pt x="19240" y="11686"/>
                    </a:cubicBezTo>
                    <a:cubicBezTo>
                      <a:pt x="19232" y="11769"/>
                      <a:pt x="19230" y="11849"/>
                      <a:pt x="19230" y="12002"/>
                    </a:cubicBezTo>
                    <a:lnTo>
                      <a:pt x="19230" y="13777"/>
                    </a:lnTo>
                    <a:cubicBezTo>
                      <a:pt x="19230" y="13932"/>
                      <a:pt x="19232" y="14010"/>
                      <a:pt x="19240" y="14093"/>
                    </a:cubicBezTo>
                    <a:cubicBezTo>
                      <a:pt x="19250" y="14183"/>
                      <a:pt x="19273" y="14255"/>
                      <a:pt x="19302" y="14287"/>
                    </a:cubicBezTo>
                    <a:cubicBezTo>
                      <a:pt x="19328" y="14313"/>
                      <a:pt x="19352" y="14318"/>
                      <a:pt x="19400" y="14318"/>
                    </a:cubicBezTo>
                    <a:lnTo>
                      <a:pt x="20146" y="14318"/>
                    </a:lnTo>
                    <a:cubicBezTo>
                      <a:pt x="20195" y="14318"/>
                      <a:pt x="20220" y="14314"/>
                      <a:pt x="20246" y="14287"/>
                    </a:cubicBezTo>
                    <a:cubicBezTo>
                      <a:pt x="20275" y="14254"/>
                      <a:pt x="20298" y="14183"/>
                      <a:pt x="20308" y="14093"/>
                    </a:cubicBezTo>
                    <a:cubicBezTo>
                      <a:pt x="20316" y="14010"/>
                      <a:pt x="20316" y="13936"/>
                      <a:pt x="20316" y="13783"/>
                    </a:cubicBezTo>
                    <a:lnTo>
                      <a:pt x="20316" y="12002"/>
                    </a:lnTo>
                    <a:cubicBezTo>
                      <a:pt x="20316" y="11847"/>
                      <a:pt x="20316" y="11769"/>
                      <a:pt x="20308" y="11686"/>
                    </a:cubicBezTo>
                    <a:cubicBezTo>
                      <a:pt x="20298" y="11596"/>
                      <a:pt x="20275" y="11525"/>
                      <a:pt x="20246" y="11492"/>
                    </a:cubicBezTo>
                    <a:cubicBezTo>
                      <a:pt x="20220" y="11466"/>
                      <a:pt x="20194" y="11468"/>
                      <a:pt x="20146" y="11468"/>
                    </a:cubicBezTo>
                    <a:lnTo>
                      <a:pt x="19402" y="11468"/>
                    </a:lnTo>
                    <a:lnTo>
                      <a:pt x="19400" y="11468"/>
                    </a:lnTo>
                    <a:close/>
                    <a:moveTo>
                      <a:pt x="168" y="15108"/>
                    </a:moveTo>
                    <a:cubicBezTo>
                      <a:pt x="120" y="15108"/>
                      <a:pt x="95" y="15106"/>
                      <a:pt x="69" y="15132"/>
                    </a:cubicBezTo>
                    <a:cubicBezTo>
                      <a:pt x="40" y="15165"/>
                      <a:pt x="18" y="15236"/>
                      <a:pt x="7" y="15327"/>
                    </a:cubicBezTo>
                    <a:cubicBezTo>
                      <a:pt x="-1" y="15409"/>
                      <a:pt x="0" y="15484"/>
                      <a:pt x="0" y="15636"/>
                    </a:cubicBezTo>
                    <a:lnTo>
                      <a:pt x="0" y="17417"/>
                    </a:lnTo>
                    <a:cubicBezTo>
                      <a:pt x="0" y="17572"/>
                      <a:pt x="-1" y="17651"/>
                      <a:pt x="7" y="17733"/>
                    </a:cubicBezTo>
                    <a:cubicBezTo>
                      <a:pt x="18" y="17823"/>
                      <a:pt x="40" y="17895"/>
                      <a:pt x="69" y="17928"/>
                    </a:cubicBezTo>
                    <a:cubicBezTo>
                      <a:pt x="95" y="17954"/>
                      <a:pt x="119" y="17952"/>
                      <a:pt x="168" y="17952"/>
                    </a:cubicBezTo>
                    <a:lnTo>
                      <a:pt x="2196" y="17952"/>
                    </a:lnTo>
                    <a:cubicBezTo>
                      <a:pt x="2245" y="17952"/>
                      <a:pt x="2270" y="17954"/>
                      <a:pt x="2296" y="17928"/>
                    </a:cubicBezTo>
                    <a:cubicBezTo>
                      <a:pt x="2325" y="17895"/>
                      <a:pt x="2348" y="17823"/>
                      <a:pt x="2358" y="17733"/>
                    </a:cubicBezTo>
                    <a:cubicBezTo>
                      <a:pt x="2366" y="17651"/>
                      <a:pt x="2366" y="17576"/>
                      <a:pt x="2366" y="17423"/>
                    </a:cubicBezTo>
                    <a:lnTo>
                      <a:pt x="2366" y="15643"/>
                    </a:lnTo>
                    <a:cubicBezTo>
                      <a:pt x="2366" y="15487"/>
                      <a:pt x="2366" y="15409"/>
                      <a:pt x="2358" y="15327"/>
                    </a:cubicBezTo>
                    <a:cubicBezTo>
                      <a:pt x="2348" y="15236"/>
                      <a:pt x="2325" y="15165"/>
                      <a:pt x="2296" y="15132"/>
                    </a:cubicBezTo>
                    <a:cubicBezTo>
                      <a:pt x="2270" y="15106"/>
                      <a:pt x="2244" y="15108"/>
                      <a:pt x="2196" y="15108"/>
                    </a:cubicBezTo>
                    <a:lnTo>
                      <a:pt x="170" y="15108"/>
                    </a:lnTo>
                    <a:lnTo>
                      <a:pt x="168" y="15108"/>
                    </a:lnTo>
                    <a:close/>
                    <a:moveTo>
                      <a:pt x="2733" y="15108"/>
                    </a:moveTo>
                    <a:cubicBezTo>
                      <a:pt x="2683" y="15108"/>
                      <a:pt x="2659" y="15106"/>
                      <a:pt x="2632" y="15132"/>
                    </a:cubicBezTo>
                    <a:cubicBezTo>
                      <a:pt x="2604" y="15165"/>
                      <a:pt x="2581" y="15236"/>
                      <a:pt x="2571" y="15327"/>
                    </a:cubicBezTo>
                    <a:cubicBezTo>
                      <a:pt x="2562" y="15409"/>
                      <a:pt x="2563" y="15484"/>
                      <a:pt x="2563" y="15636"/>
                    </a:cubicBezTo>
                    <a:lnTo>
                      <a:pt x="2563" y="17417"/>
                    </a:lnTo>
                    <a:cubicBezTo>
                      <a:pt x="2563" y="17572"/>
                      <a:pt x="2562" y="17651"/>
                      <a:pt x="2571" y="17733"/>
                    </a:cubicBezTo>
                    <a:cubicBezTo>
                      <a:pt x="2581" y="17823"/>
                      <a:pt x="2604" y="17895"/>
                      <a:pt x="2632" y="17928"/>
                    </a:cubicBezTo>
                    <a:cubicBezTo>
                      <a:pt x="2659" y="17954"/>
                      <a:pt x="2684" y="17952"/>
                      <a:pt x="2733" y="17952"/>
                    </a:cubicBezTo>
                    <a:lnTo>
                      <a:pt x="3478" y="17952"/>
                    </a:lnTo>
                    <a:cubicBezTo>
                      <a:pt x="3528" y="17952"/>
                      <a:pt x="3553" y="17954"/>
                      <a:pt x="3579" y="17928"/>
                    </a:cubicBezTo>
                    <a:cubicBezTo>
                      <a:pt x="3607" y="17895"/>
                      <a:pt x="3630" y="17823"/>
                      <a:pt x="3641" y="17733"/>
                    </a:cubicBezTo>
                    <a:cubicBezTo>
                      <a:pt x="3649" y="17651"/>
                      <a:pt x="3648" y="17576"/>
                      <a:pt x="3648" y="17423"/>
                    </a:cubicBezTo>
                    <a:lnTo>
                      <a:pt x="3648" y="15643"/>
                    </a:lnTo>
                    <a:cubicBezTo>
                      <a:pt x="3648" y="15487"/>
                      <a:pt x="3649" y="15409"/>
                      <a:pt x="3641" y="15327"/>
                    </a:cubicBezTo>
                    <a:cubicBezTo>
                      <a:pt x="3630" y="15236"/>
                      <a:pt x="3607" y="15165"/>
                      <a:pt x="3579" y="15132"/>
                    </a:cubicBezTo>
                    <a:cubicBezTo>
                      <a:pt x="3553" y="15106"/>
                      <a:pt x="3527" y="15108"/>
                      <a:pt x="3478" y="15108"/>
                    </a:cubicBezTo>
                    <a:lnTo>
                      <a:pt x="2733" y="15108"/>
                    </a:lnTo>
                    <a:close/>
                    <a:moveTo>
                      <a:pt x="4015" y="15108"/>
                    </a:moveTo>
                    <a:cubicBezTo>
                      <a:pt x="3966" y="15108"/>
                      <a:pt x="3941" y="15106"/>
                      <a:pt x="3915" y="15132"/>
                    </a:cubicBezTo>
                    <a:cubicBezTo>
                      <a:pt x="3886" y="15165"/>
                      <a:pt x="3864" y="15236"/>
                      <a:pt x="3853" y="15327"/>
                    </a:cubicBezTo>
                    <a:cubicBezTo>
                      <a:pt x="3845" y="15409"/>
                      <a:pt x="3845" y="15484"/>
                      <a:pt x="3845" y="15636"/>
                    </a:cubicBezTo>
                    <a:lnTo>
                      <a:pt x="3845" y="17417"/>
                    </a:lnTo>
                    <a:cubicBezTo>
                      <a:pt x="3845" y="17572"/>
                      <a:pt x="3845" y="17651"/>
                      <a:pt x="3853" y="17733"/>
                    </a:cubicBezTo>
                    <a:cubicBezTo>
                      <a:pt x="3864" y="17823"/>
                      <a:pt x="3886" y="17895"/>
                      <a:pt x="3915" y="17928"/>
                    </a:cubicBezTo>
                    <a:cubicBezTo>
                      <a:pt x="3941" y="17954"/>
                      <a:pt x="3967" y="17952"/>
                      <a:pt x="4015" y="17952"/>
                    </a:cubicBezTo>
                    <a:lnTo>
                      <a:pt x="4759" y="17952"/>
                    </a:lnTo>
                    <a:cubicBezTo>
                      <a:pt x="4808" y="17952"/>
                      <a:pt x="4833" y="17954"/>
                      <a:pt x="4859" y="17928"/>
                    </a:cubicBezTo>
                    <a:cubicBezTo>
                      <a:pt x="4888" y="17895"/>
                      <a:pt x="4911" y="17823"/>
                      <a:pt x="4921" y="17733"/>
                    </a:cubicBezTo>
                    <a:cubicBezTo>
                      <a:pt x="4930" y="17651"/>
                      <a:pt x="4931" y="17576"/>
                      <a:pt x="4931" y="17423"/>
                    </a:cubicBezTo>
                    <a:lnTo>
                      <a:pt x="4931" y="15643"/>
                    </a:lnTo>
                    <a:cubicBezTo>
                      <a:pt x="4931" y="15487"/>
                      <a:pt x="4930" y="15409"/>
                      <a:pt x="4921" y="15327"/>
                    </a:cubicBezTo>
                    <a:cubicBezTo>
                      <a:pt x="4911" y="15236"/>
                      <a:pt x="4888" y="15165"/>
                      <a:pt x="4859" y="15132"/>
                    </a:cubicBezTo>
                    <a:cubicBezTo>
                      <a:pt x="4833" y="15106"/>
                      <a:pt x="4810" y="15108"/>
                      <a:pt x="4761" y="15108"/>
                    </a:cubicBezTo>
                    <a:lnTo>
                      <a:pt x="4015" y="15108"/>
                    </a:lnTo>
                    <a:close/>
                    <a:moveTo>
                      <a:pt x="5298" y="15108"/>
                    </a:moveTo>
                    <a:cubicBezTo>
                      <a:pt x="5249" y="15108"/>
                      <a:pt x="5224" y="15106"/>
                      <a:pt x="5197" y="15132"/>
                    </a:cubicBezTo>
                    <a:cubicBezTo>
                      <a:pt x="5169" y="15165"/>
                      <a:pt x="5146" y="15236"/>
                      <a:pt x="5136" y="15327"/>
                    </a:cubicBezTo>
                    <a:cubicBezTo>
                      <a:pt x="5127" y="15409"/>
                      <a:pt x="5128" y="15484"/>
                      <a:pt x="5128" y="15636"/>
                    </a:cubicBezTo>
                    <a:lnTo>
                      <a:pt x="5128" y="17417"/>
                    </a:lnTo>
                    <a:cubicBezTo>
                      <a:pt x="5128" y="17572"/>
                      <a:pt x="5127" y="17651"/>
                      <a:pt x="5136" y="17733"/>
                    </a:cubicBezTo>
                    <a:cubicBezTo>
                      <a:pt x="5146" y="17823"/>
                      <a:pt x="5169" y="17895"/>
                      <a:pt x="5197" y="17928"/>
                    </a:cubicBezTo>
                    <a:cubicBezTo>
                      <a:pt x="5224" y="17954"/>
                      <a:pt x="5249" y="17952"/>
                      <a:pt x="5298" y="17952"/>
                    </a:cubicBezTo>
                    <a:lnTo>
                      <a:pt x="6042" y="17952"/>
                    </a:lnTo>
                    <a:cubicBezTo>
                      <a:pt x="6091" y="17952"/>
                      <a:pt x="6116" y="17954"/>
                      <a:pt x="6142" y="17928"/>
                    </a:cubicBezTo>
                    <a:cubicBezTo>
                      <a:pt x="6171" y="17895"/>
                      <a:pt x="6193" y="17823"/>
                      <a:pt x="6204" y="17733"/>
                    </a:cubicBezTo>
                    <a:cubicBezTo>
                      <a:pt x="6212" y="17651"/>
                      <a:pt x="6212" y="17576"/>
                      <a:pt x="6212" y="17423"/>
                    </a:cubicBezTo>
                    <a:lnTo>
                      <a:pt x="6212" y="15643"/>
                    </a:lnTo>
                    <a:cubicBezTo>
                      <a:pt x="6212" y="15487"/>
                      <a:pt x="6212" y="15409"/>
                      <a:pt x="6204" y="15327"/>
                    </a:cubicBezTo>
                    <a:cubicBezTo>
                      <a:pt x="6193" y="15236"/>
                      <a:pt x="6171" y="15165"/>
                      <a:pt x="6142" y="15132"/>
                    </a:cubicBezTo>
                    <a:cubicBezTo>
                      <a:pt x="6116" y="15106"/>
                      <a:pt x="6092" y="15108"/>
                      <a:pt x="6043" y="15108"/>
                    </a:cubicBezTo>
                    <a:lnTo>
                      <a:pt x="5298" y="15108"/>
                    </a:lnTo>
                    <a:close/>
                    <a:moveTo>
                      <a:pt x="6579" y="15108"/>
                    </a:moveTo>
                    <a:cubicBezTo>
                      <a:pt x="6531" y="15108"/>
                      <a:pt x="6506" y="15106"/>
                      <a:pt x="6480" y="15132"/>
                    </a:cubicBezTo>
                    <a:cubicBezTo>
                      <a:pt x="6451" y="15165"/>
                      <a:pt x="6429" y="15236"/>
                      <a:pt x="6418" y="15327"/>
                    </a:cubicBezTo>
                    <a:cubicBezTo>
                      <a:pt x="6410" y="15409"/>
                      <a:pt x="6410" y="15484"/>
                      <a:pt x="6410" y="15636"/>
                    </a:cubicBezTo>
                    <a:lnTo>
                      <a:pt x="6410" y="17417"/>
                    </a:lnTo>
                    <a:cubicBezTo>
                      <a:pt x="6410" y="17572"/>
                      <a:pt x="6410" y="17651"/>
                      <a:pt x="6418" y="17733"/>
                    </a:cubicBezTo>
                    <a:cubicBezTo>
                      <a:pt x="6429" y="17823"/>
                      <a:pt x="6451" y="17895"/>
                      <a:pt x="6480" y="17928"/>
                    </a:cubicBezTo>
                    <a:cubicBezTo>
                      <a:pt x="6506" y="17954"/>
                      <a:pt x="6530" y="17952"/>
                      <a:pt x="6579" y="17952"/>
                    </a:cubicBezTo>
                    <a:lnTo>
                      <a:pt x="7324" y="17952"/>
                    </a:lnTo>
                    <a:cubicBezTo>
                      <a:pt x="7373" y="17952"/>
                      <a:pt x="7398" y="17954"/>
                      <a:pt x="7425" y="17928"/>
                    </a:cubicBezTo>
                    <a:cubicBezTo>
                      <a:pt x="7453" y="17895"/>
                      <a:pt x="7476" y="17823"/>
                      <a:pt x="7486" y="17733"/>
                    </a:cubicBezTo>
                    <a:cubicBezTo>
                      <a:pt x="7495" y="17651"/>
                      <a:pt x="7494" y="17576"/>
                      <a:pt x="7494" y="17423"/>
                    </a:cubicBezTo>
                    <a:lnTo>
                      <a:pt x="7494" y="15643"/>
                    </a:lnTo>
                    <a:cubicBezTo>
                      <a:pt x="7494" y="15487"/>
                      <a:pt x="7495" y="15409"/>
                      <a:pt x="7486" y="15327"/>
                    </a:cubicBezTo>
                    <a:cubicBezTo>
                      <a:pt x="7476" y="15236"/>
                      <a:pt x="7453" y="15165"/>
                      <a:pt x="7425" y="15132"/>
                    </a:cubicBezTo>
                    <a:cubicBezTo>
                      <a:pt x="7398" y="15106"/>
                      <a:pt x="7373" y="15108"/>
                      <a:pt x="7324" y="15108"/>
                    </a:cubicBezTo>
                    <a:lnTo>
                      <a:pt x="6580" y="15108"/>
                    </a:lnTo>
                    <a:lnTo>
                      <a:pt x="6579" y="15108"/>
                    </a:lnTo>
                    <a:close/>
                    <a:moveTo>
                      <a:pt x="7861" y="15108"/>
                    </a:moveTo>
                    <a:cubicBezTo>
                      <a:pt x="7814" y="15108"/>
                      <a:pt x="7788" y="15106"/>
                      <a:pt x="7763" y="15132"/>
                    </a:cubicBezTo>
                    <a:cubicBezTo>
                      <a:pt x="7734" y="15165"/>
                      <a:pt x="7711" y="15236"/>
                      <a:pt x="7701" y="15327"/>
                    </a:cubicBezTo>
                    <a:cubicBezTo>
                      <a:pt x="7692" y="15409"/>
                      <a:pt x="7691" y="15484"/>
                      <a:pt x="7691" y="15636"/>
                    </a:cubicBezTo>
                    <a:lnTo>
                      <a:pt x="7691" y="17417"/>
                    </a:lnTo>
                    <a:cubicBezTo>
                      <a:pt x="7691" y="17572"/>
                      <a:pt x="7692" y="17651"/>
                      <a:pt x="7701" y="17733"/>
                    </a:cubicBezTo>
                    <a:cubicBezTo>
                      <a:pt x="7711" y="17823"/>
                      <a:pt x="7734" y="17895"/>
                      <a:pt x="7763" y="17928"/>
                    </a:cubicBezTo>
                    <a:cubicBezTo>
                      <a:pt x="7789" y="17954"/>
                      <a:pt x="7812" y="17952"/>
                      <a:pt x="7861" y="17952"/>
                    </a:cubicBezTo>
                    <a:lnTo>
                      <a:pt x="8607" y="17952"/>
                    </a:lnTo>
                    <a:cubicBezTo>
                      <a:pt x="8656" y="17952"/>
                      <a:pt x="8681" y="17954"/>
                      <a:pt x="8707" y="17928"/>
                    </a:cubicBezTo>
                    <a:cubicBezTo>
                      <a:pt x="8736" y="17895"/>
                      <a:pt x="8758" y="17823"/>
                      <a:pt x="8769" y="17733"/>
                    </a:cubicBezTo>
                    <a:cubicBezTo>
                      <a:pt x="8777" y="17651"/>
                      <a:pt x="8777" y="17576"/>
                      <a:pt x="8777" y="17423"/>
                    </a:cubicBezTo>
                    <a:lnTo>
                      <a:pt x="8777" y="15643"/>
                    </a:lnTo>
                    <a:cubicBezTo>
                      <a:pt x="8777" y="15487"/>
                      <a:pt x="8777" y="15409"/>
                      <a:pt x="8769" y="15327"/>
                    </a:cubicBezTo>
                    <a:cubicBezTo>
                      <a:pt x="8758" y="15236"/>
                      <a:pt x="8736" y="15165"/>
                      <a:pt x="8707" y="15132"/>
                    </a:cubicBezTo>
                    <a:cubicBezTo>
                      <a:pt x="8681" y="15106"/>
                      <a:pt x="8655" y="15108"/>
                      <a:pt x="8607" y="15108"/>
                    </a:cubicBezTo>
                    <a:lnTo>
                      <a:pt x="7863" y="15108"/>
                    </a:lnTo>
                    <a:lnTo>
                      <a:pt x="7861" y="15108"/>
                    </a:lnTo>
                    <a:close/>
                    <a:moveTo>
                      <a:pt x="9144" y="15108"/>
                    </a:moveTo>
                    <a:cubicBezTo>
                      <a:pt x="9094" y="15108"/>
                      <a:pt x="9069" y="15106"/>
                      <a:pt x="9043" y="15132"/>
                    </a:cubicBezTo>
                    <a:cubicBezTo>
                      <a:pt x="9015" y="15165"/>
                      <a:pt x="8992" y="15236"/>
                      <a:pt x="8981" y="15327"/>
                    </a:cubicBezTo>
                    <a:cubicBezTo>
                      <a:pt x="8973" y="15409"/>
                      <a:pt x="8974" y="15484"/>
                      <a:pt x="8974" y="15636"/>
                    </a:cubicBezTo>
                    <a:lnTo>
                      <a:pt x="8974" y="17417"/>
                    </a:lnTo>
                    <a:cubicBezTo>
                      <a:pt x="8974" y="17572"/>
                      <a:pt x="8973" y="17651"/>
                      <a:pt x="8981" y="17733"/>
                    </a:cubicBezTo>
                    <a:cubicBezTo>
                      <a:pt x="8992" y="17823"/>
                      <a:pt x="9015" y="17895"/>
                      <a:pt x="9043" y="17928"/>
                    </a:cubicBezTo>
                    <a:cubicBezTo>
                      <a:pt x="9069" y="17954"/>
                      <a:pt x="9095" y="17952"/>
                      <a:pt x="9144" y="17952"/>
                    </a:cubicBezTo>
                    <a:lnTo>
                      <a:pt x="9889" y="17952"/>
                    </a:lnTo>
                    <a:cubicBezTo>
                      <a:pt x="9939" y="17952"/>
                      <a:pt x="9963" y="17954"/>
                      <a:pt x="9990" y="17928"/>
                    </a:cubicBezTo>
                    <a:cubicBezTo>
                      <a:pt x="10018" y="17895"/>
                      <a:pt x="10041" y="17823"/>
                      <a:pt x="10051" y="17733"/>
                    </a:cubicBezTo>
                    <a:cubicBezTo>
                      <a:pt x="10060" y="17651"/>
                      <a:pt x="10059" y="17576"/>
                      <a:pt x="10059" y="17423"/>
                    </a:cubicBezTo>
                    <a:lnTo>
                      <a:pt x="10059" y="15643"/>
                    </a:lnTo>
                    <a:cubicBezTo>
                      <a:pt x="10059" y="15487"/>
                      <a:pt x="10060" y="15409"/>
                      <a:pt x="10051" y="15327"/>
                    </a:cubicBezTo>
                    <a:cubicBezTo>
                      <a:pt x="10041" y="15236"/>
                      <a:pt x="10018" y="15165"/>
                      <a:pt x="9990" y="15132"/>
                    </a:cubicBezTo>
                    <a:cubicBezTo>
                      <a:pt x="9963" y="15106"/>
                      <a:pt x="9938" y="15108"/>
                      <a:pt x="9889" y="15108"/>
                    </a:cubicBezTo>
                    <a:lnTo>
                      <a:pt x="9144" y="15108"/>
                    </a:lnTo>
                    <a:close/>
                    <a:moveTo>
                      <a:pt x="10426" y="15108"/>
                    </a:moveTo>
                    <a:cubicBezTo>
                      <a:pt x="10377" y="15108"/>
                      <a:pt x="10352" y="15106"/>
                      <a:pt x="10326" y="15132"/>
                    </a:cubicBezTo>
                    <a:cubicBezTo>
                      <a:pt x="10297" y="15165"/>
                      <a:pt x="10274" y="15236"/>
                      <a:pt x="10264" y="15327"/>
                    </a:cubicBezTo>
                    <a:cubicBezTo>
                      <a:pt x="10256" y="15409"/>
                      <a:pt x="10256" y="15484"/>
                      <a:pt x="10256" y="15636"/>
                    </a:cubicBezTo>
                    <a:lnTo>
                      <a:pt x="10256" y="17417"/>
                    </a:lnTo>
                    <a:cubicBezTo>
                      <a:pt x="10256" y="17572"/>
                      <a:pt x="10256" y="17651"/>
                      <a:pt x="10264" y="17733"/>
                    </a:cubicBezTo>
                    <a:cubicBezTo>
                      <a:pt x="10274" y="17823"/>
                      <a:pt x="10297" y="17895"/>
                      <a:pt x="10326" y="17928"/>
                    </a:cubicBezTo>
                    <a:cubicBezTo>
                      <a:pt x="10352" y="17954"/>
                      <a:pt x="10378" y="17952"/>
                      <a:pt x="10426" y="17952"/>
                    </a:cubicBezTo>
                    <a:lnTo>
                      <a:pt x="11170" y="17952"/>
                    </a:lnTo>
                    <a:cubicBezTo>
                      <a:pt x="11219" y="17952"/>
                      <a:pt x="11244" y="17954"/>
                      <a:pt x="11270" y="17928"/>
                    </a:cubicBezTo>
                    <a:cubicBezTo>
                      <a:pt x="11299" y="17895"/>
                      <a:pt x="11322" y="17823"/>
                      <a:pt x="11332" y="17733"/>
                    </a:cubicBezTo>
                    <a:cubicBezTo>
                      <a:pt x="11340" y="17651"/>
                      <a:pt x="11342" y="17576"/>
                      <a:pt x="11342" y="17423"/>
                    </a:cubicBezTo>
                    <a:lnTo>
                      <a:pt x="11342" y="15643"/>
                    </a:lnTo>
                    <a:cubicBezTo>
                      <a:pt x="11342" y="15487"/>
                      <a:pt x="11340" y="15409"/>
                      <a:pt x="11332" y="15327"/>
                    </a:cubicBezTo>
                    <a:cubicBezTo>
                      <a:pt x="11322" y="15236"/>
                      <a:pt x="11299" y="15165"/>
                      <a:pt x="11270" y="15132"/>
                    </a:cubicBezTo>
                    <a:cubicBezTo>
                      <a:pt x="11244" y="15106"/>
                      <a:pt x="11220" y="15108"/>
                      <a:pt x="11172" y="15108"/>
                    </a:cubicBezTo>
                    <a:lnTo>
                      <a:pt x="10426" y="15108"/>
                    </a:lnTo>
                    <a:close/>
                    <a:moveTo>
                      <a:pt x="11707" y="15108"/>
                    </a:moveTo>
                    <a:cubicBezTo>
                      <a:pt x="11659" y="15108"/>
                      <a:pt x="11634" y="15106"/>
                      <a:pt x="11608" y="15132"/>
                    </a:cubicBezTo>
                    <a:cubicBezTo>
                      <a:pt x="11580" y="15165"/>
                      <a:pt x="11557" y="15236"/>
                      <a:pt x="11547" y="15327"/>
                    </a:cubicBezTo>
                    <a:cubicBezTo>
                      <a:pt x="11538" y="15409"/>
                      <a:pt x="11539" y="15484"/>
                      <a:pt x="11539" y="15636"/>
                    </a:cubicBezTo>
                    <a:lnTo>
                      <a:pt x="11539" y="17417"/>
                    </a:lnTo>
                    <a:cubicBezTo>
                      <a:pt x="11539" y="17572"/>
                      <a:pt x="11538" y="17651"/>
                      <a:pt x="11547" y="17733"/>
                    </a:cubicBezTo>
                    <a:cubicBezTo>
                      <a:pt x="11557" y="17823"/>
                      <a:pt x="11580" y="17895"/>
                      <a:pt x="11608" y="17928"/>
                    </a:cubicBezTo>
                    <a:cubicBezTo>
                      <a:pt x="11635" y="17954"/>
                      <a:pt x="11658" y="17952"/>
                      <a:pt x="11707" y="17952"/>
                    </a:cubicBezTo>
                    <a:lnTo>
                      <a:pt x="12452" y="17952"/>
                    </a:lnTo>
                    <a:cubicBezTo>
                      <a:pt x="12502" y="17952"/>
                      <a:pt x="12527" y="17954"/>
                      <a:pt x="12553" y="17928"/>
                    </a:cubicBezTo>
                    <a:cubicBezTo>
                      <a:pt x="12582" y="17895"/>
                      <a:pt x="12604" y="17823"/>
                      <a:pt x="12615" y="17733"/>
                    </a:cubicBezTo>
                    <a:cubicBezTo>
                      <a:pt x="12623" y="17651"/>
                      <a:pt x="12622" y="17576"/>
                      <a:pt x="12622" y="17423"/>
                    </a:cubicBezTo>
                    <a:lnTo>
                      <a:pt x="12622" y="15643"/>
                    </a:lnTo>
                    <a:cubicBezTo>
                      <a:pt x="12622" y="15487"/>
                      <a:pt x="12623" y="15409"/>
                      <a:pt x="12615" y="15327"/>
                    </a:cubicBezTo>
                    <a:cubicBezTo>
                      <a:pt x="12604" y="15236"/>
                      <a:pt x="12582" y="15165"/>
                      <a:pt x="12553" y="15132"/>
                    </a:cubicBezTo>
                    <a:cubicBezTo>
                      <a:pt x="12527" y="15106"/>
                      <a:pt x="12503" y="15108"/>
                      <a:pt x="12454" y="15108"/>
                    </a:cubicBezTo>
                    <a:lnTo>
                      <a:pt x="11709" y="15108"/>
                    </a:lnTo>
                    <a:lnTo>
                      <a:pt x="11707" y="15108"/>
                    </a:lnTo>
                    <a:close/>
                    <a:moveTo>
                      <a:pt x="12989" y="15108"/>
                    </a:moveTo>
                    <a:cubicBezTo>
                      <a:pt x="12942" y="15108"/>
                      <a:pt x="12917" y="15106"/>
                      <a:pt x="12891" y="15132"/>
                    </a:cubicBezTo>
                    <a:cubicBezTo>
                      <a:pt x="12862" y="15165"/>
                      <a:pt x="12840" y="15236"/>
                      <a:pt x="12829" y="15327"/>
                    </a:cubicBezTo>
                    <a:cubicBezTo>
                      <a:pt x="12821" y="15409"/>
                      <a:pt x="12821" y="15484"/>
                      <a:pt x="12821" y="15636"/>
                    </a:cubicBezTo>
                    <a:lnTo>
                      <a:pt x="12821" y="17417"/>
                    </a:lnTo>
                    <a:cubicBezTo>
                      <a:pt x="12821" y="17572"/>
                      <a:pt x="12821" y="17651"/>
                      <a:pt x="12829" y="17733"/>
                    </a:cubicBezTo>
                    <a:cubicBezTo>
                      <a:pt x="12840" y="17823"/>
                      <a:pt x="12862" y="17895"/>
                      <a:pt x="12891" y="17928"/>
                    </a:cubicBezTo>
                    <a:cubicBezTo>
                      <a:pt x="12917" y="17954"/>
                      <a:pt x="12941" y="17952"/>
                      <a:pt x="12989" y="17952"/>
                    </a:cubicBezTo>
                    <a:lnTo>
                      <a:pt x="13735" y="17952"/>
                    </a:lnTo>
                    <a:cubicBezTo>
                      <a:pt x="13784" y="17952"/>
                      <a:pt x="13809" y="17954"/>
                      <a:pt x="13835" y="17928"/>
                    </a:cubicBezTo>
                    <a:cubicBezTo>
                      <a:pt x="13864" y="17895"/>
                      <a:pt x="13887" y="17823"/>
                      <a:pt x="13897" y="17733"/>
                    </a:cubicBezTo>
                    <a:cubicBezTo>
                      <a:pt x="13906" y="17651"/>
                      <a:pt x="13905" y="17576"/>
                      <a:pt x="13905" y="17423"/>
                    </a:cubicBezTo>
                    <a:lnTo>
                      <a:pt x="13905" y="15643"/>
                    </a:lnTo>
                    <a:cubicBezTo>
                      <a:pt x="13905" y="15487"/>
                      <a:pt x="13906" y="15409"/>
                      <a:pt x="13897" y="15327"/>
                    </a:cubicBezTo>
                    <a:cubicBezTo>
                      <a:pt x="13887" y="15236"/>
                      <a:pt x="13864" y="15165"/>
                      <a:pt x="13835" y="15132"/>
                    </a:cubicBezTo>
                    <a:cubicBezTo>
                      <a:pt x="13809" y="15106"/>
                      <a:pt x="13784" y="15108"/>
                      <a:pt x="13735" y="15108"/>
                    </a:cubicBezTo>
                    <a:lnTo>
                      <a:pt x="12991" y="15108"/>
                    </a:lnTo>
                    <a:lnTo>
                      <a:pt x="12989" y="15108"/>
                    </a:lnTo>
                    <a:close/>
                    <a:moveTo>
                      <a:pt x="14272" y="15108"/>
                    </a:moveTo>
                    <a:cubicBezTo>
                      <a:pt x="14223" y="15108"/>
                      <a:pt x="14200" y="15106"/>
                      <a:pt x="14173" y="15132"/>
                    </a:cubicBezTo>
                    <a:cubicBezTo>
                      <a:pt x="14145" y="15165"/>
                      <a:pt x="14122" y="15236"/>
                      <a:pt x="14112" y="15327"/>
                    </a:cubicBezTo>
                    <a:cubicBezTo>
                      <a:pt x="14103" y="15409"/>
                      <a:pt x="14102" y="15484"/>
                      <a:pt x="14102" y="15636"/>
                    </a:cubicBezTo>
                    <a:lnTo>
                      <a:pt x="14102" y="17417"/>
                    </a:lnTo>
                    <a:cubicBezTo>
                      <a:pt x="14102" y="17572"/>
                      <a:pt x="14103" y="17651"/>
                      <a:pt x="14112" y="17733"/>
                    </a:cubicBezTo>
                    <a:cubicBezTo>
                      <a:pt x="14122" y="17823"/>
                      <a:pt x="14145" y="17895"/>
                      <a:pt x="14173" y="17928"/>
                    </a:cubicBezTo>
                    <a:cubicBezTo>
                      <a:pt x="14200" y="17954"/>
                      <a:pt x="14223" y="17952"/>
                      <a:pt x="14272" y="17952"/>
                    </a:cubicBezTo>
                    <a:lnTo>
                      <a:pt x="15018" y="17952"/>
                    </a:lnTo>
                    <a:cubicBezTo>
                      <a:pt x="15067" y="17952"/>
                      <a:pt x="15092" y="17954"/>
                      <a:pt x="15118" y="17928"/>
                    </a:cubicBezTo>
                    <a:cubicBezTo>
                      <a:pt x="15147" y="17895"/>
                      <a:pt x="15169" y="17823"/>
                      <a:pt x="15180" y="17733"/>
                    </a:cubicBezTo>
                    <a:cubicBezTo>
                      <a:pt x="15188" y="17651"/>
                      <a:pt x="15188" y="17576"/>
                      <a:pt x="15188" y="17423"/>
                    </a:cubicBezTo>
                    <a:lnTo>
                      <a:pt x="15188" y="15643"/>
                    </a:lnTo>
                    <a:cubicBezTo>
                      <a:pt x="15188" y="15487"/>
                      <a:pt x="15188" y="15409"/>
                      <a:pt x="15180" y="15327"/>
                    </a:cubicBezTo>
                    <a:cubicBezTo>
                      <a:pt x="15169" y="15236"/>
                      <a:pt x="15147" y="15165"/>
                      <a:pt x="15118" y="15132"/>
                    </a:cubicBezTo>
                    <a:cubicBezTo>
                      <a:pt x="15092" y="15106"/>
                      <a:pt x="15066" y="15108"/>
                      <a:pt x="15018" y="15108"/>
                    </a:cubicBezTo>
                    <a:lnTo>
                      <a:pt x="14272" y="15108"/>
                    </a:lnTo>
                    <a:close/>
                    <a:moveTo>
                      <a:pt x="15555" y="15108"/>
                    </a:moveTo>
                    <a:cubicBezTo>
                      <a:pt x="15505" y="15108"/>
                      <a:pt x="15480" y="15106"/>
                      <a:pt x="15454" y="15132"/>
                    </a:cubicBezTo>
                    <a:cubicBezTo>
                      <a:pt x="15425" y="15165"/>
                      <a:pt x="15403" y="15236"/>
                      <a:pt x="15392" y="15327"/>
                    </a:cubicBezTo>
                    <a:cubicBezTo>
                      <a:pt x="15384" y="15409"/>
                      <a:pt x="15385" y="15484"/>
                      <a:pt x="15385" y="15636"/>
                    </a:cubicBezTo>
                    <a:lnTo>
                      <a:pt x="15385" y="17417"/>
                    </a:lnTo>
                    <a:cubicBezTo>
                      <a:pt x="15385" y="17572"/>
                      <a:pt x="15384" y="17651"/>
                      <a:pt x="15392" y="17733"/>
                    </a:cubicBezTo>
                    <a:cubicBezTo>
                      <a:pt x="15403" y="17823"/>
                      <a:pt x="15425" y="17895"/>
                      <a:pt x="15454" y="17928"/>
                    </a:cubicBezTo>
                    <a:cubicBezTo>
                      <a:pt x="15480" y="17954"/>
                      <a:pt x="15506" y="17952"/>
                      <a:pt x="15555" y="17952"/>
                    </a:cubicBezTo>
                    <a:lnTo>
                      <a:pt x="16300" y="17952"/>
                    </a:lnTo>
                    <a:cubicBezTo>
                      <a:pt x="16349" y="17952"/>
                      <a:pt x="16374" y="17954"/>
                      <a:pt x="16401" y="17928"/>
                    </a:cubicBezTo>
                    <a:cubicBezTo>
                      <a:pt x="16429" y="17895"/>
                      <a:pt x="16450" y="17823"/>
                      <a:pt x="16460" y="17733"/>
                    </a:cubicBezTo>
                    <a:cubicBezTo>
                      <a:pt x="16469" y="17651"/>
                      <a:pt x="16470" y="17576"/>
                      <a:pt x="16470" y="17423"/>
                    </a:cubicBezTo>
                    <a:lnTo>
                      <a:pt x="16470" y="15643"/>
                    </a:lnTo>
                    <a:cubicBezTo>
                      <a:pt x="16470" y="15487"/>
                      <a:pt x="16469" y="15409"/>
                      <a:pt x="16460" y="15327"/>
                    </a:cubicBezTo>
                    <a:cubicBezTo>
                      <a:pt x="16450" y="15236"/>
                      <a:pt x="16429" y="15165"/>
                      <a:pt x="16401" y="15132"/>
                    </a:cubicBezTo>
                    <a:cubicBezTo>
                      <a:pt x="16374" y="15106"/>
                      <a:pt x="16349" y="15108"/>
                      <a:pt x="16300" y="15108"/>
                    </a:cubicBezTo>
                    <a:lnTo>
                      <a:pt x="15555" y="15108"/>
                    </a:lnTo>
                    <a:close/>
                    <a:moveTo>
                      <a:pt x="16837" y="15108"/>
                    </a:moveTo>
                    <a:cubicBezTo>
                      <a:pt x="16788" y="15108"/>
                      <a:pt x="16763" y="15106"/>
                      <a:pt x="16737" y="15132"/>
                    </a:cubicBezTo>
                    <a:cubicBezTo>
                      <a:pt x="16708" y="15165"/>
                      <a:pt x="16685" y="15236"/>
                      <a:pt x="16675" y="15327"/>
                    </a:cubicBezTo>
                    <a:cubicBezTo>
                      <a:pt x="16667" y="15409"/>
                      <a:pt x="16667" y="15484"/>
                      <a:pt x="16667" y="15636"/>
                    </a:cubicBezTo>
                    <a:lnTo>
                      <a:pt x="16667" y="17417"/>
                    </a:lnTo>
                    <a:cubicBezTo>
                      <a:pt x="16667" y="17572"/>
                      <a:pt x="16667" y="17651"/>
                      <a:pt x="16675" y="17733"/>
                    </a:cubicBezTo>
                    <a:cubicBezTo>
                      <a:pt x="16685" y="17823"/>
                      <a:pt x="16708" y="17895"/>
                      <a:pt x="16737" y="17928"/>
                    </a:cubicBezTo>
                    <a:cubicBezTo>
                      <a:pt x="16763" y="17954"/>
                      <a:pt x="16788" y="17952"/>
                      <a:pt x="16837" y="17952"/>
                    </a:cubicBezTo>
                    <a:lnTo>
                      <a:pt x="17581" y="17952"/>
                    </a:lnTo>
                    <a:cubicBezTo>
                      <a:pt x="17630" y="17952"/>
                      <a:pt x="17655" y="17954"/>
                      <a:pt x="17681" y="17928"/>
                    </a:cubicBezTo>
                    <a:cubicBezTo>
                      <a:pt x="17710" y="17895"/>
                      <a:pt x="17733" y="17823"/>
                      <a:pt x="17743" y="17733"/>
                    </a:cubicBezTo>
                    <a:cubicBezTo>
                      <a:pt x="17751" y="17651"/>
                      <a:pt x="17753" y="17576"/>
                      <a:pt x="17753" y="17423"/>
                    </a:cubicBezTo>
                    <a:lnTo>
                      <a:pt x="17753" y="15643"/>
                    </a:lnTo>
                    <a:cubicBezTo>
                      <a:pt x="17753" y="15487"/>
                      <a:pt x="17751" y="15409"/>
                      <a:pt x="17743" y="15327"/>
                    </a:cubicBezTo>
                    <a:cubicBezTo>
                      <a:pt x="17733" y="15236"/>
                      <a:pt x="17710" y="15165"/>
                      <a:pt x="17681" y="15132"/>
                    </a:cubicBezTo>
                    <a:cubicBezTo>
                      <a:pt x="17655" y="15106"/>
                      <a:pt x="17631" y="15108"/>
                      <a:pt x="17583" y="15108"/>
                    </a:cubicBezTo>
                    <a:lnTo>
                      <a:pt x="16837" y="15108"/>
                    </a:lnTo>
                    <a:close/>
                    <a:moveTo>
                      <a:pt x="18118" y="15108"/>
                    </a:moveTo>
                    <a:cubicBezTo>
                      <a:pt x="18070" y="15108"/>
                      <a:pt x="18045" y="15106"/>
                      <a:pt x="18019" y="15132"/>
                    </a:cubicBezTo>
                    <a:cubicBezTo>
                      <a:pt x="17991" y="15165"/>
                      <a:pt x="17968" y="15236"/>
                      <a:pt x="17957" y="15327"/>
                    </a:cubicBezTo>
                    <a:cubicBezTo>
                      <a:pt x="17949" y="15409"/>
                      <a:pt x="17950" y="15484"/>
                      <a:pt x="17950" y="15636"/>
                    </a:cubicBezTo>
                    <a:lnTo>
                      <a:pt x="17950" y="17417"/>
                    </a:lnTo>
                    <a:cubicBezTo>
                      <a:pt x="17950" y="17572"/>
                      <a:pt x="17949" y="17651"/>
                      <a:pt x="17957" y="17733"/>
                    </a:cubicBezTo>
                    <a:cubicBezTo>
                      <a:pt x="17968" y="17823"/>
                      <a:pt x="17991" y="17895"/>
                      <a:pt x="18019" y="17928"/>
                    </a:cubicBezTo>
                    <a:cubicBezTo>
                      <a:pt x="18045" y="17954"/>
                      <a:pt x="18069" y="17952"/>
                      <a:pt x="18118" y="17952"/>
                    </a:cubicBezTo>
                    <a:lnTo>
                      <a:pt x="18863" y="17952"/>
                    </a:lnTo>
                    <a:cubicBezTo>
                      <a:pt x="18913" y="17952"/>
                      <a:pt x="18938" y="17954"/>
                      <a:pt x="18964" y="17928"/>
                    </a:cubicBezTo>
                    <a:cubicBezTo>
                      <a:pt x="18992" y="17895"/>
                      <a:pt x="19015" y="17823"/>
                      <a:pt x="19026" y="17733"/>
                    </a:cubicBezTo>
                    <a:cubicBezTo>
                      <a:pt x="19034" y="17651"/>
                      <a:pt x="19033" y="17576"/>
                      <a:pt x="19033" y="17423"/>
                    </a:cubicBezTo>
                    <a:lnTo>
                      <a:pt x="19033" y="15643"/>
                    </a:lnTo>
                    <a:cubicBezTo>
                      <a:pt x="19033" y="15487"/>
                      <a:pt x="19034" y="15409"/>
                      <a:pt x="19026" y="15327"/>
                    </a:cubicBezTo>
                    <a:cubicBezTo>
                      <a:pt x="19015" y="15236"/>
                      <a:pt x="18992" y="15165"/>
                      <a:pt x="18964" y="15132"/>
                    </a:cubicBezTo>
                    <a:cubicBezTo>
                      <a:pt x="18938" y="15106"/>
                      <a:pt x="18914" y="15108"/>
                      <a:pt x="18865" y="15108"/>
                    </a:cubicBezTo>
                    <a:lnTo>
                      <a:pt x="18120" y="15108"/>
                    </a:lnTo>
                    <a:lnTo>
                      <a:pt x="18118" y="15108"/>
                    </a:lnTo>
                    <a:close/>
                    <a:moveTo>
                      <a:pt x="19400" y="15108"/>
                    </a:moveTo>
                    <a:cubicBezTo>
                      <a:pt x="19353" y="15108"/>
                      <a:pt x="19327" y="15106"/>
                      <a:pt x="19302" y="15132"/>
                    </a:cubicBezTo>
                    <a:cubicBezTo>
                      <a:pt x="19273" y="15165"/>
                      <a:pt x="19250" y="15236"/>
                      <a:pt x="19240" y="15327"/>
                    </a:cubicBezTo>
                    <a:cubicBezTo>
                      <a:pt x="19232" y="15409"/>
                      <a:pt x="19230" y="15484"/>
                      <a:pt x="19230" y="15636"/>
                    </a:cubicBezTo>
                    <a:lnTo>
                      <a:pt x="19230" y="17417"/>
                    </a:lnTo>
                    <a:cubicBezTo>
                      <a:pt x="19230" y="17572"/>
                      <a:pt x="19232" y="17651"/>
                      <a:pt x="19240" y="17733"/>
                    </a:cubicBezTo>
                    <a:cubicBezTo>
                      <a:pt x="19250" y="17823"/>
                      <a:pt x="19273" y="17895"/>
                      <a:pt x="19302" y="17928"/>
                    </a:cubicBezTo>
                    <a:cubicBezTo>
                      <a:pt x="19328" y="17954"/>
                      <a:pt x="19352" y="17952"/>
                      <a:pt x="19400" y="17952"/>
                    </a:cubicBezTo>
                    <a:lnTo>
                      <a:pt x="21428" y="17952"/>
                    </a:lnTo>
                    <a:cubicBezTo>
                      <a:pt x="21478" y="17952"/>
                      <a:pt x="21503" y="17954"/>
                      <a:pt x="21529" y="17928"/>
                    </a:cubicBezTo>
                    <a:cubicBezTo>
                      <a:pt x="21558" y="17895"/>
                      <a:pt x="21580" y="17823"/>
                      <a:pt x="21591" y="17733"/>
                    </a:cubicBezTo>
                    <a:cubicBezTo>
                      <a:pt x="21599" y="17651"/>
                      <a:pt x="21598" y="17576"/>
                      <a:pt x="21598" y="17423"/>
                    </a:cubicBezTo>
                    <a:lnTo>
                      <a:pt x="21598" y="15643"/>
                    </a:lnTo>
                    <a:cubicBezTo>
                      <a:pt x="21598" y="15487"/>
                      <a:pt x="21599" y="15409"/>
                      <a:pt x="21591" y="15327"/>
                    </a:cubicBezTo>
                    <a:cubicBezTo>
                      <a:pt x="21580" y="15236"/>
                      <a:pt x="21558" y="15165"/>
                      <a:pt x="21529" y="15132"/>
                    </a:cubicBezTo>
                    <a:cubicBezTo>
                      <a:pt x="21503" y="15106"/>
                      <a:pt x="21477" y="15108"/>
                      <a:pt x="21428" y="15108"/>
                    </a:cubicBezTo>
                    <a:lnTo>
                      <a:pt x="19402" y="15108"/>
                    </a:lnTo>
                    <a:lnTo>
                      <a:pt x="19400" y="15108"/>
                    </a:lnTo>
                    <a:close/>
                    <a:moveTo>
                      <a:pt x="168" y="18748"/>
                    </a:moveTo>
                    <a:cubicBezTo>
                      <a:pt x="120" y="18748"/>
                      <a:pt x="95" y="18747"/>
                      <a:pt x="69" y="18772"/>
                    </a:cubicBezTo>
                    <a:cubicBezTo>
                      <a:pt x="40" y="18805"/>
                      <a:pt x="18" y="18877"/>
                      <a:pt x="7" y="18967"/>
                    </a:cubicBezTo>
                    <a:cubicBezTo>
                      <a:pt x="-1" y="19049"/>
                      <a:pt x="0" y="19130"/>
                      <a:pt x="0" y="19283"/>
                    </a:cubicBezTo>
                    <a:lnTo>
                      <a:pt x="0" y="21063"/>
                    </a:lnTo>
                    <a:cubicBezTo>
                      <a:pt x="0" y="21219"/>
                      <a:pt x="-1" y="21297"/>
                      <a:pt x="7" y="21379"/>
                    </a:cubicBezTo>
                    <a:cubicBezTo>
                      <a:pt x="18" y="21470"/>
                      <a:pt x="40" y="21541"/>
                      <a:pt x="69" y="21574"/>
                    </a:cubicBezTo>
                    <a:cubicBezTo>
                      <a:pt x="95" y="21600"/>
                      <a:pt x="119" y="21598"/>
                      <a:pt x="168" y="21598"/>
                    </a:cubicBezTo>
                    <a:lnTo>
                      <a:pt x="2196" y="21598"/>
                    </a:lnTo>
                    <a:cubicBezTo>
                      <a:pt x="2245" y="21598"/>
                      <a:pt x="2270" y="21600"/>
                      <a:pt x="2296" y="21574"/>
                    </a:cubicBezTo>
                    <a:cubicBezTo>
                      <a:pt x="2325" y="21541"/>
                      <a:pt x="2348" y="21470"/>
                      <a:pt x="2358" y="21379"/>
                    </a:cubicBezTo>
                    <a:cubicBezTo>
                      <a:pt x="2366" y="21297"/>
                      <a:pt x="2366" y="21216"/>
                      <a:pt x="2366" y="21063"/>
                    </a:cubicBezTo>
                    <a:lnTo>
                      <a:pt x="2366" y="19283"/>
                    </a:lnTo>
                    <a:cubicBezTo>
                      <a:pt x="2366" y="19128"/>
                      <a:pt x="2366" y="19049"/>
                      <a:pt x="2358" y="18967"/>
                    </a:cubicBezTo>
                    <a:cubicBezTo>
                      <a:pt x="2348" y="18877"/>
                      <a:pt x="2325" y="18805"/>
                      <a:pt x="2296" y="18772"/>
                    </a:cubicBezTo>
                    <a:cubicBezTo>
                      <a:pt x="2270" y="18746"/>
                      <a:pt x="2244" y="18748"/>
                      <a:pt x="2196" y="18748"/>
                    </a:cubicBezTo>
                    <a:lnTo>
                      <a:pt x="170" y="18748"/>
                    </a:lnTo>
                    <a:lnTo>
                      <a:pt x="168" y="18748"/>
                    </a:lnTo>
                    <a:close/>
                    <a:moveTo>
                      <a:pt x="2733" y="18748"/>
                    </a:moveTo>
                    <a:cubicBezTo>
                      <a:pt x="2683" y="18748"/>
                      <a:pt x="2659" y="18746"/>
                      <a:pt x="2632" y="18772"/>
                    </a:cubicBezTo>
                    <a:cubicBezTo>
                      <a:pt x="2604" y="18805"/>
                      <a:pt x="2581" y="18877"/>
                      <a:pt x="2571" y="18967"/>
                    </a:cubicBezTo>
                    <a:cubicBezTo>
                      <a:pt x="2562" y="19049"/>
                      <a:pt x="2563" y="19130"/>
                      <a:pt x="2563" y="19283"/>
                    </a:cubicBezTo>
                    <a:lnTo>
                      <a:pt x="2563" y="21063"/>
                    </a:lnTo>
                    <a:cubicBezTo>
                      <a:pt x="2563" y="21219"/>
                      <a:pt x="2562" y="21297"/>
                      <a:pt x="2571" y="21379"/>
                    </a:cubicBezTo>
                    <a:cubicBezTo>
                      <a:pt x="2581" y="21470"/>
                      <a:pt x="2604" y="21541"/>
                      <a:pt x="2632" y="21574"/>
                    </a:cubicBezTo>
                    <a:cubicBezTo>
                      <a:pt x="2659" y="21600"/>
                      <a:pt x="2684" y="21598"/>
                      <a:pt x="2733" y="21598"/>
                    </a:cubicBezTo>
                    <a:lnTo>
                      <a:pt x="3478" y="21598"/>
                    </a:lnTo>
                    <a:cubicBezTo>
                      <a:pt x="3528" y="21598"/>
                      <a:pt x="3553" y="21600"/>
                      <a:pt x="3579" y="21574"/>
                    </a:cubicBezTo>
                    <a:cubicBezTo>
                      <a:pt x="3607" y="21541"/>
                      <a:pt x="3630" y="21470"/>
                      <a:pt x="3641" y="21379"/>
                    </a:cubicBezTo>
                    <a:cubicBezTo>
                      <a:pt x="3649" y="21297"/>
                      <a:pt x="3648" y="21216"/>
                      <a:pt x="3648" y="21063"/>
                    </a:cubicBezTo>
                    <a:lnTo>
                      <a:pt x="3648" y="19283"/>
                    </a:lnTo>
                    <a:cubicBezTo>
                      <a:pt x="3648" y="19128"/>
                      <a:pt x="3649" y="19049"/>
                      <a:pt x="3641" y="18967"/>
                    </a:cubicBezTo>
                    <a:cubicBezTo>
                      <a:pt x="3630" y="18877"/>
                      <a:pt x="3607" y="18805"/>
                      <a:pt x="3579" y="18772"/>
                    </a:cubicBezTo>
                    <a:cubicBezTo>
                      <a:pt x="3553" y="18746"/>
                      <a:pt x="3527" y="18748"/>
                      <a:pt x="3478" y="18748"/>
                    </a:cubicBezTo>
                    <a:lnTo>
                      <a:pt x="2733" y="18748"/>
                    </a:lnTo>
                    <a:close/>
                    <a:moveTo>
                      <a:pt x="4015" y="18748"/>
                    </a:moveTo>
                    <a:cubicBezTo>
                      <a:pt x="3966" y="18748"/>
                      <a:pt x="3941" y="18746"/>
                      <a:pt x="3915" y="18772"/>
                    </a:cubicBezTo>
                    <a:cubicBezTo>
                      <a:pt x="3886" y="18805"/>
                      <a:pt x="3864" y="18877"/>
                      <a:pt x="3853" y="18967"/>
                    </a:cubicBezTo>
                    <a:cubicBezTo>
                      <a:pt x="3845" y="19049"/>
                      <a:pt x="3845" y="19130"/>
                      <a:pt x="3845" y="19283"/>
                    </a:cubicBezTo>
                    <a:lnTo>
                      <a:pt x="3845" y="21063"/>
                    </a:lnTo>
                    <a:cubicBezTo>
                      <a:pt x="3845" y="21219"/>
                      <a:pt x="3845" y="21297"/>
                      <a:pt x="3853" y="21379"/>
                    </a:cubicBezTo>
                    <a:cubicBezTo>
                      <a:pt x="3864" y="21470"/>
                      <a:pt x="3886" y="21541"/>
                      <a:pt x="3915" y="21574"/>
                    </a:cubicBezTo>
                    <a:cubicBezTo>
                      <a:pt x="3941" y="21600"/>
                      <a:pt x="3967" y="21598"/>
                      <a:pt x="4015" y="21598"/>
                    </a:cubicBezTo>
                    <a:lnTo>
                      <a:pt x="4759" y="21598"/>
                    </a:lnTo>
                    <a:cubicBezTo>
                      <a:pt x="4808" y="21598"/>
                      <a:pt x="4833" y="21600"/>
                      <a:pt x="4859" y="21574"/>
                    </a:cubicBezTo>
                    <a:cubicBezTo>
                      <a:pt x="4888" y="21541"/>
                      <a:pt x="4911" y="21470"/>
                      <a:pt x="4921" y="21379"/>
                    </a:cubicBezTo>
                    <a:cubicBezTo>
                      <a:pt x="4930" y="21297"/>
                      <a:pt x="4931" y="21216"/>
                      <a:pt x="4931" y="21063"/>
                    </a:cubicBezTo>
                    <a:lnTo>
                      <a:pt x="4931" y="19283"/>
                    </a:lnTo>
                    <a:cubicBezTo>
                      <a:pt x="4931" y="19128"/>
                      <a:pt x="4930" y="19049"/>
                      <a:pt x="4921" y="18967"/>
                    </a:cubicBezTo>
                    <a:cubicBezTo>
                      <a:pt x="4911" y="18877"/>
                      <a:pt x="4888" y="18805"/>
                      <a:pt x="4859" y="18772"/>
                    </a:cubicBezTo>
                    <a:cubicBezTo>
                      <a:pt x="4833" y="18746"/>
                      <a:pt x="4810" y="18748"/>
                      <a:pt x="4761" y="18748"/>
                    </a:cubicBezTo>
                    <a:lnTo>
                      <a:pt x="4015" y="18748"/>
                    </a:lnTo>
                    <a:close/>
                    <a:moveTo>
                      <a:pt x="5298" y="18748"/>
                    </a:moveTo>
                    <a:cubicBezTo>
                      <a:pt x="5249" y="18748"/>
                      <a:pt x="5224" y="18746"/>
                      <a:pt x="5197" y="18772"/>
                    </a:cubicBezTo>
                    <a:cubicBezTo>
                      <a:pt x="5169" y="18805"/>
                      <a:pt x="5146" y="18877"/>
                      <a:pt x="5136" y="18967"/>
                    </a:cubicBezTo>
                    <a:cubicBezTo>
                      <a:pt x="5127" y="19049"/>
                      <a:pt x="5128" y="19130"/>
                      <a:pt x="5128" y="19283"/>
                    </a:cubicBezTo>
                    <a:lnTo>
                      <a:pt x="5128" y="21063"/>
                    </a:lnTo>
                    <a:cubicBezTo>
                      <a:pt x="5128" y="21219"/>
                      <a:pt x="5127" y="21297"/>
                      <a:pt x="5136" y="21379"/>
                    </a:cubicBezTo>
                    <a:cubicBezTo>
                      <a:pt x="5146" y="21470"/>
                      <a:pt x="5169" y="21541"/>
                      <a:pt x="5197" y="21574"/>
                    </a:cubicBezTo>
                    <a:cubicBezTo>
                      <a:pt x="5224" y="21600"/>
                      <a:pt x="5249" y="21598"/>
                      <a:pt x="5298" y="21598"/>
                    </a:cubicBezTo>
                    <a:lnTo>
                      <a:pt x="6042" y="21598"/>
                    </a:lnTo>
                    <a:cubicBezTo>
                      <a:pt x="6091" y="21598"/>
                      <a:pt x="6116" y="21600"/>
                      <a:pt x="6142" y="21574"/>
                    </a:cubicBezTo>
                    <a:cubicBezTo>
                      <a:pt x="6171" y="21541"/>
                      <a:pt x="6193" y="21470"/>
                      <a:pt x="6204" y="21379"/>
                    </a:cubicBezTo>
                    <a:cubicBezTo>
                      <a:pt x="6212" y="21297"/>
                      <a:pt x="6212" y="21216"/>
                      <a:pt x="6212" y="21063"/>
                    </a:cubicBezTo>
                    <a:lnTo>
                      <a:pt x="6212" y="19283"/>
                    </a:lnTo>
                    <a:cubicBezTo>
                      <a:pt x="6212" y="19128"/>
                      <a:pt x="6212" y="19049"/>
                      <a:pt x="6204" y="18967"/>
                    </a:cubicBezTo>
                    <a:cubicBezTo>
                      <a:pt x="6193" y="18877"/>
                      <a:pt x="6171" y="18805"/>
                      <a:pt x="6142" y="18772"/>
                    </a:cubicBezTo>
                    <a:cubicBezTo>
                      <a:pt x="6116" y="18746"/>
                      <a:pt x="6092" y="18748"/>
                      <a:pt x="6043" y="18748"/>
                    </a:cubicBezTo>
                    <a:lnTo>
                      <a:pt x="5298" y="18748"/>
                    </a:lnTo>
                    <a:close/>
                    <a:moveTo>
                      <a:pt x="6579" y="18748"/>
                    </a:moveTo>
                    <a:cubicBezTo>
                      <a:pt x="6531" y="18748"/>
                      <a:pt x="6506" y="18747"/>
                      <a:pt x="6480" y="18772"/>
                    </a:cubicBezTo>
                    <a:cubicBezTo>
                      <a:pt x="6451" y="18805"/>
                      <a:pt x="6429" y="18877"/>
                      <a:pt x="6418" y="18967"/>
                    </a:cubicBezTo>
                    <a:cubicBezTo>
                      <a:pt x="6410" y="19049"/>
                      <a:pt x="6410" y="19130"/>
                      <a:pt x="6410" y="19283"/>
                    </a:cubicBezTo>
                    <a:lnTo>
                      <a:pt x="6410" y="21063"/>
                    </a:lnTo>
                    <a:cubicBezTo>
                      <a:pt x="6410" y="21219"/>
                      <a:pt x="6410" y="21297"/>
                      <a:pt x="6418" y="21379"/>
                    </a:cubicBezTo>
                    <a:cubicBezTo>
                      <a:pt x="6429" y="21470"/>
                      <a:pt x="6451" y="21541"/>
                      <a:pt x="6480" y="21574"/>
                    </a:cubicBezTo>
                    <a:cubicBezTo>
                      <a:pt x="6506" y="21600"/>
                      <a:pt x="6530" y="21598"/>
                      <a:pt x="6579" y="21598"/>
                    </a:cubicBezTo>
                    <a:lnTo>
                      <a:pt x="15018" y="21598"/>
                    </a:lnTo>
                    <a:cubicBezTo>
                      <a:pt x="15067" y="21598"/>
                      <a:pt x="15092" y="21600"/>
                      <a:pt x="15118" y="21574"/>
                    </a:cubicBezTo>
                    <a:cubicBezTo>
                      <a:pt x="15147" y="21541"/>
                      <a:pt x="15169" y="21470"/>
                      <a:pt x="15180" y="21379"/>
                    </a:cubicBezTo>
                    <a:cubicBezTo>
                      <a:pt x="15188" y="21297"/>
                      <a:pt x="15188" y="21216"/>
                      <a:pt x="15188" y="21063"/>
                    </a:cubicBezTo>
                    <a:lnTo>
                      <a:pt x="15188" y="19283"/>
                    </a:lnTo>
                    <a:cubicBezTo>
                      <a:pt x="15188" y="19128"/>
                      <a:pt x="15188" y="19049"/>
                      <a:pt x="15180" y="18967"/>
                    </a:cubicBezTo>
                    <a:cubicBezTo>
                      <a:pt x="15169" y="18877"/>
                      <a:pt x="15147" y="18805"/>
                      <a:pt x="15118" y="18772"/>
                    </a:cubicBezTo>
                    <a:cubicBezTo>
                      <a:pt x="15092" y="18746"/>
                      <a:pt x="15066" y="18748"/>
                      <a:pt x="15018" y="18748"/>
                    </a:cubicBezTo>
                    <a:lnTo>
                      <a:pt x="6580" y="18748"/>
                    </a:lnTo>
                    <a:lnTo>
                      <a:pt x="6579" y="18748"/>
                    </a:lnTo>
                    <a:close/>
                    <a:moveTo>
                      <a:pt x="15555" y="18748"/>
                    </a:moveTo>
                    <a:cubicBezTo>
                      <a:pt x="15505" y="18748"/>
                      <a:pt x="15480" y="18746"/>
                      <a:pt x="15454" y="18772"/>
                    </a:cubicBezTo>
                    <a:cubicBezTo>
                      <a:pt x="15425" y="18805"/>
                      <a:pt x="15403" y="18877"/>
                      <a:pt x="15392" y="18967"/>
                    </a:cubicBezTo>
                    <a:cubicBezTo>
                      <a:pt x="15384" y="19049"/>
                      <a:pt x="15385" y="19130"/>
                      <a:pt x="15385" y="19283"/>
                    </a:cubicBezTo>
                    <a:lnTo>
                      <a:pt x="15385" y="21063"/>
                    </a:lnTo>
                    <a:cubicBezTo>
                      <a:pt x="15385" y="21219"/>
                      <a:pt x="15384" y="21297"/>
                      <a:pt x="15392" y="21379"/>
                    </a:cubicBezTo>
                    <a:cubicBezTo>
                      <a:pt x="15403" y="21470"/>
                      <a:pt x="15425" y="21541"/>
                      <a:pt x="15454" y="21574"/>
                    </a:cubicBezTo>
                    <a:cubicBezTo>
                      <a:pt x="15480" y="21600"/>
                      <a:pt x="15506" y="21598"/>
                      <a:pt x="15555" y="21598"/>
                    </a:cubicBezTo>
                    <a:lnTo>
                      <a:pt x="16300" y="21598"/>
                    </a:lnTo>
                    <a:cubicBezTo>
                      <a:pt x="16349" y="21598"/>
                      <a:pt x="16374" y="21600"/>
                      <a:pt x="16401" y="21574"/>
                    </a:cubicBezTo>
                    <a:cubicBezTo>
                      <a:pt x="16429" y="21541"/>
                      <a:pt x="16450" y="21470"/>
                      <a:pt x="16460" y="21379"/>
                    </a:cubicBezTo>
                    <a:cubicBezTo>
                      <a:pt x="16469" y="21297"/>
                      <a:pt x="16470" y="21216"/>
                      <a:pt x="16470" y="21063"/>
                    </a:cubicBezTo>
                    <a:lnTo>
                      <a:pt x="16470" y="19283"/>
                    </a:lnTo>
                    <a:cubicBezTo>
                      <a:pt x="16470" y="19128"/>
                      <a:pt x="16469" y="19049"/>
                      <a:pt x="16460" y="18967"/>
                    </a:cubicBezTo>
                    <a:cubicBezTo>
                      <a:pt x="16450" y="18877"/>
                      <a:pt x="16429" y="18805"/>
                      <a:pt x="16401" y="18772"/>
                    </a:cubicBezTo>
                    <a:cubicBezTo>
                      <a:pt x="16374" y="18746"/>
                      <a:pt x="16349" y="18748"/>
                      <a:pt x="16300" y="18748"/>
                    </a:cubicBezTo>
                    <a:lnTo>
                      <a:pt x="15555" y="18748"/>
                    </a:lnTo>
                    <a:close/>
                    <a:moveTo>
                      <a:pt x="16837" y="18748"/>
                    </a:moveTo>
                    <a:cubicBezTo>
                      <a:pt x="16788" y="18748"/>
                      <a:pt x="16763" y="18746"/>
                      <a:pt x="16737" y="18772"/>
                    </a:cubicBezTo>
                    <a:cubicBezTo>
                      <a:pt x="16708" y="18805"/>
                      <a:pt x="16685" y="18877"/>
                      <a:pt x="16675" y="18967"/>
                    </a:cubicBezTo>
                    <a:cubicBezTo>
                      <a:pt x="16667" y="19049"/>
                      <a:pt x="16667" y="19130"/>
                      <a:pt x="16667" y="19283"/>
                    </a:cubicBezTo>
                    <a:lnTo>
                      <a:pt x="16667" y="21063"/>
                    </a:lnTo>
                    <a:cubicBezTo>
                      <a:pt x="16667" y="21219"/>
                      <a:pt x="16667" y="21297"/>
                      <a:pt x="16675" y="21379"/>
                    </a:cubicBezTo>
                    <a:cubicBezTo>
                      <a:pt x="16685" y="21470"/>
                      <a:pt x="16708" y="21541"/>
                      <a:pt x="16737" y="21574"/>
                    </a:cubicBezTo>
                    <a:cubicBezTo>
                      <a:pt x="16763" y="21600"/>
                      <a:pt x="16788" y="21598"/>
                      <a:pt x="16837" y="21598"/>
                    </a:cubicBezTo>
                    <a:lnTo>
                      <a:pt x="17581" y="21598"/>
                    </a:lnTo>
                    <a:cubicBezTo>
                      <a:pt x="17630" y="21598"/>
                      <a:pt x="17655" y="21600"/>
                      <a:pt x="17681" y="21574"/>
                    </a:cubicBezTo>
                    <a:cubicBezTo>
                      <a:pt x="17710" y="21541"/>
                      <a:pt x="17733" y="21470"/>
                      <a:pt x="17743" y="21379"/>
                    </a:cubicBezTo>
                    <a:cubicBezTo>
                      <a:pt x="17751" y="21297"/>
                      <a:pt x="17753" y="21216"/>
                      <a:pt x="17753" y="21063"/>
                    </a:cubicBezTo>
                    <a:lnTo>
                      <a:pt x="17753" y="19283"/>
                    </a:lnTo>
                    <a:cubicBezTo>
                      <a:pt x="17753" y="19128"/>
                      <a:pt x="17751" y="19049"/>
                      <a:pt x="17743" y="18967"/>
                    </a:cubicBezTo>
                    <a:cubicBezTo>
                      <a:pt x="17733" y="18877"/>
                      <a:pt x="17710" y="18805"/>
                      <a:pt x="17681" y="18772"/>
                    </a:cubicBezTo>
                    <a:cubicBezTo>
                      <a:pt x="17655" y="18746"/>
                      <a:pt x="17631" y="18748"/>
                      <a:pt x="17583" y="18748"/>
                    </a:cubicBezTo>
                    <a:lnTo>
                      <a:pt x="16837" y="18748"/>
                    </a:lnTo>
                    <a:close/>
                    <a:moveTo>
                      <a:pt x="18118" y="18748"/>
                    </a:moveTo>
                    <a:cubicBezTo>
                      <a:pt x="18070" y="18748"/>
                      <a:pt x="18045" y="18747"/>
                      <a:pt x="18019" y="18772"/>
                    </a:cubicBezTo>
                    <a:cubicBezTo>
                      <a:pt x="17991" y="18805"/>
                      <a:pt x="17968" y="18877"/>
                      <a:pt x="17957" y="18967"/>
                    </a:cubicBezTo>
                    <a:cubicBezTo>
                      <a:pt x="17949" y="19049"/>
                      <a:pt x="17950" y="19130"/>
                      <a:pt x="17950" y="19283"/>
                    </a:cubicBezTo>
                    <a:lnTo>
                      <a:pt x="17950" y="21063"/>
                    </a:lnTo>
                    <a:cubicBezTo>
                      <a:pt x="17950" y="21219"/>
                      <a:pt x="17949" y="21297"/>
                      <a:pt x="17957" y="21379"/>
                    </a:cubicBezTo>
                    <a:cubicBezTo>
                      <a:pt x="17968" y="21470"/>
                      <a:pt x="17991" y="21541"/>
                      <a:pt x="18019" y="21574"/>
                    </a:cubicBezTo>
                    <a:cubicBezTo>
                      <a:pt x="18045" y="21600"/>
                      <a:pt x="18069" y="21598"/>
                      <a:pt x="18118" y="21598"/>
                    </a:cubicBezTo>
                    <a:lnTo>
                      <a:pt x="18863" y="21598"/>
                    </a:lnTo>
                    <a:cubicBezTo>
                      <a:pt x="18913" y="21598"/>
                      <a:pt x="18938" y="21600"/>
                      <a:pt x="18964" y="21574"/>
                    </a:cubicBezTo>
                    <a:cubicBezTo>
                      <a:pt x="18992" y="21541"/>
                      <a:pt x="19015" y="21470"/>
                      <a:pt x="19026" y="21379"/>
                    </a:cubicBezTo>
                    <a:cubicBezTo>
                      <a:pt x="19034" y="21297"/>
                      <a:pt x="19033" y="21216"/>
                      <a:pt x="19033" y="21063"/>
                    </a:cubicBezTo>
                    <a:lnTo>
                      <a:pt x="19033" y="19283"/>
                    </a:lnTo>
                    <a:cubicBezTo>
                      <a:pt x="19033" y="19128"/>
                      <a:pt x="19034" y="19049"/>
                      <a:pt x="19026" y="18967"/>
                    </a:cubicBezTo>
                    <a:cubicBezTo>
                      <a:pt x="19015" y="18877"/>
                      <a:pt x="18992" y="18805"/>
                      <a:pt x="18964" y="18772"/>
                    </a:cubicBezTo>
                    <a:cubicBezTo>
                      <a:pt x="18938" y="18746"/>
                      <a:pt x="18914" y="18748"/>
                      <a:pt x="18865" y="18748"/>
                    </a:cubicBezTo>
                    <a:lnTo>
                      <a:pt x="18120" y="18748"/>
                    </a:lnTo>
                    <a:lnTo>
                      <a:pt x="18118" y="18748"/>
                    </a:lnTo>
                    <a:close/>
                    <a:moveTo>
                      <a:pt x="19400" y="18748"/>
                    </a:moveTo>
                    <a:cubicBezTo>
                      <a:pt x="19353" y="18748"/>
                      <a:pt x="19327" y="18747"/>
                      <a:pt x="19302" y="18772"/>
                    </a:cubicBezTo>
                    <a:cubicBezTo>
                      <a:pt x="19273" y="18805"/>
                      <a:pt x="19250" y="18877"/>
                      <a:pt x="19240" y="18967"/>
                    </a:cubicBezTo>
                    <a:cubicBezTo>
                      <a:pt x="19232" y="19049"/>
                      <a:pt x="19230" y="19130"/>
                      <a:pt x="19230" y="19283"/>
                    </a:cubicBezTo>
                    <a:lnTo>
                      <a:pt x="19230" y="21063"/>
                    </a:lnTo>
                    <a:cubicBezTo>
                      <a:pt x="19230" y="21219"/>
                      <a:pt x="19232" y="21297"/>
                      <a:pt x="19240" y="21379"/>
                    </a:cubicBezTo>
                    <a:cubicBezTo>
                      <a:pt x="19250" y="21470"/>
                      <a:pt x="19273" y="21541"/>
                      <a:pt x="19302" y="21574"/>
                    </a:cubicBezTo>
                    <a:cubicBezTo>
                      <a:pt x="19328" y="21600"/>
                      <a:pt x="19352" y="21598"/>
                      <a:pt x="19400" y="21598"/>
                    </a:cubicBezTo>
                    <a:lnTo>
                      <a:pt x="21428" y="21598"/>
                    </a:lnTo>
                    <a:cubicBezTo>
                      <a:pt x="21478" y="21598"/>
                      <a:pt x="21503" y="21600"/>
                      <a:pt x="21529" y="21574"/>
                    </a:cubicBezTo>
                    <a:cubicBezTo>
                      <a:pt x="21558" y="21541"/>
                      <a:pt x="21580" y="21470"/>
                      <a:pt x="21591" y="21379"/>
                    </a:cubicBezTo>
                    <a:cubicBezTo>
                      <a:pt x="21599" y="21297"/>
                      <a:pt x="21598" y="21216"/>
                      <a:pt x="21598" y="21063"/>
                    </a:cubicBezTo>
                    <a:lnTo>
                      <a:pt x="21598" y="19283"/>
                    </a:lnTo>
                    <a:cubicBezTo>
                      <a:pt x="21598" y="19128"/>
                      <a:pt x="21599" y="19049"/>
                      <a:pt x="21591" y="18967"/>
                    </a:cubicBezTo>
                    <a:cubicBezTo>
                      <a:pt x="21580" y="18877"/>
                      <a:pt x="21558" y="18805"/>
                      <a:pt x="21529" y="18772"/>
                    </a:cubicBezTo>
                    <a:cubicBezTo>
                      <a:pt x="21503" y="18746"/>
                      <a:pt x="21477" y="18748"/>
                      <a:pt x="21428" y="18748"/>
                    </a:cubicBezTo>
                    <a:lnTo>
                      <a:pt x="19402" y="18748"/>
                    </a:lnTo>
                    <a:lnTo>
                      <a:pt x="19400" y="18748"/>
                    </a:lnTo>
                    <a:close/>
                  </a:path>
                </a:pathLst>
              </a:custGeom>
              <a:solidFill>
                <a:srgbClr val="5367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745" name="Group"/>
              <p:cNvGrpSpPr/>
              <p:nvPr/>
            </p:nvGrpSpPr>
            <p:grpSpPr>
              <a:xfrm>
                <a:off x="90346" y="-1"/>
                <a:ext cx="1280422" cy="98002"/>
                <a:chOff x="0" y="0"/>
                <a:chExt cx="1280420" cy="98000"/>
              </a:xfrm>
            </p:grpSpPr>
            <p:sp>
              <p:nvSpPr>
                <p:cNvPr id="743" name="Shape"/>
                <p:cNvSpPr/>
                <p:nvPr/>
              </p:nvSpPr>
              <p:spPr>
                <a:xfrm>
                  <a:off x="0" y="46806"/>
                  <a:ext cx="1280421" cy="511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1061"/>
                      </a:lnTo>
                      <a:cubicBezTo>
                        <a:pt x="0" y="14129"/>
                        <a:pt x="0" y="15650"/>
                        <a:pt x="21" y="17280"/>
                      </a:cubicBezTo>
                      <a:cubicBezTo>
                        <a:pt x="47" y="19063"/>
                        <a:pt x="101" y="20429"/>
                        <a:pt x="173" y="21078"/>
                      </a:cubicBezTo>
                      <a:cubicBezTo>
                        <a:pt x="238" y="21594"/>
                        <a:pt x="301" y="21600"/>
                        <a:pt x="421" y="21600"/>
                      </a:cubicBezTo>
                      <a:lnTo>
                        <a:pt x="1220" y="21600"/>
                      </a:lnTo>
                      <a:cubicBezTo>
                        <a:pt x="1343" y="21600"/>
                        <a:pt x="1406" y="21594"/>
                        <a:pt x="1471" y="21078"/>
                      </a:cubicBezTo>
                      <a:cubicBezTo>
                        <a:pt x="1542" y="20429"/>
                        <a:pt x="1599" y="19063"/>
                        <a:pt x="1625" y="17280"/>
                      </a:cubicBezTo>
                      <a:cubicBezTo>
                        <a:pt x="1645" y="15651"/>
                        <a:pt x="1646" y="14130"/>
                        <a:pt x="1646" y="11109"/>
                      </a:cubicBezTo>
                      <a:lnTo>
                        <a:pt x="1646" y="0"/>
                      </a:lnTo>
                      <a:lnTo>
                        <a:pt x="0" y="0"/>
                      </a:lnTo>
                      <a:close/>
                      <a:moveTo>
                        <a:pt x="19954" y="0"/>
                      </a:moveTo>
                      <a:lnTo>
                        <a:pt x="19954" y="11061"/>
                      </a:lnTo>
                      <a:cubicBezTo>
                        <a:pt x="19954" y="14129"/>
                        <a:pt x="19955" y="15650"/>
                        <a:pt x="19975" y="17280"/>
                      </a:cubicBezTo>
                      <a:cubicBezTo>
                        <a:pt x="20001" y="19063"/>
                        <a:pt x="20056" y="20429"/>
                        <a:pt x="20127" y="21078"/>
                      </a:cubicBezTo>
                      <a:cubicBezTo>
                        <a:pt x="20192" y="21594"/>
                        <a:pt x="20255" y="21600"/>
                        <a:pt x="20376" y="21600"/>
                      </a:cubicBezTo>
                      <a:lnTo>
                        <a:pt x="21175" y="21600"/>
                      </a:lnTo>
                      <a:cubicBezTo>
                        <a:pt x="21297" y="21600"/>
                        <a:pt x="21360" y="21594"/>
                        <a:pt x="21425" y="21078"/>
                      </a:cubicBezTo>
                      <a:cubicBezTo>
                        <a:pt x="21497" y="20429"/>
                        <a:pt x="21553" y="19063"/>
                        <a:pt x="21579" y="17280"/>
                      </a:cubicBezTo>
                      <a:cubicBezTo>
                        <a:pt x="21600" y="15651"/>
                        <a:pt x="21600" y="14130"/>
                        <a:pt x="21600" y="11109"/>
                      </a:cubicBezTo>
                      <a:lnTo>
                        <a:pt x="21600" y="0"/>
                      </a:lnTo>
                      <a:lnTo>
                        <a:pt x="19954" y="0"/>
                      </a:lnTo>
                      <a:close/>
                    </a:path>
                  </a:pathLst>
                </a:custGeom>
                <a:solidFill>
                  <a:srgbClr val="E3F0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44" name="Shape"/>
                <p:cNvSpPr/>
                <p:nvPr/>
              </p:nvSpPr>
              <p:spPr>
                <a:xfrm>
                  <a:off x="11138" y="0"/>
                  <a:ext cx="1258145" cy="86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8" h="21600" fill="norm" stroke="1" extrusionOk="0">
                      <a:moveTo>
                        <a:pt x="330" y="0"/>
                      </a:moveTo>
                      <a:cubicBezTo>
                        <a:pt x="236" y="0"/>
                        <a:pt x="188" y="19"/>
                        <a:pt x="137" y="253"/>
                      </a:cubicBezTo>
                      <a:cubicBezTo>
                        <a:pt x="81" y="550"/>
                        <a:pt x="36" y="1181"/>
                        <a:pt x="15" y="1997"/>
                      </a:cubicBezTo>
                      <a:cubicBezTo>
                        <a:pt x="-1" y="2742"/>
                        <a:pt x="0" y="3455"/>
                        <a:pt x="0" y="4838"/>
                      </a:cubicBezTo>
                      <a:lnTo>
                        <a:pt x="0" y="16762"/>
                      </a:lnTo>
                      <a:cubicBezTo>
                        <a:pt x="0" y="18166"/>
                        <a:pt x="-1" y="18858"/>
                        <a:pt x="15" y="19603"/>
                      </a:cubicBezTo>
                      <a:cubicBezTo>
                        <a:pt x="36" y="20419"/>
                        <a:pt x="81" y="21050"/>
                        <a:pt x="137" y="21347"/>
                      </a:cubicBezTo>
                      <a:cubicBezTo>
                        <a:pt x="188" y="21583"/>
                        <a:pt x="235" y="21600"/>
                        <a:pt x="330" y="21600"/>
                      </a:cubicBezTo>
                      <a:lnTo>
                        <a:pt x="960" y="21600"/>
                      </a:lnTo>
                      <a:cubicBezTo>
                        <a:pt x="1056" y="21600"/>
                        <a:pt x="1104" y="21583"/>
                        <a:pt x="1155" y="21347"/>
                      </a:cubicBezTo>
                      <a:cubicBezTo>
                        <a:pt x="1211" y="21050"/>
                        <a:pt x="1256" y="20419"/>
                        <a:pt x="1277" y="19603"/>
                      </a:cubicBezTo>
                      <a:cubicBezTo>
                        <a:pt x="1293" y="18858"/>
                        <a:pt x="1292" y="18145"/>
                        <a:pt x="1292" y="16762"/>
                      </a:cubicBezTo>
                      <a:lnTo>
                        <a:pt x="1292" y="4838"/>
                      </a:lnTo>
                      <a:cubicBezTo>
                        <a:pt x="1292" y="3434"/>
                        <a:pt x="1293" y="2742"/>
                        <a:pt x="1277" y="1997"/>
                      </a:cubicBezTo>
                      <a:cubicBezTo>
                        <a:pt x="1256" y="1182"/>
                        <a:pt x="1211" y="550"/>
                        <a:pt x="1155" y="253"/>
                      </a:cubicBezTo>
                      <a:cubicBezTo>
                        <a:pt x="1104" y="17"/>
                        <a:pt x="1057" y="0"/>
                        <a:pt x="962" y="0"/>
                      </a:cubicBezTo>
                      <a:lnTo>
                        <a:pt x="332" y="0"/>
                      </a:lnTo>
                      <a:lnTo>
                        <a:pt x="330" y="0"/>
                      </a:lnTo>
                      <a:close/>
                      <a:moveTo>
                        <a:pt x="20636" y="0"/>
                      </a:moveTo>
                      <a:cubicBezTo>
                        <a:pt x="20542" y="0"/>
                        <a:pt x="20494" y="19"/>
                        <a:pt x="20443" y="253"/>
                      </a:cubicBezTo>
                      <a:cubicBezTo>
                        <a:pt x="20387" y="550"/>
                        <a:pt x="20342" y="1181"/>
                        <a:pt x="20321" y="1997"/>
                      </a:cubicBezTo>
                      <a:cubicBezTo>
                        <a:pt x="20305" y="2742"/>
                        <a:pt x="20306" y="3455"/>
                        <a:pt x="20306" y="4838"/>
                      </a:cubicBezTo>
                      <a:lnTo>
                        <a:pt x="20306" y="16762"/>
                      </a:lnTo>
                      <a:cubicBezTo>
                        <a:pt x="20306" y="18166"/>
                        <a:pt x="20305" y="18858"/>
                        <a:pt x="20321" y="19603"/>
                      </a:cubicBezTo>
                      <a:cubicBezTo>
                        <a:pt x="20342" y="20419"/>
                        <a:pt x="20387" y="21050"/>
                        <a:pt x="20443" y="21347"/>
                      </a:cubicBezTo>
                      <a:cubicBezTo>
                        <a:pt x="20494" y="21583"/>
                        <a:pt x="20541" y="21600"/>
                        <a:pt x="20636" y="21600"/>
                      </a:cubicBezTo>
                      <a:lnTo>
                        <a:pt x="21266" y="21600"/>
                      </a:lnTo>
                      <a:cubicBezTo>
                        <a:pt x="21362" y="21600"/>
                        <a:pt x="21410" y="21583"/>
                        <a:pt x="21461" y="21347"/>
                      </a:cubicBezTo>
                      <a:cubicBezTo>
                        <a:pt x="21517" y="21050"/>
                        <a:pt x="21562" y="20419"/>
                        <a:pt x="21583" y="19603"/>
                      </a:cubicBezTo>
                      <a:cubicBezTo>
                        <a:pt x="21599" y="18858"/>
                        <a:pt x="21598" y="18145"/>
                        <a:pt x="21598" y="16762"/>
                      </a:cubicBezTo>
                      <a:lnTo>
                        <a:pt x="21598" y="4838"/>
                      </a:lnTo>
                      <a:cubicBezTo>
                        <a:pt x="21598" y="3434"/>
                        <a:pt x="21599" y="2742"/>
                        <a:pt x="21583" y="1997"/>
                      </a:cubicBezTo>
                      <a:cubicBezTo>
                        <a:pt x="21562" y="1182"/>
                        <a:pt x="21517" y="550"/>
                        <a:pt x="21461" y="253"/>
                      </a:cubicBezTo>
                      <a:cubicBezTo>
                        <a:pt x="21410" y="17"/>
                        <a:pt x="21363" y="0"/>
                        <a:pt x="21268" y="0"/>
                      </a:cubicBezTo>
                      <a:lnTo>
                        <a:pt x="20638" y="0"/>
                      </a:lnTo>
                      <a:lnTo>
                        <a:pt x="206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grpSp>
          <p:nvGrpSpPr>
            <p:cNvPr id="751" name="Group"/>
            <p:cNvGrpSpPr/>
            <p:nvPr/>
          </p:nvGrpSpPr>
          <p:grpSpPr>
            <a:xfrm>
              <a:off x="288694" y="894259"/>
              <a:ext cx="342129" cy="1261232"/>
              <a:chOff x="0" y="0"/>
              <a:chExt cx="342128" cy="1261230"/>
            </a:xfrm>
          </p:grpSpPr>
          <p:sp>
            <p:nvSpPr>
              <p:cNvPr id="747" name="Shape"/>
              <p:cNvSpPr/>
              <p:nvPr/>
            </p:nvSpPr>
            <p:spPr>
              <a:xfrm>
                <a:off x="43024" y="0"/>
                <a:ext cx="299105" cy="8581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2" h="21586" fill="norm" stroke="1" extrusionOk="0">
                    <a:moveTo>
                      <a:pt x="6100" y="3"/>
                    </a:moveTo>
                    <a:cubicBezTo>
                      <a:pt x="5550" y="-14"/>
                      <a:pt x="5035" y="50"/>
                      <a:pt x="4644" y="165"/>
                    </a:cubicBezTo>
                    <a:cubicBezTo>
                      <a:pt x="4252" y="280"/>
                      <a:pt x="3982" y="447"/>
                      <a:pt x="3934" y="639"/>
                    </a:cubicBezTo>
                    <a:lnTo>
                      <a:pt x="3044" y="4203"/>
                    </a:lnTo>
                    <a:lnTo>
                      <a:pt x="2933" y="4650"/>
                    </a:lnTo>
                    <a:lnTo>
                      <a:pt x="2483" y="6450"/>
                    </a:lnTo>
                    <a:cubicBezTo>
                      <a:pt x="2360" y="6443"/>
                      <a:pt x="2237" y="6441"/>
                      <a:pt x="2113" y="6441"/>
                    </a:cubicBezTo>
                    <a:cubicBezTo>
                      <a:pt x="1372" y="6446"/>
                      <a:pt x="679" y="6576"/>
                      <a:pt x="292" y="6796"/>
                    </a:cubicBezTo>
                    <a:cubicBezTo>
                      <a:pt x="23" y="6950"/>
                      <a:pt x="-76" y="7141"/>
                      <a:pt x="63" y="7328"/>
                    </a:cubicBezTo>
                    <a:cubicBezTo>
                      <a:pt x="358" y="8181"/>
                      <a:pt x="959" y="9018"/>
                      <a:pt x="1860" y="9817"/>
                    </a:cubicBezTo>
                    <a:cubicBezTo>
                      <a:pt x="2351" y="10252"/>
                      <a:pt x="2933" y="10674"/>
                      <a:pt x="3406" y="11112"/>
                    </a:cubicBezTo>
                    <a:cubicBezTo>
                      <a:pt x="3818" y="11493"/>
                      <a:pt x="4181" y="11903"/>
                      <a:pt x="4445" y="12310"/>
                    </a:cubicBezTo>
                    <a:lnTo>
                      <a:pt x="1560" y="21189"/>
                    </a:lnTo>
                    <a:lnTo>
                      <a:pt x="14505" y="21586"/>
                    </a:lnTo>
                    <a:lnTo>
                      <a:pt x="16102" y="12433"/>
                    </a:lnTo>
                    <a:cubicBezTo>
                      <a:pt x="16391" y="12190"/>
                      <a:pt x="16714" y="11953"/>
                      <a:pt x="17051" y="11717"/>
                    </a:cubicBezTo>
                    <a:cubicBezTo>
                      <a:pt x="18282" y="10856"/>
                      <a:pt x="19917" y="10047"/>
                      <a:pt x="20544" y="9106"/>
                    </a:cubicBezTo>
                    <a:cubicBezTo>
                      <a:pt x="20901" y="8569"/>
                      <a:pt x="20934" y="8013"/>
                      <a:pt x="21027" y="7463"/>
                    </a:cubicBezTo>
                    <a:cubicBezTo>
                      <a:pt x="21130" y="6854"/>
                      <a:pt x="21317" y="6248"/>
                      <a:pt x="21474" y="5640"/>
                    </a:cubicBezTo>
                    <a:cubicBezTo>
                      <a:pt x="21524" y="5448"/>
                      <a:pt x="21348" y="5268"/>
                      <a:pt x="21019" y="5130"/>
                    </a:cubicBezTo>
                    <a:cubicBezTo>
                      <a:pt x="20690" y="4993"/>
                      <a:pt x="20207" y="4899"/>
                      <a:pt x="19657" y="4882"/>
                    </a:cubicBezTo>
                    <a:lnTo>
                      <a:pt x="19440" y="4875"/>
                    </a:lnTo>
                    <a:cubicBezTo>
                      <a:pt x="18890" y="4858"/>
                      <a:pt x="18375" y="4922"/>
                      <a:pt x="17983" y="5037"/>
                    </a:cubicBezTo>
                    <a:cubicBezTo>
                      <a:pt x="17614" y="5146"/>
                      <a:pt x="17366" y="5302"/>
                      <a:pt x="17298" y="5481"/>
                    </a:cubicBezTo>
                    <a:lnTo>
                      <a:pt x="16681" y="5425"/>
                    </a:lnTo>
                    <a:lnTo>
                      <a:pt x="16754" y="5133"/>
                    </a:lnTo>
                    <a:cubicBezTo>
                      <a:pt x="16802" y="4940"/>
                      <a:pt x="16620" y="4757"/>
                      <a:pt x="16291" y="4620"/>
                    </a:cubicBezTo>
                    <a:cubicBezTo>
                      <a:pt x="15963" y="4483"/>
                      <a:pt x="15487" y="4391"/>
                      <a:pt x="14937" y="4374"/>
                    </a:cubicBezTo>
                    <a:lnTo>
                      <a:pt x="14712" y="4367"/>
                    </a:lnTo>
                    <a:cubicBezTo>
                      <a:pt x="14162" y="4351"/>
                      <a:pt x="13646" y="4412"/>
                      <a:pt x="13256" y="4527"/>
                    </a:cubicBezTo>
                    <a:cubicBezTo>
                      <a:pt x="12866" y="4642"/>
                      <a:pt x="12602" y="4812"/>
                      <a:pt x="12554" y="5004"/>
                    </a:cubicBezTo>
                    <a:lnTo>
                      <a:pt x="12542" y="5052"/>
                    </a:lnTo>
                    <a:lnTo>
                      <a:pt x="11932" y="4999"/>
                    </a:lnTo>
                    <a:lnTo>
                      <a:pt x="12050" y="4530"/>
                    </a:lnTo>
                    <a:cubicBezTo>
                      <a:pt x="12098" y="4337"/>
                      <a:pt x="11916" y="4154"/>
                      <a:pt x="11587" y="4017"/>
                    </a:cubicBezTo>
                    <a:cubicBezTo>
                      <a:pt x="11258" y="3879"/>
                      <a:pt x="10782" y="3788"/>
                      <a:pt x="10232" y="3771"/>
                    </a:cubicBezTo>
                    <a:lnTo>
                      <a:pt x="10015" y="3764"/>
                    </a:lnTo>
                    <a:cubicBezTo>
                      <a:pt x="9466" y="3748"/>
                      <a:pt x="8952" y="3809"/>
                      <a:pt x="8560" y="3924"/>
                    </a:cubicBezTo>
                    <a:cubicBezTo>
                      <a:pt x="8168" y="4039"/>
                      <a:pt x="7898" y="4208"/>
                      <a:pt x="7850" y="4401"/>
                    </a:cubicBezTo>
                    <a:lnTo>
                      <a:pt x="7794" y="4626"/>
                    </a:lnTo>
                    <a:lnTo>
                      <a:pt x="7184" y="4570"/>
                    </a:lnTo>
                    <a:lnTo>
                      <a:pt x="8134" y="768"/>
                    </a:lnTo>
                    <a:cubicBezTo>
                      <a:pt x="8182" y="575"/>
                      <a:pt x="8008" y="395"/>
                      <a:pt x="7679" y="258"/>
                    </a:cubicBezTo>
                    <a:cubicBezTo>
                      <a:pt x="7350" y="121"/>
                      <a:pt x="6867" y="26"/>
                      <a:pt x="6317" y="9"/>
                    </a:cubicBezTo>
                    <a:lnTo>
                      <a:pt x="6100" y="3"/>
                    </a:lnTo>
                    <a:close/>
                  </a:path>
                </a:pathLst>
              </a:custGeom>
              <a:solidFill>
                <a:srgbClr val="FFC3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750" name="Group"/>
              <p:cNvGrpSpPr/>
              <p:nvPr/>
            </p:nvGrpSpPr>
            <p:grpSpPr>
              <a:xfrm>
                <a:off x="0" y="505427"/>
                <a:ext cx="274416" cy="755804"/>
                <a:chOff x="0" y="0"/>
                <a:chExt cx="274415" cy="755803"/>
              </a:xfrm>
            </p:grpSpPr>
            <p:sp>
              <p:nvSpPr>
                <p:cNvPr id="748" name="Shape"/>
                <p:cNvSpPr/>
                <p:nvPr/>
              </p:nvSpPr>
              <p:spPr>
                <a:xfrm>
                  <a:off x="0" y="0"/>
                  <a:ext cx="274303" cy="7558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170" y="0"/>
                      </a:moveTo>
                      <a:lnTo>
                        <a:pt x="0" y="21600"/>
                      </a:lnTo>
                      <a:lnTo>
                        <a:pt x="19069" y="21600"/>
                      </a:lnTo>
                      <a:lnTo>
                        <a:pt x="21600" y="766"/>
                      </a:lnTo>
                      <a:lnTo>
                        <a:pt x="4170" y="0"/>
                      </a:lnTo>
                      <a:close/>
                    </a:path>
                  </a:pathLst>
                </a:custGeom>
                <a:solidFill>
                  <a:srgbClr val="FF6D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49" name="Shape"/>
                <p:cNvSpPr/>
                <p:nvPr/>
              </p:nvSpPr>
              <p:spPr>
                <a:xfrm>
                  <a:off x="165328" y="17766"/>
                  <a:ext cx="109088" cy="7380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417" y="0"/>
                      </a:moveTo>
                      <a:lnTo>
                        <a:pt x="0" y="21600"/>
                      </a:lnTo>
                      <a:lnTo>
                        <a:pt x="15147" y="21600"/>
                      </a:lnTo>
                      <a:lnTo>
                        <a:pt x="21600" y="265"/>
                      </a:lnTo>
                      <a:lnTo>
                        <a:pt x="7417" y="0"/>
                      </a:lnTo>
                      <a:close/>
                    </a:path>
                  </a:pathLst>
                </a:custGeom>
                <a:solidFill>
                  <a:srgbClr val="FFFFFF">
                    <a:alpha val="24908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grpSp>
          <p:nvGrpSpPr>
            <p:cNvPr id="756" name="Group"/>
            <p:cNvGrpSpPr/>
            <p:nvPr/>
          </p:nvGrpSpPr>
          <p:grpSpPr>
            <a:xfrm>
              <a:off x="992941" y="903118"/>
              <a:ext cx="463507" cy="1252373"/>
              <a:chOff x="0" y="0"/>
              <a:chExt cx="463506" cy="1252371"/>
            </a:xfrm>
          </p:grpSpPr>
          <p:sp>
            <p:nvSpPr>
              <p:cNvPr id="752" name="Shape"/>
              <p:cNvSpPr/>
              <p:nvPr/>
            </p:nvSpPr>
            <p:spPr>
              <a:xfrm>
                <a:off x="-1" y="0"/>
                <a:ext cx="367722" cy="847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5" h="21597" fill="norm" stroke="1" extrusionOk="0">
                    <a:moveTo>
                      <a:pt x="10563" y="0"/>
                    </a:moveTo>
                    <a:cubicBezTo>
                      <a:pt x="10163" y="-3"/>
                      <a:pt x="9797" y="66"/>
                      <a:pt x="9530" y="178"/>
                    </a:cubicBezTo>
                    <a:cubicBezTo>
                      <a:pt x="9263" y="289"/>
                      <a:pt x="9098" y="444"/>
                      <a:pt x="9091" y="618"/>
                    </a:cubicBezTo>
                    <a:lnTo>
                      <a:pt x="9469" y="5389"/>
                    </a:lnTo>
                    <a:lnTo>
                      <a:pt x="8886" y="5382"/>
                    </a:lnTo>
                    <a:lnTo>
                      <a:pt x="6884" y="1881"/>
                    </a:lnTo>
                    <a:cubicBezTo>
                      <a:pt x="6807" y="1711"/>
                      <a:pt x="6582" y="1568"/>
                      <a:pt x="6275" y="1478"/>
                    </a:cubicBezTo>
                    <a:cubicBezTo>
                      <a:pt x="5968" y="1388"/>
                      <a:pt x="5580" y="1348"/>
                      <a:pt x="5187" y="1381"/>
                    </a:cubicBezTo>
                    <a:lnTo>
                      <a:pt x="5028" y="1396"/>
                    </a:lnTo>
                    <a:cubicBezTo>
                      <a:pt x="4636" y="1429"/>
                      <a:pt x="4315" y="1530"/>
                      <a:pt x="4108" y="1663"/>
                    </a:cubicBezTo>
                    <a:cubicBezTo>
                      <a:pt x="3901" y="1797"/>
                      <a:pt x="3809" y="1963"/>
                      <a:pt x="3885" y="2134"/>
                    </a:cubicBezTo>
                    <a:cubicBezTo>
                      <a:pt x="4280" y="3119"/>
                      <a:pt x="4763" y="4098"/>
                      <a:pt x="5334" y="5067"/>
                    </a:cubicBezTo>
                    <a:cubicBezTo>
                      <a:pt x="5735" y="5748"/>
                      <a:pt x="6185" y="6424"/>
                      <a:pt x="6602" y="7104"/>
                    </a:cubicBezTo>
                    <a:cubicBezTo>
                      <a:pt x="6707" y="7275"/>
                      <a:pt x="6812" y="7447"/>
                      <a:pt x="6733" y="7619"/>
                    </a:cubicBezTo>
                    <a:cubicBezTo>
                      <a:pt x="6693" y="7706"/>
                      <a:pt x="6607" y="7787"/>
                      <a:pt x="6454" y="7848"/>
                    </a:cubicBezTo>
                    <a:cubicBezTo>
                      <a:pt x="6046" y="8009"/>
                      <a:pt x="5514" y="7961"/>
                      <a:pt x="5050" y="7828"/>
                    </a:cubicBezTo>
                    <a:cubicBezTo>
                      <a:pt x="4619" y="7704"/>
                      <a:pt x="4220" y="7517"/>
                      <a:pt x="3831" y="7347"/>
                    </a:cubicBezTo>
                    <a:cubicBezTo>
                      <a:pt x="3437" y="7175"/>
                      <a:pt x="2966" y="7039"/>
                      <a:pt x="2480" y="6917"/>
                    </a:cubicBezTo>
                    <a:cubicBezTo>
                      <a:pt x="2142" y="6831"/>
                      <a:pt x="1793" y="6755"/>
                      <a:pt x="1412" y="6751"/>
                    </a:cubicBezTo>
                    <a:cubicBezTo>
                      <a:pt x="1011" y="6748"/>
                      <a:pt x="614" y="6829"/>
                      <a:pt x="347" y="6965"/>
                    </a:cubicBezTo>
                    <a:cubicBezTo>
                      <a:pt x="55" y="7113"/>
                      <a:pt x="-55" y="7304"/>
                      <a:pt x="25" y="7483"/>
                    </a:cubicBezTo>
                    <a:cubicBezTo>
                      <a:pt x="98" y="7649"/>
                      <a:pt x="337" y="7791"/>
                      <a:pt x="588" y="7933"/>
                    </a:cubicBezTo>
                    <a:cubicBezTo>
                      <a:pt x="2830" y="9194"/>
                      <a:pt x="5392" y="10339"/>
                      <a:pt x="8006" y="11456"/>
                    </a:cubicBezTo>
                    <a:cubicBezTo>
                      <a:pt x="8295" y="11579"/>
                      <a:pt x="8589" y="11702"/>
                      <a:pt x="8826" y="11844"/>
                    </a:cubicBezTo>
                    <a:cubicBezTo>
                      <a:pt x="9146" y="12037"/>
                      <a:pt x="9358" y="12259"/>
                      <a:pt x="9443" y="12493"/>
                    </a:cubicBezTo>
                    <a:lnTo>
                      <a:pt x="10728" y="21597"/>
                    </a:lnTo>
                    <a:lnTo>
                      <a:pt x="21545" y="21185"/>
                    </a:lnTo>
                    <a:lnTo>
                      <a:pt x="18988" y="11430"/>
                    </a:lnTo>
                    <a:cubicBezTo>
                      <a:pt x="19175" y="11132"/>
                      <a:pt x="19368" y="10834"/>
                      <a:pt x="19566" y="10537"/>
                    </a:cubicBezTo>
                    <a:cubicBezTo>
                      <a:pt x="19738" y="10279"/>
                      <a:pt x="19916" y="10020"/>
                      <a:pt x="20030" y="9752"/>
                    </a:cubicBezTo>
                    <a:cubicBezTo>
                      <a:pt x="20223" y="9295"/>
                      <a:pt x="20228" y="8825"/>
                      <a:pt x="20236" y="8358"/>
                    </a:cubicBezTo>
                    <a:cubicBezTo>
                      <a:pt x="20252" y="7486"/>
                      <a:pt x="20289" y="6615"/>
                      <a:pt x="20339" y="5743"/>
                    </a:cubicBezTo>
                    <a:cubicBezTo>
                      <a:pt x="20389" y="4874"/>
                      <a:pt x="20450" y="4005"/>
                      <a:pt x="20525" y="3136"/>
                    </a:cubicBezTo>
                    <a:cubicBezTo>
                      <a:pt x="20548" y="2963"/>
                      <a:pt x="20418" y="2803"/>
                      <a:pt x="20189" y="2678"/>
                    </a:cubicBezTo>
                    <a:cubicBezTo>
                      <a:pt x="19992" y="2570"/>
                      <a:pt x="19717" y="2486"/>
                      <a:pt x="19392" y="2446"/>
                    </a:cubicBezTo>
                    <a:lnTo>
                      <a:pt x="19423" y="2433"/>
                    </a:lnTo>
                    <a:cubicBezTo>
                      <a:pt x="19025" y="2418"/>
                      <a:pt x="18648" y="2473"/>
                      <a:pt x="18363" y="2577"/>
                    </a:cubicBezTo>
                    <a:cubicBezTo>
                      <a:pt x="18078" y="2680"/>
                      <a:pt x="17883" y="2832"/>
                      <a:pt x="17848" y="3005"/>
                    </a:cubicBezTo>
                    <a:lnTo>
                      <a:pt x="16776" y="5575"/>
                    </a:lnTo>
                    <a:lnTo>
                      <a:pt x="16286" y="5562"/>
                    </a:lnTo>
                    <a:lnTo>
                      <a:pt x="16157" y="5558"/>
                    </a:lnTo>
                    <a:lnTo>
                      <a:pt x="16978" y="1438"/>
                    </a:lnTo>
                    <a:cubicBezTo>
                      <a:pt x="17013" y="1265"/>
                      <a:pt x="16880" y="1104"/>
                      <a:pt x="16643" y="980"/>
                    </a:cubicBezTo>
                    <a:cubicBezTo>
                      <a:pt x="16405" y="857"/>
                      <a:pt x="16063" y="771"/>
                      <a:pt x="15664" y="756"/>
                    </a:cubicBezTo>
                    <a:lnTo>
                      <a:pt x="15508" y="750"/>
                    </a:lnTo>
                    <a:cubicBezTo>
                      <a:pt x="15109" y="735"/>
                      <a:pt x="14740" y="792"/>
                      <a:pt x="14455" y="896"/>
                    </a:cubicBezTo>
                    <a:cubicBezTo>
                      <a:pt x="14170" y="1000"/>
                      <a:pt x="13974" y="1151"/>
                      <a:pt x="13939" y="1324"/>
                    </a:cubicBezTo>
                    <a:lnTo>
                      <a:pt x="13118" y="5476"/>
                    </a:lnTo>
                    <a:lnTo>
                      <a:pt x="12514" y="5467"/>
                    </a:lnTo>
                    <a:lnTo>
                      <a:pt x="12145" y="640"/>
                    </a:lnTo>
                    <a:cubicBezTo>
                      <a:pt x="12152" y="466"/>
                      <a:pt x="11995" y="307"/>
                      <a:pt x="11737" y="191"/>
                    </a:cubicBezTo>
                    <a:cubicBezTo>
                      <a:pt x="11479" y="74"/>
                      <a:pt x="11124" y="3"/>
                      <a:pt x="10725" y="0"/>
                    </a:cubicBezTo>
                    <a:lnTo>
                      <a:pt x="10563" y="0"/>
                    </a:lnTo>
                    <a:close/>
                  </a:path>
                </a:pathLst>
              </a:custGeom>
              <a:solidFill>
                <a:srgbClr val="FFC3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755" name="Group"/>
              <p:cNvGrpSpPr/>
              <p:nvPr/>
            </p:nvGrpSpPr>
            <p:grpSpPr>
              <a:xfrm>
                <a:off x="141789" y="476312"/>
                <a:ext cx="321718" cy="776060"/>
                <a:chOff x="0" y="0"/>
                <a:chExt cx="321717" cy="776058"/>
              </a:xfrm>
            </p:grpSpPr>
            <p:sp>
              <p:nvSpPr>
                <p:cNvPr id="753" name="Shape"/>
                <p:cNvSpPr/>
                <p:nvPr/>
              </p:nvSpPr>
              <p:spPr>
                <a:xfrm>
                  <a:off x="0" y="0"/>
                  <a:ext cx="321718" cy="7760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4793" y="0"/>
                      </a:moveTo>
                      <a:lnTo>
                        <a:pt x="0" y="1263"/>
                      </a:lnTo>
                      <a:lnTo>
                        <a:pt x="6283" y="21600"/>
                      </a:lnTo>
                      <a:lnTo>
                        <a:pt x="21600" y="21600"/>
                      </a:lnTo>
                      <a:lnTo>
                        <a:pt x="14793" y="0"/>
                      </a:lnTo>
                      <a:close/>
                    </a:path>
                  </a:pathLst>
                </a:custGeom>
                <a:solidFill>
                  <a:srgbClr val="FF6DA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754" name="Shape"/>
                <p:cNvSpPr/>
                <p:nvPr/>
              </p:nvSpPr>
              <p:spPr>
                <a:xfrm>
                  <a:off x="150617" y="0"/>
                  <a:ext cx="170987" cy="7760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806" y="0"/>
                      </a:moveTo>
                      <a:lnTo>
                        <a:pt x="0" y="400"/>
                      </a:lnTo>
                      <a:lnTo>
                        <a:pt x="12294" y="21600"/>
                      </a:lnTo>
                      <a:lnTo>
                        <a:pt x="21600" y="21600"/>
                      </a:lnTo>
                      <a:lnTo>
                        <a:pt x="8806" y="0"/>
                      </a:lnTo>
                      <a:close/>
                    </a:path>
                  </a:pathLst>
                </a:custGeom>
                <a:solidFill>
                  <a:srgbClr val="FFFFFF">
                    <a:alpha val="24908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</p:grpSp>
      <p:pic>
        <p:nvPicPr>
          <p:cNvPr id="758" name="atm_machine.png" descr="atm_machi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6030" y="10876684"/>
            <a:ext cx="1631951" cy="1542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credit_card.png" descr="credit_car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13212" y="8765380"/>
            <a:ext cx="1745143" cy="1542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77074" y="1693535"/>
            <a:ext cx="1471174" cy="1606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businessman_himself.png" descr="businessman_himself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63836" y="2480189"/>
            <a:ext cx="1290777" cy="25748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6" name="Group"/>
          <p:cNvGrpSpPr/>
          <p:nvPr/>
        </p:nvGrpSpPr>
        <p:grpSpPr>
          <a:xfrm>
            <a:off x="12773815" y="1680213"/>
            <a:ext cx="1471174" cy="1032103"/>
            <a:chOff x="0" y="0"/>
            <a:chExt cx="1471173" cy="1032102"/>
          </a:xfrm>
        </p:grpSpPr>
        <p:sp>
          <p:nvSpPr>
            <p:cNvPr id="762" name="Oval"/>
            <p:cNvSpPr/>
            <p:nvPr/>
          </p:nvSpPr>
          <p:spPr>
            <a:xfrm>
              <a:off x="0" y="0"/>
              <a:ext cx="121731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3" name="Oval"/>
            <p:cNvSpPr/>
            <p:nvPr/>
          </p:nvSpPr>
          <p:spPr>
            <a:xfrm>
              <a:off x="0" y="132067"/>
              <a:ext cx="121731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4" name="Oval"/>
            <p:cNvSpPr/>
            <p:nvPr/>
          </p:nvSpPr>
          <p:spPr>
            <a:xfrm>
              <a:off x="0" y="264134"/>
              <a:ext cx="121731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5" name="Oval"/>
            <p:cNvSpPr/>
            <p:nvPr/>
          </p:nvSpPr>
          <p:spPr>
            <a:xfrm>
              <a:off x="0" y="396201"/>
              <a:ext cx="121731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6" name="Oval"/>
            <p:cNvSpPr/>
            <p:nvPr/>
          </p:nvSpPr>
          <p:spPr>
            <a:xfrm>
              <a:off x="0" y="530201"/>
              <a:ext cx="121731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7" name="Oval"/>
            <p:cNvSpPr/>
            <p:nvPr/>
          </p:nvSpPr>
          <p:spPr>
            <a:xfrm>
              <a:off x="0" y="662269"/>
              <a:ext cx="121731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8" name="Oval"/>
            <p:cNvSpPr/>
            <p:nvPr/>
          </p:nvSpPr>
          <p:spPr>
            <a:xfrm>
              <a:off x="0" y="794336"/>
              <a:ext cx="121731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69" name="Oval"/>
            <p:cNvSpPr/>
            <p:nvPr/>
          </p:nvSpPr>
          <p:spPr>
            <a:xfrm>
              <a:off x="0" y="926403"/>
              <a:ext cx="121731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70" name="Oval"/>
            <p:cNvSpPr/>
            <p:nvPr/>
          </p:nvSpPr>
          <p:spPr>
            <a:xfrm>
              <a:off x="192777" y="0"/>
              <a:ext cx="121731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71" name="Oval"/>
            <p:cNvSpPr/>
            <p:nvPr/>
          </p:nvSpPr>
          <p:spPr>
            <a:xfrm>
              <a:off x="192777" y="132067"/>
              <a:ext cx="121731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72" name="Oval"/>
            <p:cNvSpPr/>
            <p:nvPr/>
          </p:nvSpPr>
          <p:spPr>
            <a:xfrm>
              <a:off x="192777" y="264134"/>
              <a:ext cx="121731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73" name="Oval"/>
            <p:cNvSpPr/>
            <p:nvPr/>
          </p:nvSpPr>
          <p:spPr>
            <a:xfrm>
              <a:off x="192777" y="396201"/>
              <a:ext cx="121731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74" name="Oval"/>
            <p:cNvSpPr/>
            <p:nvPr/>
          </p:nvSpPr>
          <p:spPr>
            <a:xfrm>
              <a:off x="192777" y="530201"/>
              <a:ext cx="121731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75" name="Oval"/>
            <p:cNvSpPr/>
            <p:nvPr/>
          </p:nvSpPr>
          <p:spPr>
            <a:xfrm>
              <a:off x="192777" y="662269"/>
              <a:ext cx="121731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76" name="Oval"/>
            <p:cNvSpPr/>
            <p:nvPr/>
          </p:nvSpPr>
          <p:spPr>
            <a:xfrm>
              <a:off x="192777" y="794336"/>
              <a:ext cx="121731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77" name="Oval"/>
            <p:cNvSpPr/>
            <p:nvPr/>
          </p:nvSpPr>
          <p:spPr>
            <a:xfrm>
              <a:off x="192777" y="926403"/>
              <a:ext cx="121731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78" name="Oval"/>
            <p:cNvSpPr/>
            <p:nvPr/>
          </p:nvSpPr>
          <p:spPr>
            <a:xfrm>
              <a:off x="385554" y="0"/>
              <a:ext cx="121732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79" name="Oval"/>
            <p:cNvSpPr/>
            <p:nvPr/>
          </p:nvSpPr>
          <p:spPr>
            <a:xfrm>
              <a:off x="385554" y="132067"/>
              <a:ext cx="121732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0" name="Oval"/>
            <p:cNvSpPr/>
            <p:nvPr/>
          </p:nvSpPr>
          <p:spPr>
            <a:xfrm>
              <a:off x="385554" y="264134"/>
              <a:ext cx="121732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1" name="Oval"/>
            <p:cNvSpPr/>
            <p:nvPr/>
          </p:nvSpPr>
          <p:spPr>
            <a:xfrm>
              <a:off x="385554" y="396201"/>
              <a:ext cx="121732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2" name="Oval"/>
            <p:cNvSpPr/>
            <p:nvPr/>
          </p:nvSpPr>
          <p:spPr>
            <a:xfrm>
              <a:off x="385554" y="530201"/>
              <a:ext cx="121732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3" name="Oval"/>
            <p:cNvSpPr/>
            <p:nvPr/>
          </p:nvSpPr>
          <p:spPr>
            <a:xfrm>
              <a:off x="385554" y="662269"/>
              <a:ext cx="121732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4" name="Oval"/>
            <p:cNvSpPr/>
            <p:nvPr/>
          </p:nvSpPr>
          <p:spPr>
            <a:xfrm>
              <a:off x="385554" y="794336"/>
              <a:ext cx="121732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5" name="Oval"/>
            <p:cNvSpPr/>
            <p:nvPr/>
          </p:nvSpPr>
          <p:spPr>
            <a:xfrm>
              <a:off x="385554" y="926403"/>
              <a:ext cx="121732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6" name="Oval"/>
            <p:cNvSpPr/>
            <p:nvPr/>
          </p:nvSpPr>
          <p:spPr>
            <a:xfrm>
              <a:off x="578332" y="0"/>
              <a:ext cx="121731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7" name="Oval"/>
            <p:cNvSpPr/>
            <p:nvPr/>
          </p:nvSpPr>
          <p:spPr>
            <a:xfrm>
              <a:off x="578332" y="132067"/>
              <a:ext cx="121731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8" name="Oval"/>
            <p:cNvSpPr/>
            <p:nvPr/>
          </p:nvSpPr>
          <p:spPr>
            <a:xfrm>
              <a:off x="578332" y="264134"/>
              <a:ext cx="121731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89" name="Oval"/>
            <p:cNvSpPr/>
            <p:nvPr/>
          </p:nvSpPr>
          <p:spPr>
            <a:xfrm>
              <a:off x="578332" y="396201"/>
              <a:ext cx="121731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90" name="Oval"/>
            <p:cNvSpPr/>
            <p:nvPr/>
          </p:nvSpPr>
          <p:spPr>
            <a:xfrm>
              <a:off x="578332" y="530201"/>
              <a:ext cx="121731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91" name="Oval"/>
            <p:cNvSpPr/>
            <p:nvPr/>
          </p:nvSpPr>
          <p:spPr>
            <a:xfrm>
              <a:off x="578332" y="662269"/>
              <a:ext cx="121731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92" name="Oval"/>
            <p:cNvSpPr/>
            <p:nvPr/>
          </p:nvSpPr>
          <p:spPr>
            <a:xfrm>
              <a:off x="578332" y="794336"/>
              <a:ext cx="121731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93" name="Oval"/>
            <p:cNvSpPr/>
            <p:nvPr/>
          </p:nvSpPr>
          <p:spPr>
            <a:xfrm>
              <a:off x="578332" y="926403"/>
              <a:ext cx="121731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94" name="Oval"/>
            <p:cNvSpPr/>
            <p:nvPr/>
          </p:nvSpPr>
          <p:spPr>
            <a:xfrm>
              <a:off x="771110" y="0"/>
              <a:ext cx="121731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95" name="Oval"/>
            <p:cNvSpPr/>
            <p:nvPr/>
          </p:nvSpPr>
          <p:spPr>
            <a:xfrm>
              <a:off x="771110" y="132067"/>
              <a:ext cx="121731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96" name="Oval"/>
            <p:cNvSpPr/>
            <p:nvPr/>
          </p:nvSpPr>
          <p:spPr>
            <a:xfrm>
              <a:off x="771110" y="264134"/>
              <a:ext cx="121731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97" name="Oval"/>
            <p:cNvSpPr/>
            <p:nvPr/>
          </p:nvSpPr>
          <p:spPr>
            <a:xfrm>
              <a:off x="771110" y="396201"/>
              <a:ext cx="121731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98" name="Oval"/>
            <p:cNvSpPr/>
            <p:nvPr/>
          </p:nvSpPr>
          <p:spPr>
            <a:xfrm>
              <a:off x="771110" y="530201"/>
              <a:ext cx="121731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99" name="Oval"/>
            <p:cNvSpPr/>
            <p:nvPr/>
          </p:nvSpPr>
          <p:spPr>
            <a:xfrm>
              <a:off x="771110" y="662269"/>
              <a:ext cx="121731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0" name="Oval"/>
            <p:cNvSpPr/>
            <p:nvPr/>
          </p:nvSpPr>
          <p:spPr>
            <a:xfrm>
              <a:off x="771110" y="794336"/>
              <a:ext cx="121731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1" name="Oval"/>
            <p:cNvSpPr/>
            <p:nvPr/>
          </p:nvSpPr>
          <p:spPr>
            <a:xfrm>
              <a:off x="771110" y="926403"/>
              <a:ext cx="121731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2" name="Oval"/>
            <p:cNvSpPr/>
            <p:nvPr/>
          </p:nvSpPr>
          <p:spPr>
            <a:xfrm>
              <a:off x="963887" y="0"/>
              <a:ext cx="121732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3" name="Oval"/>
            <p:cNvSpPr/>
            <p:nvPr/>
          </p:nvSpPr>
          <p:spPr>
            <a:xfrm>
              <a:off x="963887" y="132067"/>
              <a:ext cx="121732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4" name="Oval"/>
            <p:cNvSpPr/>
            <p:nvPr/>
          </p:nvSpPr>
          <p:spPr>
            <a:xfrm>
              <a:off x="963887" y="264134"/>
              <a:ext cx="121732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5" name="Oval"/>
            <p:cNvSpPr/>
            <p:nvPr/>
          </p:nvSpPr>
          <p:spPr>
            <a:xfrm>
              <a:off x="963887" y="396201"/>
              <a:ext cx="121732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6" name="Oval"/>
            <p:cNvSpPr/>
            <p:nvPr/>
          </p:nvSpPr>
          <p:spPr>
            <a:xfrm>
              <a:off x="963887" y="530201"/>
              <a:ext cx="121732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7" name="Oval"/>
            <p:cNvSpPr/>
            <p:nvPr/>
          </p:nvSpPr>
          <p:spPr>
            <a:xfrm>
              <a:off x="963887" y="662269"/>
              <a:ext cx="121732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8" name="Oval"/>
            <p:cNvSpPr/>
            <p:nvPr/>
          </p:nvSpPr>
          <p:spPr>
            <a:xfrm>
              <a:off x="963887" y="794336"/>
              <a:ext cx="121732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09" name="Oval"/>
            <p:cNvSpPr/>
            <p:nvPr/>
          </p:nvSpPr>
          <p:spPr>
            <a:xfrm>
              <a:off x="963887" y="926403"/>
              <a:ext cx="121732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0" name="Oval"/>
            <p:cNvSpPr/>
            <p:nvPr/>
          </p:nvSpPr>
          <p:spPr>
            <a:xfrm>
              <a:off x="1156665" y="0"/>
              <a:ext cx="121731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1" name="Oval"/>
            <p:cNvSpPr/>
            <p:nvPr/>
          </p:nvSpPr>
          <p:spPr>
            <a:xfrm>
              <a:off x="1156665" y="132067"/>
              <a:ext cx="121731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2" name="Oval"/>
            <p:cNvSpPr/>
            <p:nvPr/>
          </p:nvSpPr>
          <p:spPr>
            <a:xfrm>
              <a:off x="1156665" y="264134"/>
              <a:ext cx="121731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3" name="Oval"/>
            <p:cNvSpPr/>
            <p:nvPr/>
          </p:nvSpPr>
          <p:spPr>
            <a:xfrm>
              <a:off x="1156665" y="396201"/>
              <a:ext cx="121731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4" name="Oval"/>
            <p:cNvSpPr/>
            <p:nvPr/>
          </p:nvSpPr>
          <p:spPr>
            <a:xfrm>
              <a:off x="1156665" y="530201"/>
              <a:ext cx="121731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5" name="Oval"/>
            <p:cNvSpPr/>
            <p:nvPr/>
          </p:nvSpPr>
          <p:spPr>
            <a:xfrm>
              <a:off x="1156665" y="662269"/>
              <a:ext cx="121731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6" name="Oval"/>
            <p:cNvSpPr/>
            <p:nvPr/>
          </p:nvSpPr>
          <p:spPr>
            <a:xfrm>
              <a:off x="1156665" y="794336"/>
              <a:ext cx="121731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7" name="Oval"/>
            <p:cNvSpPr/>
            <p:nvPr/>
          </p:nvSpPr>
          <p:spPr>
            <a:xfrm>
              <a:off x="1156665" y="926403"/>
              <a:ext cx="121731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8" name="Oval"/>
            <p:cNvSpPr/>
            <p:nvPr/>
          </p:nvSpPr>
          <p:spPr>
            <a:xfrm>
              <a:off x="1349442" y="0"/>
              <a:ext cx="121732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19" name="Oval"/>
            <p:cNvSpPr/>
            <p:nvPr/>
          </p:nvSpPr>
          <p:spPr>
            <a:xfrm>
              <a:off x="1349442" y="132067"/>
              <a:ext cx="121732" cy="105699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20" name="Oval"/>
            <p:cNvSpPr/>
            <p:nvPr/>
          </p:nvSpPr>
          <p:spPr>
            <a:xfrm>
              <a:off x="1349442" y="264134"/>
              <a:ext cx="121732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21" name="Oval"/>
            <p:cNvSpPr/>
            <p:nvPr/>
          </p:nvSpPr>
          <p:spPr>
            <a:xfrm>
              <a:off x="1349442" y="396201"/>
              <a:ext cx="121732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22" name="Oval"/>
            <p:cNvSpPr/>
            <p:nvPr/>
          </p:nvSpPr>
          <p:spPr>
            <a:xfrm>
              <a:off x="1349442" y="530201"/>
              <a:ext cx="121732" cy="105700"/>
            </a:xfrm>
            <a:prstGeom prst="ellipse">
              <a:avLst/>
            </a:prstGeom>
            <a:solidFill>
              <a:srgbClr val="FDCD7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23" name="Oval"/>
            <p:cNvSpPr/>
            <p:nvPr/>
          </p:nvSpPr>
          <p:spPr>
            <a:xfrm>
              <a:off x="1349442" y="662269"/>
              <a:ext cx="121732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24" name="Oval"/>
            <p:cNvSpPr/>
            <p:nvPr/>
          </p:nvSpPr>
          <p:spPr>
            <a:xfrm>
              <a:off x="1349442" y="794336"/>
              <a:ext cx="121732" cy="105699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825" name="Oval"/>
            <p:cNvSpPr/>
            <p:nvPr/>
          </p:nvSpPr>
          <p:spPr>
            <a:xfrm>
              <a:off x="1349442" y="926403"/>
              <a:ext cx="121732" cy="105700"/>
            </a:xfrm>
            <a:prstGeom prst="ellipse">
              <a:avLst/>
            </a:prstGeom>
            <a:solidFill>
              <a:srgbClr val="FCB7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5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827" name="Line"/>
          <p:cNvSpPr/>
          <p:nvPr/>
        </p:nvSpPr>
        <p:spPr>
          <a:xfrm flipV="1">
            <a:off x="5982005" y="5370559"/>
            <a:ext cx="1" cy="2784052"/>
          </a:xfrm>
          <a:prstGeom prst="line">
            <a:avLst/>
          </a:prstGeom>
          <a:ln w="12700">
            <a:solidFill>
              <a:srgbClr val="FFFFFF"/>
            </a:solidFill>
            <a:custDash>
              <a:ds d="600000" sp="6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828" name="Line"/>
          <p:cNvSpPr/>
          <p:nvPr/>
        </p:nvSpPr>
        <p:spPr>
          <a:xfrm>
            <a:off x="7377683" y="3472364"/>
            <a:ext cx="1927868" cy="1"/>
          </a:xfrm>
          <a:prstGeom prst="line">
            <a:avLst/>
          </a:prstGeom>
          <a:ln w="12700">
            <a:solidFill>
              <a:srgbClr val="FFFFFF"/>
            </a:solidFill>
            <a:custDash>
              <a:ds d="600000" sp="6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853" name="Group"/>
          <p:cNvGrpSpPr/>
          <p:nvPr/>
        </p:nvGrpSpPr>
        <p:grpSpPr>
          <a:xfrm>
            <a:off x="9681047" y="1980822"/>
            <a:ext cx="2282864" cy="3843612"/>
            <a:chOff x="0" y="0"/>
            <a:chExt cx="2282862" cy="3843611"/>
          </a:xfrm>
        </p:grpSpPr>
        <p:grpSp>
          <p:nvGrpSpPr>
            <p:cNvPr id="835" name="Group"/>
            <p:cNvGrpSpPr/>
            <p:nvPr/>
          </p:nvGrpSpPr>
          <p:grpSpPr>
            <a:xfrm>
              <a:off x="-1" y="0"/>
              <a:ext cx="873332" cy="1032103"/>
              <a:chOff x="0" y="0"/>
              <a:chExt cx="873330" cy="1032102"/>
            </a:xfrm>
          </p:grpSpPr>
          <p:sp>
            <p:nvSpPr>
              <p:cNvPr id="829" name="Shape"/>
              <p:cNvSpPr/>
              <p:nvPr/>
            </p:nvSpPr>
            <p:spPr>
              <a:xfrm>
                <a:off x="0" y="732234"/>
                <a:ext cx="873331" cy="299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0" name="Oval"/>
              <p:cNvSpPr/>
              <p:nvPr/>
            </p:nvSpPr>
            <p:spPr>
              <a:xfrm>
                <a:off x="0" y="607218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1" name="Shape"/>
              <p:cNvSpPr/>
              <p:nvPr/>
            </p:nvSpPr>
            <p:spPr>
              <a:xfrm>
                <a:off x="0" y="42862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2" name="Oval"/>
              <p:cNvSpPr/>
              <p:nvPr/>
            </p:nvSpPr>
            <p:spPr>
              <a:xfrm>
                <a:off x="0" y="303609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3" name="Shape"/>
              <p:cNvSpPr/>
              <p:nvPr/>
            </p:nvSpPr>
            <p:spPr>
              <a:xfrm>
                <a:off x="0" y="14287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4" name="Oval"/>
              <p:cNvSpPr/>
              <p:nvPr/>
            </p:nvSpPr>
            <p:spPr>
              <a:xfrm>
                <a:off x="0" y="0"/>
                <a:ext cx="873331" cy="278269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42" name="Group"/>
            <p:cNvGrpSpPr/>
            <p:nvPr/>
          </p:nvGrpSpPr>
          <p:grpSpPr>
            <a:xfrm>
              <a:off x="-1" y="1011209"/>
              <a:ext cx="873332" cy="1032104"/>
              <a:chOff x="0" y="0"/>
              <a:chExt cx="873330" cy="1032102"/>
            </a:xfrm>
          </p:grpSpPr>
          <p:sp>
            <p:nvSpPr>
              <p:cNvPr id="836" name="Shape"/>
              <p:cNvSpPr/>
              <p:nvPr/>
            </p:nvSpPr>
            <p:spPr>
              <a:xfrm>
                <a:off x="0" y="732234"/>
                <a:ext cx="873331" cy="299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7" name="Oval"/>
              <p:cNvSpPr/>
              <p:nvPr/>
            </p:nvSpPr>
            <p:spPr>
              <a:xfrm>
                <a:off x="0" y="607218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8" name="Shape"/>
              <p:cNvSpPr/>
              <p:nvPr/>
            </p:nvSpPr>
            <p:spPr>
              <a:xfrm>
                <a:off x="0" y="42862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39" name="Oval"/>
              <p:cNvSpPr/>
              <p:nvPr/>
            </p:nvSpPr>
            <p:spPr>
              <a:xfrm>
                <a:off x="0" y="303609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0" name="Shape"/>
              <p:cNvSpPr/>
              <p:nvPr/>
            </p:nvSpPr>
            <p:spPr>
              <a:xfrm>
                <a:off x="0" y="14287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1" name="Oval"/>
              <p:cNvSpPr/>
              <p:nvPr/>
            </p:nvSpPr>
            <p:spPr>
              <a:xfrm>
                <a:off x="0" y="0"/>
                <a:ext cx="873331" cy="278269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49" name="Group"/>
            <p:cNvGrpSpPr/>
            <p:nvPr/>
          </p:nvGrpSpPr>
          <p:grpSpPr>
            <a:xfrm>
              <a:off x="-1" y="2057560"/>
              <a:ext cx="873332" cy="1032103"/>
              <a:chOff x="0" y="0"/>
              <a:chExt cx="873330" cy="1032102"/>
            </a:xfrm>
          </p:grpSpPr>
          <p:sp>
            <p:nvSpPr>
              <p:cNvPr id="843" name="Shape"/>
              <p:cNvSpPr/>
              <p:nvPr/>
            </p:nvSpPr>
            <p:spPr>
              <a:xfrm>
                <a:off x="0" y="732234"/>
                <a:ext cx="873331" cy="299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4" name="Oval"/>
              <p:cNvSpPr/>
              <p:nvPr/>
            </p:nvSpPr>
            <p:spPr>
              <a:xfrm>
                <a:off x="0" y="607218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5" name="Shape"/>
              <p:cNvSpPr/>
              <p:nvPr/>
            </p:nvSpPr>
            <p:spPr>
              <a:xfrm>
                <a:off x="0" y="42862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6" name="Oval"/>
              <p:cNvSpPr/>
              <p:nvPr/>
            </p:nvSpPr>
            <p:spPr>
              <a:xfrm>
                <a:off x="0" y="303609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7" name="Shape"/>
              <p:cNvSpPr/>
              <p:nvPr/>
            </p:nvSpPr>
            <p:spPr>
              <a:xfrm>
                <a:off x="0" y="14287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48" name="Oval"/>
              <p:cNvSpPr/>
              <p:nvPr/>
            </p:nvSpPr>
            <p:spPr>
              <a:xfrm>
                <a:off x="0" y="0"/>
                <a:ext cx="873331" cy="278269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850" name="Acc"/>
            <p:cNvSpPr/>
            <p:nvPr/>
          </p:nvSpPr>
          <p:spPr>
            <a:xfrm>
              <a:off x="977018" y="37975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400"/>
              </a:lvl1pPr>
            </a:lstStyle>
            <a:p>
              <a:pPr/>
              <a:r>
                <a:t>Acc</a:t>
              </a:r>
            </a:p>
          </p:txBody>
        </p:sp>
        <p:sp>
          <p:nvSpPr>
            <p:cNvPr id="851" name="Sales"/>
            <p:cNvSpPr/>
            <p:nvPr/>
          </p:nvSpPr>
          <p:spPr>
            <a:xfrm>
              <a:off x="923333" y="149154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400"/>
              </a:lvl1pPr>
            </a:lstStyle>
            <a:p>
              <a:pPr/>
              <a:r>
                <a:t>Sales</a:t>
              </a:r>
            </a:p>
          </p:txBody>
        </p:sp>
        <p:sp>
          <p:nvSpPr>
            <p:cNvPr id="852" name="CRM"/>
            <p:cNvSpPr/>
            <p:nvPr/>
          </p:nvSpPr>
          <p:spPr>
            <a:xfrm>
              <a:off x="1012862" y="25736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400"/>
              </a:lvl1pPr>
            </a:lstStyle>
            <a:p>
              <a:pPr/>
              <a:r>
                <a:t>CRM</a:t>
              </a:r>
            </a:p>
          </p:txBody>
        </p:sp>
      </p:grpSp>
      <p:sp>
        <p:nvSpPr>
          <p:cNvPr id="854" name="OLTP"/>
          <p:cNvSpPr txBox="1"/>
          <p:nvPr/>
        </p:nvSpPr>
        <p:spPr>
          <a:xfrm>
            <a:off x="9698035" y="1269589"/>
            <a:ext cx="945853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OLTP</a:t>
            </a:r>
          </a:p>
        </p:txBody>
      </p:sp>
      <p:sp>
        <p:nvSpPr>
          <p:cNvPr id="855" name="Line"/>
          <p:cNvSpPr/>
          <p:nvPr/>
        </p:nvSpPr>
        <p:spPr>
          <a:xfrm flipV="1">
            <a:off x="11679267" y="2606203"/>
            <a:ext cx="833041" cy="833041"/>
          </a:xfrm>
          <a:prstGeom prst="line">
            <a:avLst/>
          </a:prstGeom>
          <a:ln w="12700">
            <a:solidFill>
              <a:srgbClr val="FFFFFF"/>
            </a:solidFill>
            <a:custDash>
              <a:ds d="600000" sp="6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875" name="Group"/>
          <p:cNvGrpSpPr/>
          <p:nvPr/>
        </p:nvGrpSpPr>
        <p:grpSpPr>
          <a:xfrm>
            <a:off x="13811704" y="9127360"/>
            <a:ext cx="7801344" cy="4024108"/>
            <a:chOff x="0" y="0"/>
            <a:chExt cx="7801343" cy="4024107"/>
          </a:xfrm>
        </p:grpSpPr>
        <p:sp>
          <p:nvSpPr>
            <p:cNvPr id="856" name="Rectangle"/>
            <p:cNvSpPr/>
            <p:nvPr/>
          </p:nvSpPr>
          <p:spPr>
            <a:xfrm>
              <a:off x="0" y="0"/>
              <a:ext cx="7801344" cy="4024108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74719"/>
                  </a:srgbClr>
                </a:gs>
                <a:gs pos="100000">
                  <a:srgbClr val="4F4F4F">
                    <a:alpha val="74719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857" name="Minimize Locking…"/>
            <p:cNvSpPr txBox="1"/>
            <p:nvPr/>
          </p:nvSpPr>
          <p:spPr>
            <a:xfrm>
              <a:off x="240709" y="1025689"/>
              <a:ext cx="7319927" cy="2346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450272" indent="-450272" algn="l">
                <a:spcBef>
                  <a:spcPts val="900"/>
                </a:spcBef>
                <a:buClr>
                  <a:srgbClr val="FFFFFF"/>
                </a:buClr>
                <a:buSzPct val="80000"/>
                <a:buBlip>
                  <a:blip r:embed="rId7"/>
                </a:buBlip>
                <a:defRPr sz="3000"/>
              </a:pPr>
              <a:r>
                <a:t>Minimize Locking</a:t>
              </a:r>
            </a:p>
            <a:p>
              <a:pPr marL="450272" indent="-450272" algn="l">
                <a:spcBef>
                  <a:spcPts val="900"/>
                </a:spcBef>
                <a:buClr>
                  <a:srgbClr val="FFFFFF"/>
                </a:buClr>
                <a:buSzPct val="80000"/>
                <a:buBlip>
                  <a:blip r:embed="rId7"/>
                </a:buBlip>
                <a:defRPr sz="3000"/>
              </a:pPr>
              <a:r>
                <a:t>Fast Data Insert &amp; Update</a:t>
              </a:r>
            </a:p>
            <a:p>
              <a:pPr marL="450272" indent="-450272" algn="l">
                <a:spcBef>
                  <a:spcPts val="900"/>
                </a:spcBef>
                <a:buClr>
                  <a:srgbClr val="FFFFFF"/>
                </a:buClr>
                <a:buSzPct val="80000"/>
                <a:buBlip>
                  <a:blip r:embed="rId7"/>
                </a:buBlip>
                <a:defRPr sz="3000"/>
              </a:pPr>
              <a:r>
                <a:t>Not suitable for reporting</a:t>
              </a:r>
            </a:p>
            <a:p>
              <a:pPr marL="450272" indent="-450272" algn="l">
                <a:spcBef>
                  <a:spcPts val="900"/>
                </a:spcBef>
                <a:buClr>
                  <a:srgbClr val="FFFFFF"/>
                </a:buClr>
                <a:buSzPct val="80000"/>
                <a:buBlip>
                  <a:blip r:embed="rId7"/>
                </a:buBlip>
                <a:defRPr sz="3000"/>
              </a:pPr>
              <a:r>
                <a:t>Simple queries</a:t>
              </a:r>
            </a:p>
          </p:txBody>
        </p:sp>
        <p:grpSp>
          <p:nvGrpSpPr>
            <p:cNvPr id="874" name="Group"/>
            <p:cNvGrpSpPr/>
            <p:nvPr/>
          </p:nvGrpSpPr>
          <p:grpSpPr>
            <a:xfrm>
              <a:off x="81202" y="164079"/>
              <a:ext cx="1023875" cy="715762"/>
              <a:chOff x="0" y="0"/>
              <a:chExt cx="1023874" cy="715761"/>
            </a:xfrm>
          </p:grpSpPr>
          <p:sp>
            <p:nvSpPr>
              <p:cNvPr id="858" name="Shape"/>
              <p:cNvSpPr/>
              <p:nvPr/>
            </p:nvSpPr>
            <p:spPr>
              <a:xfrm>
                <a:off x="-1" y="0"/>
                <a:ext cx="622820" cy="622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863" name="Group"/>
              <p:cNvGrpSpPr/>
              <p:nvPr/>
            </p:nvGrpSpPr>
            <p:grpSpPr>
              <a:xfrm>
                <a:off x="440679" y="203986"/>
                <a:ext cx="193459" cy="511776"/>
                <a:chOff x="0" y="0"/>
                <a:chExt cx="193457" cy="511774"/>
              </a:xfrm>
            </p:grpSpPr>
            <p:sp>
              <p:nvSpPr>
                <p:cNvPr id="859" name="Rounded Rectangle"/>
                <p:cNvSpPr/>
                <p:nvPr/>
              </p:nvSpPr>
              <p:spPr>
                <a:xfrm rot="4800000">
                  <a:off x="-101167" y="242562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862" name="Group"/>
                <p:cNvGrpSpPr/>
                <p:nvPr/>
              </p:nvGrpSpPr>
              <p:grpSpPr>
                <a:xfrm>
                  <a:off x="35189" y="0"/>
                  <a:ext cx="52302" cy="167826"/>
                  <a:chOff x="0" y="0"/>
                  <a:chExt cx="52300" cy="167825"/>
                </a:xfrm>
              </p:grpSpPr>
              <p:sp>
                <p:nvSpPr>
                  <p:cNvPr id="860" name="Circle"/>
                  <p:cNvSpPr/>
                  <p:nvPr/>
                </p:nvSpPr>
                <p:spPr>
                  <a:xfrm rot="4800000">
                    <a:off x="18128" y="133653"/>
                    <a:ext cx="31665" cy="31664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861" name="Shape"/>
                  <p:cNvSpPr/>
                  <p:nvPr/>
                </p:nvSpPr>
                <p:spPr>
                  <a:xfrm rot="4800000">
                    <a:off x="-57555" y="7135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868" name="Group"/>
              <p:cNvGrpSpPr/>
              <p:nvPr/>
            </p:nvGrpSpPr>
            <p:grpSpPr>
              <a:xfrm>
                <a:off x="503051" y="193480"/>
                <a:ext cx="380572" cy="434286"/>
                <a:chOff x="0" y="0"/>
                <a:chExt cx="380571" cy="434285"/>
              </a:xfrm>
            </p:grpSpPr>
            <p:sp>
              <p:nvSpPr>
                <p:cNvPr id="864" name="Rounded Rectangle"/>
                <p:cNvSpPr/>
                <p:nvPr/>
              </p:nvSpPr>
              <p:spPr>
                <a:xfrm rot="3000000">
                  <a:off x="6960" y="178656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867" name="Group"/>
                <p:cNvGrpSpPr/>
                <p:nvPr/>
              </p:nvGrpSpPr>
              <p:grpSpPr>
                <a:xfrm>
                  <a:off x="-1" y="0"/>
                  <a:ext cx="125076" cy="142627"/>
                  <a:chOff x="0" y="0"/>
                  <a:chExt cx="125074" cy="142626"/>
                </a:xfrm>
              </p:grpSpPr>
              <p:sp>
                <p:nvSpPr>
                  <p:cNvPr id="865" name="Circle"/>
                  <p:cNvSpPr/>
                  <p:nvPr/>
                </p:nvSpPr>
                <p:spPr>
                  <a:xfrm rot="3000000">
                    <a:off x="86938" y="104490"/>
                    <a:ext cx="31664" cy="31664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866" name="Shape"/>
                  <p:cNvSpPr/>
                  <p:nvPr/>
                </p:nvSpPr>
                <p:spPr>
                  <a:xfrm rot="3000000">
                    <a:off x="-22169" y="57780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873" name="Group"/>
              <p:cNvGrpSpPr/>
              <p:nvPr/>
            </p:nvGrpSpPr>
            <p:grpSpPr>
              <a:xfrm>
                <a:off x="522972" y="150658"/>
                <a:ext cx="500903" cy="254384"/>
                <a:chOff x="0" y="0"/>
                <a:chExt cx="500901" cy="254383"/>
              </a:xfrm>
            </p:grpSpPr>
            <p:sp>
              <p:nvSpPr>
                <p:cNvPr id="869" name="Rounded Rectangle"/>
                <p:cNvSpPr/>
                <p:nvPr/>
              </p:nvSpPr>
              <p:spPr>
                <a:xfrm rot="1200000">
                  <a:off x="95386" y="63865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872" name="Group"/>
                <p:cNvGrpSpPr/>
                <p:nvPr/>
              </p:nvGrpSpPr>
              <p:grpSpPr>
                <a:xfrm>
                  <a:off x="-1" y="13954"/>
                  <a:ext cx="164336" cy="79211"/>
                  <a:chOff x="0" y="0"/>
                  <a:chExt cx="164334" cy="79210"/>
                </a:xfrm>
              </p:grpSpPr>
              <p:sp>
                <p:nvSpPr>
                  <p:cNvPr id="870" name="Circle"/>
                  <p:cNvSpPr/>
                  <p:nvPr/>
                </p:nvSpPr>
                <p:spPr>
                  <a:xfrm rot="1200000">
                    <a:off x="128210" y="43087"/>
                    <a:ext cx="31665" cy="31664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871" name="Shape"/>
                  <p:cNvSpPr/>
                  <p:nvPr/>
                </p:nvSpPr>
                <p:spPr>
                  <a:xfrm rot="1200000">
                    <a:off x="-2049" y="2658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</p:grpSp>
      <p:sp>
        <p:nvSpPr>
          <p:cNvPr id="876" name="Customer…"/>
          <p:cNvSpPr txBox="1"/>
          <p:nvPr/>
        </p:nvSpPr>
        <p:spPr>
          <a:xfrm>
            <a:off x="17072579" y="5297692"/>
            <a:ext cx="221653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2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Customer</a:t>
            </a:r>
          </a:p>
          <a:p>
            <a:pPr algn="l">
              <a:defRPr sz="2000"/>
            </a:pPr>
            <a:r>
              <a:t>Individual Contact</a:t>
            </a:r>
          </a:p>
        </p:txBody>
      </p:sp>
      <p:sp>
        <p:nvSpPr>
          <p:cNvPr id="877" name="Customer…"/>
          <p:cNvSpPr txBox="1"/>
          <p:nvPr/>
        </p:nvSpPr>
        <p:spPr>
          <a:xfrm>
            <a:off x="17027895" y="7149238"/>
            <a:ext cx="228714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2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Customer</a:t>
            </a:r>
          </a:p>
          <a:p>
            <a:pPr algn="l">
              <a:defRPr sz="2000"/>
            </a:pPr>
            <a:r>
              <a:t>Individual Contact</a:t>
            </a:r>
          </a:p>
          <a:p>
            <a:pPr algn="l">
              <a:defRPr sz="2000"/>
            </a:pPr>
            <a:r>
              <a:t>Organisation</a:t>
            </a:r>
          </a:p>
        </p:txBody>
      </p:sp>
      <p:grpSp>
        <p:nvGrpSpPr>
          <p:cNvPr id="896" name="Group"/>
          <p:cNvGrpSpPr/>
          <p:nvPr/>
        </p:nvGrpSpPr>
        <p:grpSpPr>
          <a:xfrm>
            <a:off x="15538355" y="3357150"/>
            <a:ext cx="1381406" cy="5203311"/>
            <a:chOff x="0" y="223837"/>
            <a:chExt cx="1381405" cy="5203309"/>
          </a:xfrm>
        </p:grpSpPr>
        <p:grpSp>
          <p:nvGrpSpPr>
            <p:cNvPr id="882" name="Group"/>
            <p:cNvGrpSpPr/>
            <p:nvPr/>
          </p:nvGrpSpPr>
          <p:grpSpPr>
            <a:xfrm>
              <a:off x="56059" y="429131"/>
              <a:ext cx="1250157" cy="1250157"/>
              <a:chOff x="0" y="0"/>
              <a:chExt cx="1250156" cy="1250156"/>
            </a:xfrm>
          </p:grpSpPr>
          <p:sp>
            <p:nvSpPr>
              <p:cNvPr id="878" name="Circle"/>
              <p:cNvSpPr/>
              <p:nvPr/>
            </p:nvSpPr>
            <p:spPr>
              <a:xfrm>
                <a:off x="0" y="-1"/>
                <a:ext cx="1250157" cy="1250158"/>
              </a:xfrm>
              <a:prstGeom prst="ellipse">
                <a:avLst/>
              </a:prstGeom>
              <a:solidFill>
                <a:srgbClr val="E2EB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79" name="Shape"/>
              <p:cNvSpPr/>
              <p:nvPr/>
            </p:nvSpPr>
            <p:spPr>
              <a:xfrm>
                <a:off x="260207" y="190152"/>
                <a:ext cx="679991" cy="850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649" y="21600"/>
                    </a:moveTo>
                    <a:lnTo>
                      <a:pt x="1951" y="21600"/>
                    </a:lnTo>
                    <a:cubicBezTo>
                      <a:pt x="877" y="21600"/>
                      <a:pt x="0" y="20898"/>
                      <a:pt x="0" y="20041"/>
                    </a:cubicBezTo>
                    <a:lnTo>
                      <a:pt x="0" y="8070"/>
                    </a:lnTo>
                    <a:lnTo>
                      <a:pt x="10143" y="0"/>
                    </a:lnTo>
                    <a:lnTo>
                      <a:pt x="19649" y="0"/>
                    </a:lnTo>
                    <a:cubicBezTo>
                      <a:pt x="20723" y="0"/>
                      <a:pt x="21600" y="702"/>
                      <a:pt x="21600" y="1560"/>
                    </a:cubicBezTo>
                    <a:lnTo>
                      <a:pt x="21600" y="20041"/>
                    </a:lnTo>
                    <a:cubicBezTo>
                      <a:pt x="21600" y="20898"/>
                      <a:pt x="20723" y="21600"/>
                      <a:pt x="19649" y="21600"/>
                    </a:cubicBezTo>
                    <a:cubicBezTo>
                      <a:pt x="19649" y="21600"/>
                      <a:pt x="19649" y="21600"/>
                      <a:pt x="19649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80" name="Shape"/>
              <p:cNvSpPr/>
              <p:nvPr/>
            </p:nvSpPr>
            <p:spPr>
              <a:xfrm>
                <a:off x="270218" y="210169"/>
                <a:ext cx="270597" cy="269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605" y="21600"/>
                    </a:moveTo>
                    <a:lnTo>
                      <a:pt x="0" y="21600"/>
                    </a:lnTo>
                    <a:lnTo>
                      <a:pt x="21600" y="0"/>
                    </a:lnTo>
                    <a:lnTo>
                      <a:pt x="21600" y="17587"/>
                    </a:lnTo>
                    <a:cubicBezTo>
                      <a:pt x="21600" y="19793"/>
                      <a:pt x="19803" y="21600"/>
                      <a:pt x="17605" y="21600"/>
                    </a:cubicBezTo>
                    <a:cubicBezTo>
                      <a:pt x="17605" y="21600"/>
                      <a:pt x="17605" y="21600"/>
                      <a:pt x="17605" y="21600"/>
                    </a:cubicBezTo>
                    <a:close/>
                  </a:path>
                </a:pathLst>
              </a:cu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81" name="Shape"/>
              <p:cNvSpPr/>
              <p:nvPr/>
            </p:nvSpPr>
            <p:spPr>
              <a:xfrm>
                <a:off x="360287" y="380306"/>
                <a:ext cx="499877" cy="569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673" y="0"/>
                    </a:moveTo>
                    <a:lnTo>
                      <a:pt x="10673" y="4468"/>
                    </a:lnTo>
                    <a:lnTo>
                      <a:pt x="21473" y="4468"/>
                    </a:lnTo>
                    <a:lnTo>
                      <a:pt x="21473" y="0"/>
                    </a:lnTo>
                    <a:lnTo>
                      <a:pt x="10673" y="0"/>
                    </a:lnTo>
                    <a:cubicBezTo>
                      <a:pt x="10673" y="0"/>
                      <a:pt x="10673" y="0"/>
                      <a:pt x="10673" y="0"/>
                    </a:cubicBezTo>
                    <a:close/>
                    <a:moveTo>
                      <a:pt x="0" y="17131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131"/>
                    </a:lnTo>
                    <a:lnTo>
                      <a:pt x="0" y="17131"/>
                    </a:lnTo>
                    <a:cubicBezTo>
                      <a:pt x="0" y="17131"/>
                      <a:pt x="0" y="17131"/>
                      <a:pt x="0" y="17131"/>
                    </a:cubicBezTo>
                    <a:close/>
                    <a:moveTo>
                      <a:pt x="0" y="11318"/>
                    </a:moveTo>
                    <a:lnTo>
                      <a:pt x="0" y="15787"/>
                    </a:lnTo>
                    <a:lnTo>
                      <a:pt x="21600" y="15787"/>
                    </a:lnTo>
                    <a:lnTo>
                      <a:pt x="21600" y="11318"/>
                    </a:lnTo>
                    <a:lnTo>
                      <a:pt x="0" y="11318"/>
                    </a:lnTo>
                    <a:cubicBezTo>
                      <a:pt x="0" y="11318"/>
                      <a:pt x="0" y="11318"/>
                      <a:pt x="0" y="11318"/>
                    </a:cubicBezTo>
                    <a:close/>
                    <a:moveTo>
                      <a:pt x="0" y="5628"/>
                    </a:moveTo>
                    <a:lnTo>
                      <a:pt x="21600" y="5628"/>
                    </a:lnTo>
                    <a:lnTo>
                      <a:pt x="21600" y="10098"/>
                    </a:lnTo>
                    <a:lnTo>
                      <a:pt x="0" y="10098"/>
                    </a:lnTo>
                    <a:lnTo>
                      <a:pt x="0" y="5628"/>
                    </a:lnTo>
                    <a:cubicBezTo>
                      <a:pt x="0" y="5628"/>
                      <a:pt x="0" y="5628"/>
                      <a:pt x="0" y="5628"/>
                    </a:cubicBezTo>
                    <a:close/>
                  </a:path>
                </a:pathLst>
              </a:custGeom>
              <a:solidFill>
                <a:srgbClr val="98B5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87" name="Group"/>
            <p:cNvGrpSpPr/>
            <p:nvPr/>
          </p:nvGrpSpPr>
          <p:grpSpPr>
            <a:xfrm>
              <a:off x="56059" y="2296599"/>
              <a:ext cx="1250157" cy="1250157"/>
              <a:chOff x="0" y="0"/>
              <a:chExt cx="1250156" cy="1250156"/>
            </a:xfrm>
          </p:grpSpPr>
          <p:sp>
            <p:nvSpPr>
              <p:cNvPr id="883" name="Circle"/>
              <p:cNvSpPr/>
              <p:nvPr/>
            </p:nvSpPr>
            <p:spPr>
              <a:xfrm>
                <a:off x="-1" y="0"/>
                <a:ext cx="1250158" cy="1250157"/>
              </a:xfrm>
              <a:prstGeom prst="ellipse">
                <a:avLst/>
              </a:prstGeom>
              <a:solidFill>
                <a:srgbClr val="E2EB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84" name="Shape"/>
              <p:cNvSpPr/>
              <p:nvPr/>
            </p:nvSpPr>
            <p:spPr>
              <a:xfrm>
                <a:off x="250197" y="190149"/>
                <a:ext cx="679981" cy="85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650" y="21600"/>
                    </a:moveTo>
                    <a:lnTo>
                      <a:pt x="1951" y="21600"/>
                    </a:lnTo>
                    <a:cubicBezTo>
                      <a:pt x="878" y="21600"/>
                      <a:pt x="0" y="20898"/>
                      <a:pt x="0" y="20041"/>
                    </a:cubicBezTo>
                    <a:lnTo>
                      <a:pt x="0" y="8070"/>
                    </a:lnTo>
                    <a:lnTo>
                      <a:pt x="10143" y="0"/>
                    </a:lnTo>
                    <a:lnTo>
                      <a:pt x="19650" y="0"/>
                    </a:lnTo>
                    <a:cubicBezTo>
                      <a:pt x="20722" y="0"/>
                      <a:pt x="21600" y="702"/>
                      <a:pt x="21600" y="1559"/>
                    </a:cubicBezTo>
                    <a:lnTo>
                      <a:pt x="21600" y="20041"/>
                    </a:lnTo>
                    <a:cubicBezTo>
                      <a:pt x="21600" y="20898"/>
                      <a:pt x="20722" y="21600"/>
                      <a:pt x="19650" y="21600"/>
                    </a:cubicBezTo>
                    <a:cubicBezTo>
                      <a:pt x="19650" y="21600"/>
                      <a:pt x="19650" y="21600"/>
                      <a:pt x="1965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85" name="Shape"/>
              <p:cNvSpPr/>
              <p:nvPr/>
            </p:nvSpPr>
            <p:spPr>
              <a:xfrm>
                <a:off x="280220" y="210164"/>
                <a:ext cx="270596" cy="269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606" y="21600"/>
                    </a:moveTo>
                    <a:lnTo>
                      <a:pt x="0" y="21600"/>
                    </a:lnTo>
                    <a:lnTo>
                      <a:pt x="21600" y="0"/>
                    </a:lnTo>
                    <a:lnTo>
                      <a:pt x="21600" y="17586"/>
                    </a:lnTo>
                    <a:cubicBezTo>
                      <a:pt x="21600" y="19793"/>
                      <a:pt x="19803" y="21600"/>
                      <a:pt x="17606" y="21600"/>
                    </a:cubicBezTo>
                    <a:cubicBezTo>
                      <a:pt x="17606" y="21600"/>
                      <a:pt x="17606" y="21600"/>
                      <a:pt x="17606" y="21600"/>
                    </a:cubicBezTo>
                    <a:close/>
                  </a:path>
                </a:pathLst>
              </a:custGeom>
              <a:solidFill>
                <a:srgbClr val="CB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86" name="Shape"/>
              <p:cNvSpPr/>
              <p:nvPr/>
            </p:nvSpPr>
            <p:spPr>
              <a:xfrm>
                <a:off x="350276" y="390306"/>
                <a:ext cx="499877" cy="495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0606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606"/>
                    </a:lnTo>
                    <a:lnTo>
                      <a:pt x="0" y="20606"/>
                    </a:lnTo>
                    <a:cubicBezTo>
                      <a:pt x="0" y="20606"/>
                      <a:pt x="0" y="20606"/>
                      <a:pt x="0" y="20606"/>
                    </a:cubicBezTo>
                    <a:close/>
                    <a:moveTo>
                      <a:pt x="0" y="16485"/>
                    </a:moveTo>
                    <a:lnTo>
                      <a:pt x="0" y="17479"/>
                    </a:lnTo>
                    <a:lnTo>
                      <a:pt x="21600" y="17479"/>
                    </a:lnTo>
                    <a:lnTo>
                      <a:pt x="21600" y="16485"/>
                    </a:lnTo>
                    <a:lnTo>
                      <a:pt x="0" y="16485"/>
                    </a:lnTo>
                    <a:cubicBezTo>
                      <a:pt x="0" y="16485"/>
                      <a:pt x="0" y="16485"/>
                      <a:pt x="0" y="16485"/>
                    </a:cubicBezTo>
                    <a:close/>
                    <a:moveTo>
                      <a:pt x="0" y="12364"/>
                    </a:moveTo>
                    <a:lnTo>
                      <a:pt x="0" y="13358"/>
                    </a:lnTo>
                    <a:lnTo>
                      <a:pt x="21600" y="13358"/>
                    </a:lnTo>
                    <a:lnTo>
                      <a:pt x="21600" y="12364"/>
                    </a:lnTo>
                    <a:lnTo>
                      <a:pt x="0" y="12364"/>
                    </a:lnTo>
                    <a:cubicBezTo>
                      <a:pt x="0" y="12364"/>
                      <a:pt x="0" y="12364"/>
                      <a:pt x="0" y="12364"/>
                    </a:cubicBezTo>
                    <a:close/>
                    <a:moveTo>
                      <a:pt x="0" y="8243"/>
                    </a:moveTo>
                    <a:lnTo>
                      <a:pt x="0" y="9237"/>
                    </a:lnTo>
                    <a:lnTo>
                      <a:pt x="21600" y="9237"/>
                    </a:lnTo>
                    <a:lnTo>
                      <a:pt x="21600" y="8243"/>
                    </a:lnTo>
                    <a:lnTo>
                      <a:pt x="0" y="8243"/>
                    </a:lnTo>
                    <a:cubicBezTo>
                      <a:pt x="0" y="8243"/>
                      <a:pt x="0" y="8243"/>
                      <a:pt x="0" y="8243"/>
                    </a:cubicBezTo>
                    <a:close/>
                    <a:moveTo>
                      <a:pt x="10425" y="4122"/>
                    </a:moveTo>
                    <a:lnTo>
                      <a:pt x="10425" y="5116"/>
                    </a:lnTo>
                    <a:lnTo>
                      <a:pt x="21600" y="5116"/>
                    </a:lnTo>
                    <a:lnTo>
                      <a:pt x="21600" y="4122"/>
                    </a:lnTo>
                    <a:lnTo>
                      <a:pt x="10425" y="4122"/>
                    </a:lnTo>
                    <a:cubicBezTo>
                      <a:pt x="10425" y="4122"/>
                      <a:pt x="10425" y="4122"/>
                      <a:pt x="10425" y="4122"/>
                    </a:cubicBezTo>
                    <a:close/>
                    <a:moveTo>
                      <a:pt x="10425" y="0"/>
                    </a:moveTo>
                    <a:lnTo>
                      <a:pt x="21600" y="0"/>
                    </a:lnTo>
                    <a:lnTo>
                      <a:pt x="21600" y="995"/>
                    </a:lnTo>
                    <a:lnTo>
                      <a:pt x="10425" y="995"/>
                    </a:lnTo>
                    <a:lnTo>
                      <a:pt x="10425" y="0"/>
                    </a:lnTo>
                    <a:cubicBezTo>
                      <a:pt x="10425" y="0"/>
                      <a:pt x="10425" y="0"/>
                      <a:pt x="10425" y="0"/>
                    </a:cubicBezTo>
                    <a:close/>
                  </a:path>
                </a:pathLst>
              </a:custGeom>
              <a:solidFill>
                <a:srgbClr val="BF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892" name="Group"/>
            <p:cNvGrpSpPr/>
            <p:nvPr/>
          </p:nvGrpSpPr>
          <p:grpSpPr>
            <a:xfrm>
              <a:off x="-1" y="4176991"/>
              <a:ext cx="1250158" cy="1250157"/>
              <a:chOff x="0" y="0"/>
              <a:chExt cx="1250156" cy="1250156"/>
            </a:xfrm>
          </p:grpSpPr>
          <p:sp>
            <p:nvSpPr>
              <p:cNvPr id="888" name="Circle"/>
              <p:cNvSpPr/>
              <p:nvPr/>
            </p:nvSpPr>
            <p:spPr>
              <a:xfrm>
                <a:off x="-1" y="-1"/>
                <a:ext cx="1250158" cy="1250158"/>
              </a:xfrm>
              <a:prstGeom prst="ellipse">
                <a:avLst/>
              </a:pr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89" name="Shape"/>
              <p:cNvSpPr/>
              <p:nvPr/>
            </p:nvSpPr>
            <p:spPr>
              <a:xfrm>
                <a:off x="250197" y="190152"/>
                <a:ext cx="679981" cy="850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650" y="21600"/>
                    </a:moveTo>
                    <a:lnTo>
                      <a:pt x="1951" y="21600"/>
                    </a:lnTo>
                    <a:cubicBezTo>
                      <a:pt x="878" y="21600"/>
                      <a:pt x="0" y="20898"/>
                      <a:pt x="0" y="20041"/>
                    </a:cubicBezTo>
                    <a:lnTo>
                      <a:pt x="0" y="8070"/>
                    </a:lnTo>
                    <a:lnTo>
                      <a:pt x="10143" y="0"/>
                    </a:lnTo>
                    <a:lnTo>
                      <a:pt x="19650" y="0"/>
                    </a:lnTo>
                    <a:cubicBezTo>
                      <a:pt x="20722" y="0"/>
                      <a:pt x="21600" y="702"/>
                      <a:pt x="21600" y="1560"/>
                    </a:cubicBezTo>
                    <a:lnTo>
                      <a:pt x="21600" y="20041"/>
                    </a:lnTo>
                    <a:cubicBezTo>
                      <a:pt x="21600" y="20898"/>
                      <a:pt x="20722" y="21600"/>
                      <a:pt x="19650" y="21600"/>
                    </a:cubicBezTo>
                    <a:cubicBezTo>
                      <a:pt x="19650" y="21600"/>
                      <a:pt x="19650" y="21600"/>
                      <a:pt x="1965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90" name="Shape"/>
              <p:cNvSpPr/>
              <p:nvPr/>
            </p:nvSpPr>
            <p:spPr>
              <a:xfrm>
                <a:off x="270213" y="211381"/>
                <a:ext cx="270596" cy="269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606" y="21600"/>
                    </a:moveTo>
                    <a:lnTo>
                      <a:pt x="0" y="21600"/>
                    </a:lnTo>
                    <a:lnTo>
                      <a:pt x="21600" y="0"/>
                    </a:lnTo>
                    <a:lnTo>
                      <a:pt x="21600" y="17587"/>
                    </a:lnTo>
                    <a:cubicBezTo>
                      <a:pt x="21600" y="19793"/>
                      <a:pt x="19803" y="21600"/>
                      <a:pt x="17606" y="21600"/>
                    </a:cubicBezTo>
                    <a:cubicBezTo>
                      <a:pt x="17606" y="21600"/>
                      <a:pt x="17606" y="21600"/>
                      <a:pt x="17606" y="21600"/>
                    </a:cubicBezTo>
                    <a:close/>
                  </a:path>
                </a:pathLst>
              </a:custGeom>
              <a:solidFill>
                <a:srgbClr val="D6D6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891" name="Shape"/>
              <p:cNvSpPr/>
              <p:nvPr/>
            </p:nvSpPr>
            <p:spPr>
              <a:xfrm>
                <a:off x="380299" y="510411"/>
                <a:ext cx="437387" cy="395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246"/>
                    </a:moveTo>
                    <a:lnTo>
                      <a:pt x="0" y="18246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18246"/>
                      <a:pt x="21600" y="18246"/>
                    </a:cubicBezTo>
                    <a:close/>
                    <a:moveTo>
                      <a:pt x="20067" y="6482"/>
                    </a:moveTo>
                    <a:lnTo>
                      <a:pt x="14430" y="6482"/>
                    </a:lnTo>
                    <a:lnTo>
                      <a:pt x="14430" y="17606"/>
                    </a:lnTo>
                    <a:lnTo>
                      <a:pt x="20067" y="17606"/>
                    </a:lnTo>
                    <a:cubicBezTo>
                      <a:pt x="20067" y="17606"/>
                      <a:pt x="20067" y="6482"/>
                      <a:pt x="20067" y="6482"/>
                    </a:cubicBezTo>
                    <a:close/>
                    <a:moveTo>
                      <a:pt x="13617" y="0"/>
                    </a:moveTo>
                    <a:lnTo>
                      <a:pt x="7981" y="0"/>
                    </a:lnTo>
                    <a:lnTo>
                      <a:pt x="7981" y="17606"/>
                    </a:lnTo>
                    <a:lnTo>
                      <a:pt x="13617" y="17606"/>
                    </a:lnTo>
                    <a:cubicBezTo>
                      <a:pt x="13617" y="17606"/>
                      <a:pt x="13617" y="0"/>
                      <a:pt x="13617" y="0"/>
                    </a:cubicBezTo>
                    <a:close/>
                    <a:moveTo>
                      <a:pt x="7169" y="17606"/>
                    </a:moveTo>
                    <a:lnTo>
                      <a:pt x="1533" y="17606"/>
                    </a:lnTo>
                    <a:lnTo>
                      <a:pt x="1533" y="10953"/>
                    </a:lnTo>
                    <a:lnTo>
                      <a:pt x="7169" y="10953"/>
                    </a:lnTo>
                    <a:cubicBezTo>
                      <a:pt x="7169" y="10953"/>
                      <a:pt x="7169" y="17606"/>
                      <a:pt x="7169" y="17606"/>
                    </a:cubicBezTo>
                    <a:close/>
                  </a:path>
                </a:pathLst>
              </a:custGeom>
              <a:solidFill>
                <a:srgbClr val="98B5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893" name="Finance"/>
            <p:cNvSpPr/>
            <p:nvPr/>
          </p:nvSpPr>
          <p:spPr>
            <a:xfrm>
              <a:off x="111405" y="212139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000"/>
              </a:lvl1pPr>
            </a:lstStyle>
            <a:p>
              <a:pPr/>
              <a:r>
                <a:t>Finance</a:t>
              </a:r>
            </a:p>
          </p:txBody>
        </p:sp>
        <p:sp>
          <p:nvSpPr>
            <p:cNvPr id="894" name="Marketing"/>
            <p:cNvSpPr/>
            <p:nvPr/>
          </p:nvSpPr>
          <p:spPr>
            <a:xfrm>
              <a:off x="5382" y="39888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000"/>
              </a:lvl1pPr>
            </a:lstStyle>
            <a:p>
              <a:pPr/>
              <a:r>
                <a:t>Marketing</a:t>
              </a:r>
            </a:p>
          </p:txBody>
        </p:sp>
        <p:sp>
          <p:nvSpPr>
            <p:cNvPr id="895" name="Controlling"/>
            <p:cNvSpPr/>
            <p:nvPr/>
          </p:nvSpPr>
          <p:spPr>
            <a:xfrm>
              <a:off x="38217" y="2238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000"/>
              </a:lvl1pPr>
            </a:lstStyle>
            <a:p>
              <a:pPr/>
              <a:r>
                <a:t>Controlling</a:t>
              </a:r>
            </a:p>
          </p:txBody>
        </p:sp>
      </p:grpSp>
      <p:grpSp>
        <p:nvGrpSpPr>
          <p:cNvPr id="911" name="Group"/>
          <p:cNvGrpSpPr/>
          <p:nvPr/>
        </p:nvGrpSpPr>
        <p:grpSpPr>
          <a:xfrm>
            <a:off x="8395746" y="5112325"/>
            <a:ext cx="5056182" cy="3597189"/>
            <a:chOff x="335136" y="0"/>
            <a:chExt cx="5056180" cy="3597187"/>
          </a:xfrm>
        </p:grpSpPr>
        <p:grpSp>
          <p:nvGrpSpPr>
            <p:cNvPr id="909" name="Group"/>
            <p:cNvGrpSpPr/>
            <p:nvPr/>
          </p:nvGrpSpPr>
          <p:grpSpPr>
            <a:xfrm>
              <a:off x="335136" y="462503"/>
              <a:ext cx="5056182" cy="3134685"/>
              <a:chOff x="335136" y="0"/>
              <a:chExt cx="5056180" cy="3134684"/>
            </a:xfrm>
          </p:grpSpPr>
          <p:grpSp>
            <p:nvGrpSpPr>
              <p:cNvPr id="900" name="Group"/>
              <p:cNvGrpSpPr/>
              <p:nvPr/>
            </p:nvGrpSpPr>
            <p:grpSpPr>
              <a:xfrm>
                <a:off x="669333" y="-1"/>
                <a:ext cx="2831261" cy="535783"/>
                <a:chOff x="0" y="0"/>
                <a:chExt cx="2831260" cy="535781"/>
              </a:xfrm>
            </p:grpSpPr>
            <p:sp>
              <p:nvSpPr>
                <p:cNvPr id="897" name="Line"/>
                <p:cNvSpPr/>
                <p:nvPr/>
              </p:nvSpPr>
              <p:spPr>
                <a:xfrm>
                  <a:off x="0" y="513"/>
                  <a:ext cx="2831261" cy="1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898" name="Line"/>
                <p:cNvSpPr/>
                <p:nvPr/>
              </p:nvSpPr>
              <p:spPr>
                <a:xfrm flipH="1">
                  <a:off x="21876" y="0"/>
                  <a:ext cx="1" cy="535782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899" name="Line"/>
                <p:cNvSpPr/>
                <p:nvPr/>
              </p:nvSpPr>
              <p:spPr>
                <a:xfrm>
                  <a:off x="2823538" y="0"/>
                  <a:ext cx="1" cy="535782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901" name="Relational"/>
              <p:cNvSpPr/>
              <p:nvPr/>
            </p:nvSpPr>
            <p:spPr>
              <a:xfrm>
                <a:off x="691210" y="85865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defRPr>
                </a:lvl1pPr>
              </a:lstStyle>
              <a:p>
                <a:pPr/>
                <a:r>
                  <a:t>Relational</a:t>
                </a:r>
              </a:p>
            </p:txBody>
          </p:sp>
          <p:sp>
            <p:nvSpPr>
              <p:cNvPr id="902" name="Non-Relational"/>
              <p:cNvSpPr/>
              <p:nvPr/>
            </p:nvSpPr>
            <p:spPr>
              <a:xfrm>
                <a:off x="3764176" y="85865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defRPr>
                </a:lvl1pPr>
              </a:lstStyle>
              <a:p>
                <a:pPr/>
                <a:r>
                  <a:t>Non-Relational</a:t>
                </a:r>
              </a:p>
            </p:txBody>
          </p:sp>
          <p:sp>
            <p:nvSpPr>
              <p:cNvPr id="903" name="SQL"/>
              <p:cNvSpPr/>
              <p:nvPr/>
            </p:nvSpPr>
            <p:spPr>
              <a:xfrm>
                <a:off x="335136" y="135119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1800"/>
                </a:lvl1pPr>
              </a:lstStyle>
              <a:p>
                <a:pPr/>
                <a:r>
                  <a:t>SQL</a:t>
                </a:r>
              </a:p>
            </p:txBody>
          </p:sp>
          <p:sp>
            <p:nvSpPr>
              <p:cNvPr id="904" name="Oracle"/>
              <p:cNvSpPr/>
              <p:nvPr/>
            </p:nvSpPr>
            <p:spPr>
              <a:xfrm>
                <a:off x="691210" y="175464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1800"/>
                </a:lvl1pPr>
              </a:lstStyle>
              <a:p>
                <a:pPr/>
                <a:r>
                  <a:t>Oracle</a:t>
                </a:r>
              </a:p>
            </p:txBody>
          </p:sp>
          <p:sp>
            <p:nvSpPr>
              <p:cNvPr id="905" name="DB2"/>
              <p:cNvSpPr/>
              <p:nvPr/>
            </p:nvSpPr>
            <p:spPr>
              <a:xfrm>
                <a:off x="1066123" y="135119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1800"/>
                </a:lvl1pPr>
              </a:lstStyle>
              <a:p>
                <a:pPr/>
                <a:r>
                  <a:t>DB2</a:t>
                </a:r>
              </a:p>
            </p:txBody>
          </p:sp>
          <p:sp>
            <p:nvSpPr>
              <p:cNvPr id="906" name="Cassandra"/>
              <p:cNvSpPr/>
              <p:nvPr/>
            </p:nvSpPr>
            <p:spPr>
              <a:xfrm>
                <a:off x="3094192" y="122959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1800"/>
                </a:lvl1pPr>
              </a:lstStyle>
              <a:p>
                <a:pPr/>
                <a:r>
                  <a:t>Cassandra</a:t>
                </a:r>
              </a:p>
            </p:txBody>
          </p:sp>
          <p:sp>
            <p:nvSpPr>
              <p:cNvPr id="907" name="MangoDB"/>
              <p:cNvSpPr/>
              <p:nvPr/>
            </p:nvSpPr>
            <p:spPr>
              <a:xfrm>
                <a:off x="4121317" y="155365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1800"/>
                </a:lvl1pPr>
              </a:lstStyle>
              <a:p>
                <a:pPr/>
                <a:r>
                  <a:t>MangoDB</a:t>
                </a:r>
              </a:p>
            </p:txBody>
          </p:sp>
          <p:sp>
            <p:nvSpPr>
              <p:cNvPr id="908" name="HADOOP"/>
              <p:cNvSpPr/>
              <p:nvPr/>
            </p:nvSpPr>
            <p:spPr>
              <a:xfrm>
                <a:off x="3094192" y="186468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1800"/>
                </a:lvl1pPr>
              </a:lstStyle>
              <a:p>
                <a:pPr/>
                <a:r>
                  <a:t>HADOOP</a:t>
                </a:r>
              </a:p>
            </p:txBody>
          </p:sp>
        </p:grpSp>
        <p:sp>
          <p:nvSpPr>
            <p:cNvPr id="910" name="Line"/>
            <p:cNvSpPr/>
            <p:nvPr/>
          </p:nvSpPr>
          <p:spPr>
            <a:xfrm>
              <a:off x="2075236" y="0"/>
              <a:ext cx="1" cy="443239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912" name="What is OLTP ? (Online Transactional Processing System)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What is OLTP ? (</a:t>
            </a:r>
            <a:r>
              <a:rPr sz="2800"/>
              <a:t>Online Transactional Processing System</a:t>
            </a:r>
            <a:r>
              <a:t>)</a:t>
            </a:r>
          </a:p>
        </p:txBody>
      </p:sp>
      <p:sp>
        <p:nvSpPr>
          <p:cNvPr id="91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91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91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9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8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1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2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2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3" dur="9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9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nodeType="click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entr" nodeType="click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5" grpId="5"/>
      <p:bldP build="whole" bldLvl="1" animBg="1" rev="0" advAuto="0" spid="733" grpId="2"/>
      <p:bldP build="whole" bldLvl="1" animBg="1" rev="0" advAuto="0" spid="710" grpId="1"/>
      <p:bldP build="whole" bldLvl="1" animBg="1" rev="0" advAuto="0" spid="911" grpId="12"/>
      <p:bldP build="whole" bldLvl="1" animBg="1" rev="0" advAuto="0" spid="826" grpId="6"/>
      <p:bldP build="whole" bldLvl="1" animBg="1" rev="0" advAuto="0" spid="758" grpId="9"/>
      <p:bldP build="whole" bldLvl="1" animBg="1" rev="0" advAuto="0" spid="828" grpId="4"/>
      <p:bldP build="whole" bldLvl="1" animBg="1" rev="0" advAuto="0" spid="757" grpId="10"/>
      <p:bldP build="whole" bldLvl="1" animBg="1" rev="0" advAuto="0" spid="875" grpId="13"/>
      <p:bldP build="whole" bldLvl="1" animBg="1" rev="0" advAuto="0" spid="896" grpId="14"/>
      <p:bldP build="whole" bldLvl="1" animBg="1" rev="0" advAuto="0" spid="827" grpId="11"/>
      <p:bldP build="whole" bldLvl="1" animBg="1" rev="0" advAuto="0" spid="761" grpId="15"/>
      <p:bldP build="whole" bldLvl="1" animBg="1" rev="0" advAuto="0" spid="854" grpId="7"/>
      <p:bldP build="whole" bldLvl="1" animBg="1" rev="0" advAuto="0" spid="853" grpId="3"/>
      <p:bldP build="whole" bldLvl="1" animBg="1" rev="0" advAuto="0" spid="760" grpId="16"/>
      <p:bldP build="whole" bldLvl="1" animBg="1" rev="0" advAuto="0" spid="876" grpId="17"/>
      <p:bldP build="whole" bldLvl="1" animBg="1" rev="0" advAuto="0" spid="759" grpId="8"/>
      <p:bldP build="whole" bldLvl="1" animBg="1" rev="0" advAuto="0" spid="877" grpId="18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roup"/>
          <p:cNvGrpSpPr/>
          <p:nvPr/>
        </p:nvGrpSpPr>
        <p:grpSpPr>
          <a:xfrm>
            <a:off x="2786437" y="1368643"/>
            <a:ext cx="13889983" cy="3935669"/>
            <a:chOff x="0" y="0"/>
            <a:chExt cx="13889981" cy="3935668"/>
          </a:xfrm>
        </p:grpSpPr>
        <p:grpSp>
          <p:nvGrpSpPr>
            <p:cNvPr id="924" name="Group"/>
            <p:cNvGrpSpPr/>
            <p:nvPr/>
          </p:nvGrpSpPr>
          <p:grpSpPr>
            <a:xfrm>
              <a:off x="6434290" y="2670190"/>
              <a:ext cx="838132" cy="913575"/>
              <a:chOff x="0" y="0"/>
              <a:chExt cx="838131" cy="913573"/>
            </a:xfrm>
          </p:grpSpPr>
          <p:sp>
            <p:nvSpPr>
              <p:cNvPr id="918" name="Shape"/>
              <p:cNvSpPr/>
              <p:nvPr/>
            </p:nvSpPr>
            <p:spPr>
              <a:xfrm>
                <a:off x="0" y="648143"/>
                <a:ext cx="838132" cy="265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19" name="Oval"/>
              <p:cNvSpPr/>
              <p:nvPr/>
            </p:nvSpPr>
            <p:spPr>
              <a:xfrm>
                <a:off x="0" y="537484"/>
                <a:ext cx="838132" cy="246313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20" name="Shape"/>
              <p:cNvSpPr/>
              <p:nvPr/>
            </p:nvSpPr>
            <p:spPr>
              <a:xfrm>
                <a:off x="0" y="379400"/>
                <a:ext cx="838132" cy="265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21" name="Oval"/>
              <p:cNvSpPr/>
              <p:nvPr/>
            </p:nvSpPr>
            <p:spPr>
              <a:xfrm>
                <a:off x="0" y="268742"/>
                <a:ext cx="838132" cy="246313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0" y="126467"/>
                <a:ext cx="838132" cy="265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23" name="Oval"/>
              <p:cNvSpPr/>
              <p:nvPr/>
            </p:nvSpPr>
            <p:spPr>
              <a:xfrm>
                <a:off x="0" y="0"/>
                <a:ext cx="838132" cy="246312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931" name="Group"/>
            <p:cNvGrpSpPr/>
            <p:nvPr/>
          </p:nvGrpSpPr>
          <p:grpSpPr>
            <a:xfrm>
              <a:off x="105125" y="846005"/>
              <a:ext cx="873332" cy="1032103"/>
              <a:chOff x="0" y="0"/>
              <a:chExt cx="873330" cy="1032102"/>
            </a:xfrm>
          </p:grpSpPr>
          <p:sp>
            <p:nvSpPr>
              <p:cNvPr id="925" name="Shape"/>
              <p:cNvSpPr/>
              <p:nvPr/>
            </p:nvSpPr>
            <p:spPr>
              <a:xfrm>
                <a:off x="0" y="732234"/>
                <a:ext cx="873331" cy="299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26" name="Oval"/>
              <p:cNvSpPr/>
              <p:nvPr/>
            </p:nvSpPr>
            <p:spPr>
              <a:xfrm>
                <a:off x="0" y="607218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27" name="Shape"/>
              <p:cNvSpPr/>
              <p:nvPr/>
            </p:nvSpPr>
            <p:spPr>
              <a:xfrm>
                <a:off x="0" y="42862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28" name="Oval"/>
              <p:cNvSpPr/>
              <p:nvPr/>
            </p:nvSpPr>
            <p:spPr>
              <a:xfrm>
                <a:off x="0" y="303609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29" name="Shape"/>
              <p:cNvSpPr/>
              <p:nvPr/>
            </p:nvSpPr>
            <p:spPr>
              <a:xfrm>
                <a:off x="0" y="14287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30" name="Oval"/>
              <p:cNvSpPr/>
              <p:nvPr/>
            </p:nvSpPr>
            <p:spPr>
              <a:xfrm>
                <a:off x="0" y="0"/>
                <a:ext cx="873331" cy="278269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938" name="Group"/>
            <p:cNvGrpSpPr/>
            <p:nvPr/>
          </p:nvGrpSpPr>
          <p:grpSpPr>
            <a:xfrm>
              <a:off x="105125" y="1857215"/>
              <a:ext cx="873332" cy="1032103"/>
              <a:chOff x="0" y="0"/>
              <a:chExt cx="873330" cy="1032102"/>
            </a:xfrm>
          </p:grpSpPr>
          <p:sp>
            <p:nvSpPr>
              <p:cNvPr id="932" name="Shape"/>
              <p:cNvSpPr/>
              <p:nvPr/>
            </p:nvSpPr>
            <p:spPr>
              <a:xfrm>
                <a:off x="0" y="732234"/>
                <a:ext cx="873331" cy="299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33" name="Oval"/>
              <p:cNvSpPr/>
              <p:nvPr/>
            </p:nvSpPr>
            <p:spPr>
              <a:xfrm>
                <a:off x="0" y="607218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34" name="Shape"/>
              <p:cNvSpPr/>
              <p:nvPr/>
            </p:nvSpPr>
            <p:spPr>
              <a:xfrm>
                <a:off x="0" y="42862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35" name="Oval"/>
              <p:cNvSpPr/>
              <p:nvPr/>
            </p:nvSpPr>
            <p:spPr>
              <a:xfrm>
                <a:off x="0" y="303609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36" name="Shape"/>
              <p:cNvSpPr/>
              <p:nvPr/>
            </p:nvSpPr>
            <p:spPr>
              <a:xfrm>
                <a:off x="0" y="14287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37" name="Oval"/>
              <p:cNvSpPr/>
              <p:nvPr/>
            </p:nvSpPr>
            <p:spPr>
              <a:xfrm>
                <a:off x="0" y="0"/>
                <a:ext cx="873331" cy="278269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945" name="Group"/>
            <p:cNvGrpSpPr/>
            <p:nvPr/>
          </p:nvGrpSpPr>
          <p:grpSpPr>
            <a:xfrm>
              <a:off x="105125" y="2903565"/>
              <a:ext cx="873332" cy="1032104"/>
              <a:chOff x="0" y="0"/>
              <a:chExt cx="873330" cy="1032102"/>
            </a:xfrm>
          </p:grpSpPr>
          <p:sp>
            <p:nvSpPr>
              <p:cNvPr id="939" name="Shape"/>
              <p:cNvSpPr/>
              <p:nvPr/>
            </p:nvSpPr>
            <p:spPr>
              <a:xfrm>
                <a:off x="0" y="732234"/>
                <a:ext cx="873331" cy="299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40" name="Oval"/>
              <p:cNvSpPr/>
              <p:nvPr/>
            </p:nvSpPr>
            <p:spPr>
              <a:xfrm>
                <a:off x="0" y="607218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41" name="Shape"/>
              <p:cNvSpPr/>
              <p:nvPr/>
            </p:nvSpPr>
            <p:spPr>
              <a:xfrm>
                <a:off x="0" y="42862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42" name="Oval"/>
              <p:cNvSpPr/>
              <p:nvPr/>
            </p:nvSpPr>
            <p:spPr>
              <a:xfrm>
                <a:off x="0" y="303609"/>
                <a:ext cx="873331" cy="278270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43" name="Shape"/>
              <p:cNvSpPr/>
              <p:nvPr/>
            </p:nvSpPr>
            <p:spPr>
              <a:xfrm>
                <a:off x="0" y="142875"/>
                <a:ext cx="873331" cy="29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944" name="Oval"/>
              <p:cNvSpPr/>
              <p:nvPr/>
            </p:nvSpPr>
            <p:spPr>
              <a:xfrm>
                <a:off x="0" y="0"/>
                <a:ext cx="873331" cy="278269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946" name="Acc"/>
            <p:cNvSpPr txBox="1"/>
            <p:nvPr/>
          </p:nvSpPr>
          <p:spPr>
            <a:xfrm>
              <a:off x="1082144" y="970172"/>
              <a:ext cx="69781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400"/>
              </a:lvl1pPr>
            </a:lstStyle>
            <a:p>
              <a:pPr/>
              <a:r>
                <a:t>Acc</a:t>
              </a:r>
            </a:p>
          </p:txBody>
        </p:sp>
        <p:sp>
          <p:nvSpPr>
            <p:cNvPr id="947" name="Sales"/>
            <p:cNvSpPr txBox="1"/>
            <p:nvPr/>
          </p:nvSpPr>
          <p:spPr>
            <a:xfrm>
              <a:off x="1028458" y="2081960"/>
              <a:ext cx="900812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400"/>
              </a:lvl1pPr>
            </a:lstStyle>
            <a:p>
              <a:pPr/>
              <a:r>
                <a:t>Sales</a:t>
              </a:r>
            </a:p>
          </p:txBody>
        </p:sp>
        <p:sp>
          <p:nvSpPr>
            <p:cNvPr id="948" name="CRM"/>
            <p:cNvSpPr txBox="1"/>
            <p:nvPr/>
          </p:nvSpPr>
          <p:spPr>
            <a:xfrm>
              <a:off x="1117987" y="3164029"/>
              <a:ext cx="832842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400"/>
              </a:lvl1pPr>
            </a:lstStyle>
            <a:p>
              <a:pPr/>
              <a:r>
                <a:t>CRM</a:t>
              </a:r>
            </a:p>
          </p:txBody>
        </p:sp>
        <p:grpSp>
          <p:nvGrpSpPr>
            <p:cNvPr id="953" name="Group"/>
            <p:cNvGrpSpPr/>
            <p:nvPr/>
          </p:nvGrpSpPr>
          <p:grpSpPr>
            <a:xfrm>
              <a:off x="2537978" y="1219843"/>
              <a:ext cx="946726" cy="2235410"/>
              <a:chOff x="0" y="0"/>
              <a:chExt cx="946725" cy="2235408"/>
            </a:xfrm>
          </p:grpSpPr>
          <p:sp>
            <p:nvSpPr>
              <p:cNvPr id="949" name="Line"/>
              <p:cNvSpPr/>
              <p:nvPr/>
            </p:nvSpPr>
            <p:spPr>
              <a:xfrm>
                <a:off x="0" y="5916"/>
                <a:ext cx="946726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950" name="Line"/>
              <p:cNvSpPr/>
              <p:nvPr/>
            </p:nvSpPr>
            <p:spPr>
              <a:xfrm>
                <a:off x="0" y="1153423"/>
                <a:ext cx="946726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951" name="Line"/>
              <p:cNvSpPr/>
              <p:nvPr/>
            </p:nvSpPr>
            <p:spPr>
              <a:xfrm>
                <a:off x="0" y="2199773"/>
                <a:ext cx="946726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952" name="Line"/>
              <p:cNvSpPr/>
              <p:nvPr/>
            </p:nvSpPr>
            <p:spPr>
              <a:xfrm flipH="1">
                <a:off x="939407" y="0"/>
                <a:ext cx="1" cy="2235409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954" name="Line"/>
            <p:cNvSpPr/>
            <p:nvPr/>
          </p:nvSpPr>
          <p:spPr>
            <a:xfrm>
              <a:off x="3471914" y="2358407"/>
              <a:ext cx="1239790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pic>
          <p:nvPicPr>
            <p:cNvPr id="955" name="Screen Shot 2020-04-09 at 22.41.56.png" descr="Screen Shot 2020-04-09 at 22.41.5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4929" y="1507478"/>
              <a:ext cx="1646814" cy="1731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6" name="Screen Shot 2020-04-09 at 22.38.02.png" descr="Screen Shot 2020-04-09 at 22.38.0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233461" y="1012561"/>
              <a:ext cx="1239789" cy="11741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889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957" name="Line"/>
            <p:cNvSpPr/>
            <p:nvPr/>
          </p:nvSpPr>
          <p:spPr>
            <a:xfrm>
              <a:off x="7205162" y="2373266"/>
              <a:ext cx="123978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pic>
          <p:nvPicPr>
            <p:cNvPr id="958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89054" y="1248055"/>
              <a:ext cx="1948011" cy="22504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63" name="Group"/>
            <p:cNvGrpSpPr/>
            <p:nvPr/>
          </p:nvGrpSpPr>
          <p:grpSpPr>
            <a:xfrm>
              <a:off x="11081168" y="1291281"/>
              <a:ext cx="600864" cy="2235410"/>
              <a:chOff x="0" y="0"/>
              <a:chExt cx="600862" cy="2235408"/>
            </a:xfrm>
          </p:grpSpPr>
          <p:sp>
            <p:nvSpPr>
              <p:cNvPr id="959" name="Line"/>
              <p:cNvSpPr/>
              <p:nvPr/>
            </p:nvSpPr>
            <p:spPr>
              <a:xfrm>
                <a:off x="0" y="23775"/>
                <a:ext cx="586373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960" name="Line"/>
              <p:cNvSpPr/>
              <p:nvPr/>
            </p:nvSpPr>
            <p:spPr>
              <a:xfrm>
                <a:off x="0" y="1171282"/>
                <a:ext cx="590252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961" name="Line"/>
              <p:cNvSpPr/>
              <p:nvPr/>
            </p:nvSpPr>
            <p:spPr>
              <a:xfrm>
                <a:off x="0" y="2217632"/>
                <a:ext cx="590252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962" name="Line"/>
              <p:cNvSpPr/>
              <p:nvPr/>
            </p:nvSpPr>
            <p:spPr>
              <a:xfrm flipH="1">
                <a:off x="600862" y="0"/>
                <a:ext cx="1" cy="2235409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964" name="Reporting"/>
            <p:cNvSpPr txBox="1"/>
            <p:nvPr/>
          </p:nvSpPr>
          <p:spPr>
            <a:xfrm>
              <a:off x="12054958" y="1062019"/>
              <a:ext cx="183502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Reporting</a:t>
              </a:r>
            </a:p>
          </p:txBody>
        </p:sp>
        <p:sp>
          <p:nvSpPr>
            <p:cNvPr id="965" name="Analytics"/>
            <p:cNvSpPr txBox="1"/>
            <p:nvPr/>
          </p:nvSpPr>
          <p:spPr>
            <a:xfrm>
              <a:off x="12052868" y="2108948"/>
              <a:ext cx="1701293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Analytics</a:t>
              </a:r>
            </a:p>
          </p:txBody>
        </p:sp>
        <p:sp>
          <p:nvSpPr>
            <p:cNvPr id="966" name="Mining"/>
            <p:cNvSpPr txBox="1"/>
            <p:nvPr/>
          </p:nvSpPr>
          <p:spPr>
            <a:xfrm>
              <a:off x="12046574" y="3119579"/>
              <a:ext cx="1298576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Mining</a:t>
              </a:r>
            </a:p>
          </p:txBody>
        </p:sp>
        <p:sp>
          <p:nvSpPr>
            <p:cNvPr id="967" name="Source System"/>
            <p:cNvSpPr txBox="1"/>
            <p:nvPr/>
          </p:nvSpPr>
          <p:spPr>
            <a:xfrm>
              <a:off x="0" y="-1"/>
              <a:ext cx="2357934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Source System</a:t>
              </a:r>
            </a:p>
          </p:txBody>
        </p:sp>
        <p:sp>
          <p:nvSpPr>
            <p:cNvPr id="968" name="ETL (Staging)"/>
            <p:cNvSpPr txBox="1"/>
            <p:nvPr/>
          </p:nvSpPr>
          <p:spPr>
            <a:xfrm>
              <a:off x="4704358" y="17857"/>
              <a:ext cx="2063607" cy="511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ETL (</a:t>
              </a:r>
              <a:r>
                <a:rPr b="0">
                  <a:latin typeface="+mn-lt"/>
                  <a:ea typeface="+mn-ea"/>
                  <a:cs typeface="+mn-cs"/>
                  <a:sym typeface="Helvetica Light"/>
                </a:rPr>
                <a:t>Staging</a:t>
              </a:r>
              <a:r>
                <a:t>)</a:t>
              </a:r>
            </a:p>
          </p:txBody>
        </p:sp>
        <p:sp>
          <p:nvSpPr>
            <p:cNvPr id="969" name="DWH"/>
            <p:cNvSpPr txBox="1"/>
            <p:nvPr/>
          </p:nvSpPr>
          <p:spPr>
            <a:xfrm>
              <a:off x="9273427" y="17859"/>
              <a:ext cx="88349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DWH</a:t>
              </a:r>
            </a:p>
          </p:txBody>
        </p:sp>
        <p:sp>
          <p:nvSpPr>
            <p:cNvPr id="970" name="Front end"/>
            <p:cNvSpPr txBox="1"/>
            <p:nvPr/>
          </p:nvSpPr>
          <p:spPr>
            <a:xfrm>
              <a:off x="12169883" y="17859"/>
              <a:ext cx="1560811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Front end</a:t>
              </a:r>
            </a:p>
          </p:txBody>
        </p:sp>
      </p:grpSp>
      <p:grpSp>
        <p:nvGrpSpPr>
          <p:cNvPr id="993" name="Group"/>
          <p:cNvGrpSpPr/>
          <p:nvPr/>
        </p:nvGrpSpPr>
        <p:grpSpPr>
          <a:xfrm>
            <a:off x="2851957" y="6997692"/>
            <a:ext cx="11412721" cy="5363767"/>
            <a:chOff x="0" y="0"/>
            <a:chExt cx="11412719" cy="5363766"/>
          </a:xfrm>
        </p:grpSpPr>
        <p:grpSp>
          <p:nvGrpSpPr>
            <p:cNvPr id="991" name="Group"/>
            <p:cNvGrpSpPr/>
            <p:nvPr/>
          </p:nvGrpSpPr>
          <p:grpSpPr>
            <a:xfrm>
              <a:off x="0" y="0"/>
              <a:ext cx="11412720" cy="5363767"/>
              <a:chOff x="0" y="0"/>
              <a:chExt cx="11412719" cy="5363766"/>
            </a:xfrm>
          </p:grpSpPr>
          <p:sp>
            <p:nvSpPr>
              <p:cNvPr id="972" name="Rectangle"/>
              <p:cNvSpPr/>
              <p:nvPr/>
            </p:nvSpPr>
            <p:spPr>
              <a:xfrm>
                <a:off x="0" y="0"/>
                <a:ext cx="11412720" cy="5363767"/>
              </a:xfrm>
              <a:prstGeom prst="rect">
                <a:avLst/>
              </a:prstGeom>
              <a:gradFill flip="none" rotWithShape="1">
                <a:gsLst>
                  <a:gs pos="0">
                    <a:srgbClr val="090909">
                      <a:alpha val="40627"/>
                    </a:srgbClr>
                  </a:gs>
                  <a:gs pos="100000">
                    <a:srgbClr val="4F4F4F">
                      <a:alpha val="40627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190500" dist="457200" dir="2700000">
                  <a:srgbClr val="010101">
                    <a:alpha val="45689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989" name="Group"/>
              <p:cNvGrpSpPr/>
              <p:nvPr/>
            </p:nvGrpSpPr>
            <p:grpSpPr>
              <a:xfrm>
                <a:off x="81202" y="164079"/>
                <a:ext cx="1021428" cy="714051"/>
                <a:chOff x="0" y="0"/>
                <a:chExt cx="1021426" cy="714050"/>
              </a:xfrm>
            </p:grpSpPr>
            <p:sp>
              <p:nvSpPr>
                <p:cNvPr id="973" name="Shape"/>
                <p:cNvSpPr/>
                <p:nvPr/>
              </p:nvSpPr>
              <p:spPr>
                <a:xfrm>
                  <a:off x="-1" y="0"/>
                  <a:ext cx="621331" cy="6206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6" h="21506" fill="norm" stroke="1" extrusionOk="0">
                      <a:moveTo>
                        <a:pt x="12533" y="1541"/>
                      </a:moveTo>
                      <a:cubicBezTo>
                        <a:pt x="11582" y="2494"/>
                        <a:pt x="10993" y="3809"/>
                        <a:pt x="10993" y="5263"/>
                      </a:cubicBezTo>
                      <a:cubicBezTo>
                        <a:pt x="10993" y="6180"/>
                        <a:pt x="11228" y="7043"/>
                        <a:pt x="11640" y="7794"/>
                      </a:cubicBezTo>
                      <a:lnTo>
                        <a:pt x="282" y="19164"/>
                      </a:lnTo>
                      <a:cubicBezTo>
                        <a:pt x="-94" y="19541"/>
                        <a:pt x="-94" y="20157"/>
                        <a:pt x="282" y="20534"/>
                      </a:cubicBezTo>
                      <a:lnTo>
                        <a:pt x="967" y="21219"/>
                      </a:lnTo>
                      <a:cubicBezTo>
                        <a:pt x="1344" y="21596"/>
                        <a:pt x="1959" y="21596"/>
                        <a:pt x="2335" y="21219"/>
                      </a:cubicBezTo>
                      <a:lnTo>
                        <a:pt x="3214" y="20339"/>
                      </a:lnTo>
                      <a:lnTo>
                        <a:pt x="4097" y="21223"/>
                      </a:lnTo>
                      <a:cubicBezTo>
                        <a:pt x="4473" y="21600"/>
                        <a:pt x="5088" y="21600"/>
                        <a:pt x="5465" y="21223"/>
                      </a:cubicBezTo>
                      <a:lnTo>
                        <a:pt x="6150" y="20538"/>
                      </a:lnTo>
                      <a:cubicBezTo>
                        <a:pt x="6526" y="20161"/>
                        <a:pt x="6526" y="19545"/>
                        <a:pt x="6150" y="19168"/>
                      </a:cubicBezTo>
                      <a:lnTo>
                        <a:pt x="5267" y="18284"/>
                      </a:lnTo>
                      <a:lnTo>
                        <a:pt x="5849" y="17702"/>
                      </a:lnTo>
                      <a:lnTo>
                        <a:pt x="7206" y="19061"/>
                      </a:lnTo>
                      <a:cubicBezTo>
                        <a:pt x="7583" y="19438"/>
                        <a:pt x="8198" y="19437"/>
                        <a:pt x="8575" y="19060"/>
                      </a:cubicBezTo>
                      <a:lnTo>
                        <a:pt x="9259" y="18376"/>
                      </a:lnTo>
                      <a:cubicBezTo>
                        <a:pt x="9635" y="17999"/>
                        <a:pt x="9636" y="17382"/>
                        <a:pt x="9260" y="17005"/>
                      </a:cubicBezTo>
                      <a:lnTo>
                        <a:pt x="7902" y="15646"/>
                      </a:lnTo>
                      <a:lnTo>
                        <a:pt x="13687" y="9855"/>
                      </a:lnTo>
                      <a:cubicBezTo>
                        <a:pt x="14445" y="10280"/>
                        <a:pt x="15318" y="10525"/>
                        <a:pt x="16249" y="10525"/>
                      </a:cubicBezTo>
                      <a:cubicBezTo>
                        <a:pt x="19152" y="10525"/>
                        <a:pt x="21506" y="8169"/>
                        <a:pt x="21506" y="5263"/>
                      </a:cubicBezTo>
                      <a:cubicBezTo>
                        <a:pt x="21506" y="2356"/>
                        <a:pt x="19152" y="0"/>
                        <a:pt x="16249" y="0"/>
                      </a:cubicBezTo>
                      <a:cubicBezTo>
                        <a:pt x="14798" y="0"/>
                        <a:pt x="13485" y="589"/>
                        <a:pt x="12533" y="1541"/>
                      </a:cubicBezTo>
                      <a:close/>
                      <a:moveTo>
                        <a:pt x="14541" y="3551"/>
                      </a:moveTo>
                      <a:cubicBezTo>
                        <a:pt x="14978" y="3113"/>
                        <a:pt x="15583" y="2842"/>
                        <a:pt x="16250" y="2842"/>
                      </a:cubicBezTo>
                      <a:cubicBezTo>
                        <a:pt x="17586" y="2842"/>
                        <a:pt x="18668" y="3926"/>
                        <a:pt x="18668" y="5263"/>
                      </a:cubicBezTo>
                      <a:cubicBezTo>
                        <a:pt x="18668" y="6599"/>
                        <a:pt x="17586" y="7683"/>
                        <a:pt x="16250" y="7683"/>
                      </a:cubicBezTo>
                      <a:cubicBezTo>
                        <a:pt x="14915" y="7683"/>
                        <a:pt x="13832" y="6599"/>
                        <a:pt x="13832" y="5263"/>
                      </a:cubicBezTo>
                      <a:cubicBezTo>
                        <a:pt x="13832" y="4594"/>
                        <a:pt x="14103" y="3989"/>
                        <a:pt x="14541" y="3551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978" name="Group"/>
                <p:cNvGrpSpPr/>
                <p:nvPr/>
              </p:nvGrpSpPr>
              <p:grpSpPr>
                <a:xfrm>
                  <a:off x="439626" y="203499"/>
                  <a:ext cx="192996" cy="510552"/>
                  <a:chOff x="0" y="0"/>
                  <a:chExt cx="192994" cy="510551"/>
                </a:xfrm>
              </p:grpSpPr>
              <p:sp>
                <p:nvSpPr>
                  <p:cNvPr id="974" name="Rounded Rectangle"/>
                  <p:cNvSpPr/>
                  <p:nvPr/>
                </p:nvSpPr>
                <p:spPr>
                  <a:xfrm rot="4800000">
                    <a:off x="-100925" y="241982"/>
                    <a:ext cx="394845" cy="126352"/>
                  </a:xfrm>
                  <a:prstGeom prst="roundRect">
                    <a:avLst>
                      <a:gd name="adj" fmla="val 18750"/>
                    </a:avLst>
                  </a:prstGeom>
                  <a:solidFill>
                    <a:srgbClr val="3197E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grpSp>
                <p:nvGrpSpPr>
                  <p:cNvPr id="977" name="Group"/>
                  <p:cNvGrpSpPr/>
                  <p:nvPr/>
                </p:nvGrpSpPr>
                <p:grpSpPr>
                  <a:xfrm>
                    <a:off x="35105" y="-1"/>
                    <a:ext cx="52177" cy="167426"/>
                    <a:chOff x="0" y="0"/>
                    <a:chExt cx="52175" cy="167424"/>
                  </a:xfrm>
                </p:grpSpPr>
                <p:sp>
                  <p:nvSpPr>
                    <p:cNvPr id="975" name="Circle"/>
                    <p:cNvSpPr/>
                    <p:nvPr/>
                  </p:nvSpPr>
                  <p:spPr>
                    <a:xfrm rot="4800000">
                      <a:off x="18085" y="133334"/>
                      <a:ext cx="31589" cy="31588"/>
                    </a:xfrm>
                    <a:prstGeom prst="ellipse">
                      <a:avLst/>
                    </a:prstGeom>
                    <a:solidFill>
                      <a:srgbClr val="3484C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642937">
                        <a:lnSpc>
                          <a:spcPct val="80000"/>
                        </a:lnSpc>
                        <a:spcBef>
                          <a:spcPts val="7700"/>
                        </a:spcBef>
                        <a:defRPr sz="7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976" name="Shape"/>
                    <p:cNvSpPr/>
                    <p:nvPr/>
                  </p:nvSpPr>
                  <p:spPr>
                    <a:xfrm rot="4800000">
                      <a:off x="-57418" y="71186"/>
                      <a:ext cx="157907" cy="1589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391" h="21593" fill="norm" stroke="1" extrusionOk="0">
                          <a:moveTo>
                            <a:pt x="1069" y="0"/>
                          </a:moveTo>
                          <a:cubicBezTo>
                            <a:pt x="796" y="0"/>
                            <a:pt x="523" y="1056"/>
                            <a:pt x="314" y="3151"/>
                          </a:cubicBezTo>
                          <a:cubicBezTo>
                            <a:pt x="-104" y="7342"/>
                            <a:pt x="-104" y="14117"/>
                            <a:pt x="314" y="18307"/>
                          </a:cubicBezTo>
                          <a:cubicBezTo>
                            <a:pt x="523" y="20402"/>
                            <a:pt x="796" y="21459"/>
                            <a:pt x="1069" y="21459"/>
                          </a:cubicBezTo>
                          <a:lnTo>
                            <a:pt x="20325" y="21593"/>
                          </a:lnTo>
                          <a:cubicBezTo>
                            <a:pt x="20611" y="21588"/>
                            <a:pt x="20873" y="20432"/>
                            <a:pt x="21081" y="18307"/>
                          </a:cubicBezTo>
                          <a:cubicBezTo>
                            <a:pt x="21494" y="14084"/>
                            <a:pt x="21496" y="7338"/>
                            <a:pt x="21081" y="3151"/>
                          </a:cubicBezTo>
                          <a:cubicBezTo>
                            <a:pt x="20872" y="1050"/>
                            <a:pt x="20599" y="-7"/>
                            <a:pt x="20325" y="0"/>
                          </a:cubicBezTo>
                          <a:lnTo>
                            <a:pt x="1069" y="0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642937">
                        <a:lnSpc>
                          <a:spcPct val="80000"/>
                        </a:lnSpc>
                        <a:spcBef>
                          <a:spcPts val="7700"/>
                        </a:spcBef>
                        <a:defRPr sz="7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</p:grpSp>
            <p:grpSp>
              <p:nvGrpSpPr>
                <p:cNvPr id="983" name="Group"/>
                <p:cNvGrpSpPr/>
                <p:nvPr/>
              </p:nvGrpSpPr>
              <p:grpSpPr>
                <a:xfrm>
                  <a:off x="501848" y="193018"/>
                  <a:ext cx="379663" cy="433248"/>
                  <a:chOff x="0" y="0"/>
                  <a:chExt cx="379661" cy="433246"/>
                </a:xfrm>
              </p:grpSpPr>
              <p:sp>
                <p:nvSpPr>
                  <p:cNvPr id="979" name="Rounded Rectangle"/>
                  <p:cNvSpPr/>
                  <p:nvPr/>
                </p:nvSpPr>
                <p:spPr>
                  <a:xfrm rot="3000000">
                    <a:off x="6943" y="178229"/>
                    <a:ext cx="394846" cy="126351"/>
                  </a:xfrm>
                  <a:prstGeom prst="roundRect">
                    <a:avLst>
                      <a:gd name="adj" fmla="val 18750"/>
                    </a:avLst>
                  </a:prstGeom>
                  <a:solidFill>
                    <a:srgbClr val="72B1D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grpSp>
                <p:nvGrpSpPr>
                  <p:cNvPr id="982" name="Group"/>
                  <p:cNvGrpSpPr/>
                  <p:nvPr/>
                </p:nvGrpSpPr>
                <p:grpSpPr>
                  <a:xfrm>
                    <a:off x="-1" y="-1"/>
                    <a:ext cx="124777" cy="142287"/>
                    <a:chOff x="0" y="0"/>
                    <a:chExt cx="124775" cy="142285"/>
                  </a:xfrm>
                </p:grpSpPr>
                <p:sp>
                  <p:nvSpPr>
                    <p:cNvPr id="980" name="Circle"/>
                    <p:cNvSpPr/>
                    <p:nvPr/>
                  </p:nvSpPr>
                  <p:spPr>
                    <a:xfrm rot="3000000">
                      <a:off x="86730" y="104240"/>
                      <a:ext cx="31589" cy="31589"/>
                    </a:xfrm>
                    <a:prstGeom prst="ellipse">
                      <a:avLst/>
                    </a:prstGeom>
                    <a:solidFill>
                      <a:srgbClr val="649ABC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642937">
                        <a:lnSpc>
                          <a:spcPct val="80000"/>
                        </a:lnSpc>
                        <a:spcBef>
                          <a:spcPts val="7700"/>
                        </a:spcBef>
                        <a:defRPr sz="7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981" name="Shape"/>
                    <p:cNvSpPr/>
                    <p:nvPr/>
                  </p:nvSpPr>
                  <p:spPr>
                    <a:xfrm rot="3000000">
                      <a:off x="-22116" y="57642"/>
                      <a:ext cx="157906" cy="1589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391" h="21593" fill="norm" stroke="1" extrusionOk="0">
                          <a:moveTo>
                            <a:pt x="1069" y="0"/>
                          </a:moveTo>
                          <a:cubicBezTo>
                            <a:pt x="796" y="0"/>
                            <a:pt x="523" y="1056"/>
                            <a:pt x="314" y="3151"/>
                          </a:cubicBezTo>
                          <a:cubicBezTo>
                            <a:pt x="-104" y="7342"/>
                            <a:pt x="-104" y="14117"/>
                            <a:pt x="314" y="18307"/>
                          </a:cubicBezTo>
                          <a:cubicBezTo>
                            <a:pt x="523" y="20402"/>
                            <a:pt x="796" y="21459"/>
                            <a:pt x="1069" y="21459"/>
                          </a:cubicBezTo>
                          <a:lnTo>
                            <a:pt x="20325" y="21593"/>
                          </a:lnTo>
                          <a:cubicBezTo>
                            <a:pt x="20611" y="21588"/>
                            <a:pt x="20873" y="20432"/>
                            <a:pt x="21081" y="18307"/>
                          </a:cubicBezTo>
                          <a:cubicBezTo>
                            <a:pt x="21494" y="14084"/>
                            <a:pt x="21496" y="7338"/>
                            <a:pt x="21081" y="3151"/>
                          </a:cubicBezTo>
                          <a:cubicBezTo>
                            <a:pt x="20872" y="1050"/>
                            <a:pt x="20599" y="-7"/>
                            <a:pt x="20325" y="0"/>
                          </a:cubicBezTo>
                          <a:lnTo>
                            <a:pt x="1069" y="0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642937">
                        <a:lnSpc>
                          <a:spcPct val="80000"/>
                        </a:lnSpc>
                        <a:spcBef>
                          <a:spcPts val="7700"/>
                        </a:spcBef>
                        <a:defRPr sz="7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</p:grpSp>
            <p:grpSp>
              <p:nvGrpSpPr>
                <p:cNvPr id="988" name="Group"/>
                <p:cNvGrpSpPr/>
                <p:nvPr/>
              </p:nvGrpSpPr>
              <p:grpSpPr>
                <a:xfrm>
                  <a:off x="521722" y="150297"/>
                  <a:ext cx="499705" cy="253777"/>
                  <a:chOff x="0" y="0"/>
                  <a:chExt cx="499704" cy="253775"/>
                </a:xfrm>
              </p:grpSpPr>
              <p:sp>
                <p:nvSpPr>
                  <p:cNvPr id="984" name="Rounded Rectangle"/>
                  <p:cNvSpPr/>
                  <p:nvPr/>
                </p:nvSpPr>
                <p:spPr>
                  <a:xfrm rot="1200000">
                    <a:off x="95158" y="63712"/>
                    <a:ext cx="394845" cy="126351"/>
                  </a:xfrm>
                  <a:prstGeom prst="roundRect">
                    <a:avLst>
                      <a:gd name="adj" fmla="val 18750"/>
                    </a:avLst>
                  </a:prstGeom>
                  <a:solidFill>
                    <a:srgbClr val="B9B9B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grpSp>
                <p:nvGrpSpPr>
                  <p:cNvPr id="987" name="Group"/>
                  <p:cNvGrpSpPr/>
                  <p:nvPr/>
                </p:nvGrpSpPr>
                <p:grpSpPr>
                  <a:xfrm>
                    <a:off x="-1" y="13921"/>
                    <a:ext cx="163943" cy="79022"/>
                    <a:chOff x="0" y="0"/>
                    <a:chExt cx="163941" cy="79020"/>
                  </a:xfrm>
                </p:grpSpPr>
                <p:sp>
                  <p:nvSpPr>
                    <p:cNvPr id="985" name="Circle"/>
                    <p:cNvSpPr/>
                    <p:nvPr/>
                  </p:nvSpPr>
                  <p:spPr>
                    <a:xfrm rot="1200000">
                      <a:off x="127904" y="42984"/>
                      <a:ext cx="31588" cy="31588"/>
                    </a:xfrm>
                    <a:prstGeom prst="ellipse">
                      <a:avLst/>
                    </a:prstGeom>
                    <a:solidFill>
                      <a:srgbClr val="99999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642937">
                        <a:lnSpc>
                          <a:spcPct val="80000"/>
                        </a:lnSpc>
                        <a:spcBef>
                          <a:spcPts val="7700"/>
                        </a:spcBef>
                        <a:defRPr sz="7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986" name="Shape"/>
                    <p:cNvSpPr/>
                    <p:nvPr/>
                  </p:nvSpPr>
                  <p:spPr>
                    <a:xfrm rot="1200000">
                      <a:off x="-2044" y="26524"/>
                      <a:ext cx="157906" cy="1589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391" h="21593" fill="norm" stroke="1" extrusionOk="0">
                          <a:moveTo>
                            <a:pt x="1069" y="0"/>
                          </a:moveTo>
                          <a:cubicBezTo>
                            <a:pt x="796" y="0"/>
                            <a:pt x="523" y="1056"/>
                            <a:pt x="314" y="3151"/>
                          </a:cubicBezTo>
                          <a:cubicBezTo>
                            <a:pt x="-104" y="7342"/>
                            <a:pt x="-104" y="14117"/>
                            <a:pt x="314" y="18307"/>
                          </a:cubicBezTo>
                          <a:cubicBezTo>
                            <a:pt x="523" y="20402"/>
                            <a:pt x="796" y="21459"/>
                            <a:pt x="1069" y="21459"/>
                          </a:cubicBezTo>
                          <a:lnTo>
                            <a:pt x="20325" y="21593"/>
                          </a:lnTo>
                          <a:cubicBezTo>
                            <a:pt x="20611" y="21588"/>
                            <a:pt x="20873" y="20432"/>
                            <a:pt x="21081" y="18307"/>
                          </a:cubicBezTo>
                          <a:cubicBezTo>
                            <a:pt x="21494" y="14084"/>
                            <a:pt x="21496" y="7338"/>
                            <a:pt x="21081" y="3151"/>
                          </a:cubicBezTo>
                          <a:cubicBezTo>
                            <a:pt x="20872" y="1050"/>
                            <a:pt x="20599" y="-7"/>
                            <a:pt x="20325" y="0"/>
                          </a:cubicBezTo>
                          <a:lnTo>
                            <a:pt x="1069" y="0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642937">
                        <a:lnSpc>
                          <a:spcPct val="80000"/>
                        </a:lnSpc>
                        <a:spcBef>
                          <a:spcPts val="7700"/>
                        </a:spcBef>
                        <a:defRPr sz="7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</p:grpSp>
          </p:grpSp>
          <p:sp>
            <p:nvSpPr>
              <p:cNvPr id="990" name="Why do we need DWH ?"/>
              <p:cNvSpPr txBox="1"/>
              <p:nvPr/>
            </p:nvSpPr>
            <p:spPr>
              <a:xfrm>
                <a:off x="1543551" y="221066"/>
                <a:ext cx="4305428" cy="600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0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defRPr>
                </a:lvl1pPr>
              </a:lstStyle>
              <a:p>
                <a:pPr/>
                <a:r>
                  <a:t>Why do we need DWH ?</a:t>
                </a:r>
              </a:p>
            </p:txBody>
          </p:sp>
        </p:grpSp>
        <p:sp>
          <p:nvSpPr>
            <p:cNvPr id="992" name="More accessible for end-users…"/>
            <p:cNvSpPr txBox="1"/>
            <p:nvPr/>
          </p:nvSpPr>
          <p:spPr>
            <a:xfrm>
              <a:off x="234410" y="1295053"/>
              <a:ext cx="7319927" cy="3511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450272" indent="-450272" algn="l">
                <a:spcBef>
                  <a:spcPts val="9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3000"/>
              </a:pPr>
              <a:r>
                <a:t>More accessible for end-users</a:t>
              </a:r>
            </a:p>
            <a:p>
              <a:pPr marL="450272" indent="-450272" algn="l">
                <a:spcBef>
                  <a:spcPts val="9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3000"/>
              </a:pPr>
              <a:r>
                <a:t>Make strategic decisions</a:t>
              </a:r>
            </a:p>
            <a:p>
              <a:pPr marL="450272" indent="-450272" algn="l">
                <a:spcBef>
                  <a:spcPts val="9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3000"/>
              </a:pPr>
              <a:r>
                <a:t>Store historical data</a:t>
              </a:r>
            </a:p>
            <a:p>
              <a:pPr marL="450272" indent="-450272" algn="l">
                <a:spcBef>
                  <a:spcPts val="9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3000"/>
              </a:pPr>
              <a:r>
                <a:t>Single Point of Truth</a:t>
              </a:r>
            </a:p>
            <a:p>
              <a:pPr marL="450272" indent="-450272" algn="l">
                <a:spcBef>
                  <a:spcPts val="9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3000"/>
              </a:pPr>
              <a:r>
                <a:t>Higher </a:t>
              </a:r>
              <a:r>
                <a:rPr>
                  <a:hlinkClick r:id="rId6" invalidUrl="" action="" tgtFrame="" tooltip="" history="1" highlightClick="0" endSnd="0"/>
                </a:rPr>
                <a:t>data quality</a:t>
              </a:r>
              <a:r>
                <a:t> and </a:t>
              </a:r>
              <a:r>
                <a:rPr>
                  <a:hlinkClick r:id="rId7" invalidUrl="" action="" tgtFrame="" tooltip="" history="1" highlightClick="0" endSnd="0"/>
                </a:rPr>
                <a:t>data integrity</a:t>
              </a:r>
              <a:r>
                <a:t> </a:t>
              </a:r>
            </a:p>
            <a:p>
              <a:pPr marL="450272" indent="-450272" algn="l">
                <a:spcBef>
                  <a:spcPts val="9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3000"/>
              </a:pPr>
              <a:r>
                <a:t>Faster decisions</a:t>
              </a:r>
            </a:p>
          </p:txBody>
        </p:sp>
      </p:grpSp>
      <p:sp>
        <p:nvSpPr>
          <p:cNvPr id="994" name="What is Data Warehouse ? (Online Analytical Processing System - OLAP)"/>
          <p:cNvSpPr txBox="1"/>
          <p:nvPr/>
        </p:nvSpPr>
        <p:spPr>
          <a:xfrm>
            <a:off x="1780835" y="360862"/>
            <a:ext cx="13970001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What is Data Warehouse ? (</a:t>
            </a:r>
            <a:r>
              <a:rPr sz="2800"/>
              <a:t>Online Analytical Processing System - OLAP</a:t>
            </a:r>
            <a:r>
              <a:t>)</a:t>
            </a:r>
          </a:p>
        </p:txBody>
      </p:sp>
      <p:sp>
        <p:nvSpPr>
          <p:cNvPr id="99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99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99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9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ERP, CRM, Sales, Marketing"/>
          <p:cNvSpPr txBox="1"/>
          <p:nvPr/>
        </p:nvSpPr>
        <p:spPr>
          <a:xfrm>
            <a:off x="2202724" y="6604672"/>
            <a:ext cx="3185494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17094" indent="-417094" algn="l"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ERP, CRM, Sales, Marketing</a:t>
            </a:r>
          </a:p>
        </p:txBody>
      </p:sp>
      <p:sp>
        <p:nvSpPr>
          <p:cNvPr id="1001" name="Relational , Non-Relational ,Text file"/>
          <p:cNvSpPr txBox="1"/>
          <p:nvPr/>
        </p:nvSpPr>
        <p:spPr>
          <a:xfrm>
            <a:off x="2202724" y="7631417"/>
            <a:ext cx="3185494" cy="1323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17094" indent="-417094" algn="l"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Relational , Non-Relational ,Text file</a:t>
            </a:r>
          </a:p>
        </p:txBody>
      </p:sp>
      <p:sp>
        <p:nvSpPr>
          <p:cNvPr id="1002" name="Clea, Transformed Data stored in DWH or DataMart"/>
          <p:cNvSpPr txBox="1"/>
          <p:nvPr/>
        </p:nvSpPr>
        <p:spPr>
          <a:xfrm>
            <a:off x="13154476" y="6579625"/>
            <a:ext cx="3839072" cy="1323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17094" indent="-417094" algn="l"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Clea, Transformed Data stored in DWH or DataMart</a:t>
            </a:r>
          </a:p>
        </p:txBody>
      </p:sp>
      <p:grpSp>
        <p:nvGrpSpPr>
          <p:cNvPr id="1005" name="Group"/>
          <p:cNvGrpSpPr/>
          <p:nvPr/>
        </p:nvGrpSpPr>
        <p:grpSpPr>
          <a:xfrm>
            <a:off x="13062379" y="9132900"/>
            <a:ext cx="3185493" cy="2960645"/>
            <a:chOff x="0" y="0"/>
            <a:chExt cx="3185492" cy="2960644"/>
          </a:xfrm>
        </p:grpSpPr>
        <p:sp>
          <p:nvSpPr>
            <p:cNvPr id="1003" name="Smaller Sub-set of Data…"/>
            <p:cNvSpPr txBox="1"/>
            <p:nvPr/>
          </p:nvSpPr>
          <p:spPr>
            <a:xfrm>
              <a:off x="0" y="646069"/>
              <a:ext cx="3185493" cy="2314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417094" indent="-417094" algn="l">
                <a:spcBef>
                  <a:spcPts val="800"/>
                </a:spcBef>
                <a:buSzPct val="80000"/>
                <a:buBlip>
                  <a:blip r:embed="rId2"/>
                </a:buBlip>
                <a:defRPr sz="2600"/>
              </a:pPr>
              <a:r>
                <a:t>Smaller Sub-set of Data</a:t>
              </a:r>
            </a:p>
            <a:p>
              <a:pPr marL="417094" indent="-417094" algn="l">
                <a:spcBef>
                  <a:spcPts val="800"/>
                </a:spcBef>
                <a:buSzPct val="80000"/>
                <a:buBlip>
                  <a:blip r:embed="rId2"/>
                </a:buBlip>
                <a:defRPr sz="2600"/>
              </a:pPr>
              <a:r>
                <a:t>One Subject Area</a:t>
              </a:r>
            </a:p>
            <a:p>
              <a:pPr marL="417094" indent="-417094" algn="l">
                <a:spcBef>
                  <a:spcPts val="800"/>
                </a:spcBef>
                <a:buSzPct val="80000"/>
                <a:buBlip>
                  <a:blip r:embed="rId2"/>
                </a:buBlip>
                <a:defRPr sz="2600"/>
              </a:pPr>
              <a:r>
                <a:t>Easier Maintenance</a:t>
              </a:r>
            </a:p>
          </p:txBody>
        </p:sp>
        <p:sp>
          <p:nvSpPr>
            <p:cNvPr id="1004" name="Data Mart"/>
            <p:cNvSpPr txBox="1"/>
            <p:nvPr/>
          </p:nvSpPr>
          <p:spPr>
            <a:xfrm>
              <a:off x="436665" y="-1"/>
              <a:ext cx="1611098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Data Mart</a:t>
              </a:r>
            </a:p>
          </p:txBody>
        </p:sp>
      </p:grpSp>
      <p:sp>
        <p:nvSpPr>
          <p:cNvPr id="1006" name="Reporting and Data Visualization"/>
          <p:cNvSpPr txBox="1"/>
          <p:nvPr/>
        </p:nvSpPr>
        <p:spPr>
          <a:xfrm>
            <a:off x="18175316" y="6545262"/>
            <a:ext cx="3839073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17094" indent="-417094" algn="l"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Reporting and Data Visualization</a:t>
            </a:r>
          </a:p>
        </p:txBody>
      </p:sp>
      <p:sp>
        <p:nvSpPr>
          <p:cNvPr id="1007" name="Rounded Rectangle"/>
          <p:cNvSpPr/>
          <p:nvPr/>
        </p:nvSpPr>
        <p:spPr>
          <a:xfrm>
            <a:off x="2471030" y="1400350"/>
            <a:ext cx="2648882" cy="4556958"/>
          </a:xfrm>
          <a:prstGeom prst="roundRect">
            <a:avLst>
              <a:gd name="adj" fmla="val 8788"/>
            </a:avLst>
          </a:prstGeom>
          <a:solidFill>
            <a:srgbClr val="53585F">
              <a:alpha val="4237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1008" name="4.png" descr="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8796" y="2274265"/>
            <a:ext cx="1253769" cy="1253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2.png" descr="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4156" y="3666197"/>
            <a:ext cx="1203049" cy="1203049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Data Source"/>
          <p:cNvSpPr/>
          <p:nvPr/>
        </p:nvSpPr>
        <p:spPr>
          <a:xfrm>
            <a:off x="2471030" y="1398842"/>
            <a:ext cx="2648882" cy="531929"/>
          </a:xfrm>
          <a:prstGeom prst="roundRect">
            <a:avLst>
              <a:gd name="adj" fmla="val 40996"/>
            </a:avLst>
          </a:prstGeom>
          <a:solidFill>
            <a:srgbClr val="53585F">
              <a:alpha val="4237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Source</a:t>
            </a:r>
          </a:p>
        </p:txBody>
      </p:sp>
      <p:grpSp>
        <p:nvGrpSpPr>
          <p:cNvPr id="1019" name="Group"/>
          <p:cNvGrpSpPr/>
          <p:nvPr/>
        </p:nvGrpSpPr>
        <p:grpSpPr>
          <a:xfrm>
            <a:off x="18419407" y="1373930"/>
            <a:ext cx="2661911" cy="4556958"/>
            <a:chOff x="0" y="0"/>
            <a:chExt cx="2661909" cy="4556956"/>
          </a:xfrm>
        </p:grpSpPr>
        <p:sp>
          <p:nvSpPr>
            <p:cNvPr id="1011" name="Rounded Rectangle"/>
            <p:cNvSpPr/>
            <p:nvPr/>
          </p:nvSpPr>
          <p:spPr>
            <a:xfrm>
              <a:off x="13028" y="0"/>
              <a:ext cx="2648882" cy="4556957"/>
            </a:xfrm>
            <a:prstGeom prst="roundRect">
              <a:avLst>
                <a:gd name="adj" fmla="val 8848"/>
              </a:avLst>
            </a:prstGeom>
            <a:solidFill>
              <a:srgbClr val="53585F">
                <a:alpha val="4237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pic>
          <p:nvPicPr>
            <p:cNvPr id="1012" name="Screen Shot 2020-04-09 at 23.03.11.png" descr="Screen Shot 2020-04-09 at 23.03.1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20715" y="850461"/>
              <a:ext cx="1036719" cy="896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3" name="Screen Shot 2020-04-09 at 23.03.17.png" descr="Screen Shot 2020-04-09 at 23.03.17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73673" y="2187554"/>
              <a:ext cx="1130802" cy="981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4" name="Screen Shot 2020-04-09 at 23.03.23.png" descr="Screen Shot 2020-04-09 at 23.03.23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1497" y="3609396"/>
              <a:ext cx="705886" cy="8053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5" name="Analytics"/>
            <p:cNvSpPr txBox="1"/>
            <p:nvPr/>
          </p:nvSpPr>
          <p:spPr>
            <a:xfrm>
              <a:off x="268611" y="1823514"/>
              <a:ext cx="2137716" cy="514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>
                <a:defRPr sz="2400">
                  <a:solidFill>
                    <a:srgbClr val="BBC1B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Analytics</a:t>
              </a:r>
            </a:p>
          </p:txBody>
        </p:sp>
        <p:sp>
          <p:nvSpPr>
            <p:cNvPr id="1016" name="Mining"/>
            <p:cNvSpPr txBox="1"/>
            <p:nvPr/>
          </p:nvSpPr>
          <p:spPr>
            <a:xfrm>
              <a:off x="312673" y="462902"/>
              <a:ext cx="1742432" cy="514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>
                <a:defRPr sz="2400">
                  <a:solidFill>
                    <a:srgbClr val="BBC1B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Mining</a:t>
              </a:r>
            </a:p>
          </p:txBody>
        </p:sp>
        <p:sp>
          <p:nvSpPr>
            <p:cNvPr id="1017" name="Reporting"/>
            <p:cNvSpPr txBox="1"/>
            <p:nvPr/>
          </p:nvSpPr>
          <p:spPr>
            <a:xfrm>
              <a:off x="249173" y="3266547"/>
              <a:ext cx="2167627" cy="514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>
                <a:defRPr sz="2400">
                  <a:solidFill>
                    <a:srgbClr val="BBC1B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Reporting</a:t>
              </a:r>
            </a:p>
          </p:txBody>
        </p:sp>
        <p:sp>
          <p:nvSpPr>
            <p:cNvPr id="1018" name="Presentation"/>
            <p:cNvSpPr/>
            <p:nvPr/>
          </p:nvSpPr>
          <p:spPr>
            <a:xfrm>
              <a:off x="0" y="16342"/>
              <a:ext cx="2648881" cy="535602"/>
            </a:xfrm>
            <a:prstGeom prst="roundRect">
              <a:avLst>
                <a:gd name="adj" fmla="val 40996"/>
              </a:avLst>
            </a:prstGeom>
            <a:solidFill>
              <a:srgbClr val="53585F">
                <a:alpha val="42378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Presentation</a:t>
              </a:r>
            </a:p>
          </p:txBody>
        </p:sp>
      </p:grpSp>
      <p:grpSp>
        <p:nvGrpSpPr>
          <p:cNvPr id="1022" name="Group"/>
          <p:cNvGrpSpPr/>
          <p:nvPr/>
        </p:nvGrpSpPr>
        <p:grpSpPr>
          <a:xfrm>
            <a:off x="5643524" y="3667827"/>
            <a:ext cx="789618" cy="1763514"/>
            <a:chOff x="0" y="0"/>
            <a:chExt cx="789616" cy="1763513"/>
          </a:xfrm>
        </p:grpSpPr>
        <p:pic>
          <p:nvPicPr>
            <p:cNvPr id="1020" name="Screen Shot 2020-04-09 at 23.40.58.png" descr="Screen Shot 2020-04-09 at 23.40.58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789617" cy="514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1" name="Screen Shot 2020-04-09 at 23.40.58.png" descr="Screen Shot 2020-04-09 at 23.40.58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248800"/>
              <a:ext cx="789617" cy="514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28" name="Group"/>
          <p:cNvGrpSpPr/>
          <p:nvPr/>
        </p:nvGrpSpPr>
        <p:grpSpPr>
          <a:xfrm>
            <a:off x="13329958" y="1553044"/>
            <a:ext cx="2650335" cy="4531559"/>
            <a:chOff x="0" y="0"/>
            <a:chExt cx="2650334" cy="4531558"/>
          </a:xfrm>
        </p:grpSpPr>
        <p:sp>
          <p:nvSpPr>
            <p:cNvPr id="1023" name="Rounded Rectangle"/>
            <p:cNvSpPr/>
            <p:nvPr/>
          </p:nvSpPr>
          <p:spPr>
            <a:xfrm>
              <a:off x="1453" y="0"/>
              <a:ext cx="2648882" cy="4531559"/>
            </a:xfrm>
            <a:prstGeom prst="roundRect">
              <a:avLst>
                <a:gd name="adj" fmla="val 8848"/>
              </a:avLst>
            </a:prstGeom>
            <a:solidFill>
              <a:srgbClr val="53585F">
                <a:alpha val="4237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24" name="Storage"/>
            <p:cNvSpPr/>
            <p:nvPr/>
          </p:nvSpPr>
          <p:spPr>
            <a:xfrm>
              <a:off x="0" y="11366"/>
              <a:ext cx="2648881" cy="535602"/>
            </a:xfrm>
            <a:prstGeom prst="roundRect">
              <a:avLst>
                <a:gd name="adj" fmla="val 40996"/>
              </a:avLst>
            </a:prstGeom>
            <a:solidFill>
              <a:srgbClr val="53585F">
                <a:alpha val="42378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Storage</a:t>
              </a:r>
            </a:p>
          </p:txBody>
        </p:sp>
        <p:pic>
          <p:nvPicPr>
            <p:cNvPr id="1025" name="Database.png" descr="Databas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06366" y="1287742"/>
              <a:ext cx="1085287" cy="1253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3.png" descr="3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19487" y="2499317"/>
              <a:ext cx="768887" cy="786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3.png" descr="3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74884" y="2663455"/>
              <a:ext cx="768887" cy="786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29" name="Screen Shot 2020-04-09 at 22.41.56.png" descr="Screen Shot 2020-04-09 at 22.41.5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982832" y="1553044"/>
            <a:ext cx="590133" cy="6205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33" name="Group"/>
          <p:cNvGrpSpPr/>
          <p:nvPr/>
        </p:nvGrpSpPr>
        <p:grpSpPr>
          <a:xfrm>
            <a:off x="7828854" y="1385404"/>
            <a:ext cx="2650626" cy="4556958"/>
            <a:chOff x="0" y="0"/>
            <a:chExt cx="2650625" cy="4556956"/>
          </a:xfrm>
        </p:grpSpPr>
        <p:sp>
          <p:nvSpPr>
            <p:cNvPr id="1030" name="Rounded Rectangle"/>
            <p:cNvSpPr/>
            <p:nvPr/>
          </p:nvSpPr>
          <p:spPr>
            <a:xfrm>
              <a:off x="1744" y="0"/>
              <a:ext cx="2648882" cy="4556957"/>
            </a:xfrm>
            <a:prstGeom prst="roundRect">
              <a:avLst>
                <a:gd name="adj" fmla="val 8848"/>
              </a:avLst>
            </a:prstGeom>
            <a:solidFill>
              <a:srgbClr val="53585F">
                <a:alpha val="4237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31" name="Staging"/>
            <p:cNvSpPr/>
            <p:nvPr/>
          </p:nvSpPr>
          <p:spPr>
            <a:xfrm>
              <a:off x="0" y="18719"/>
              <a:ext cx="2648881" cy="535602"/>
            </a:xfrm>
            <a:prstGeom prst="roundRect">
              <a:avLst>
                <a:gd name="adj" fmla="val 40996"/>
              </a:avLst>
            </a:prstGeom>
            <a:solidFill>
              <a:srgbClr val="53585F">
                <a:alpha val="42378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Staging</a:t>
              </a:r>
            </a:p>
          </p:txBody>
        </p:sp>
        <p:pic>
          <p:nvPicPr>
            <p:cNvPr id="1032" name="9.png" descr="9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20790" y="1090121"/>
              <a:ext cx="1518721" cy="15187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37" name="Group"/>
          <p:cNvGrpSpPr/>
          <p:nvPr/>
        </p:nvGrpSpPr>
        <p:grpSpPr>
          <a:xfrm>
            <a:off x="16545557" y="2968117"/>
            <a:ext cx="789618" cy="2599208"/>
            <a:chOff x="0" y="0"/>
            <a:chExt cx="789616" cy="2599206"/>
          </a:xfrm>
        </p:grpSpPr>
        <p:pic>
          <p:nvPicPr>
            <p:cNvPr id="1034" name="Screen Shot 2020-04-09 at 23.40.58.png" descr="Screen Shot 2020-04-09 at 23.40.58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787806" cy="513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Screen Shot 2020-04-09 at 23.40.58.png" descr="Screen Shot 2020-04-09 at 23.40.58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997875"/>
              <a:ext cx="789617" cy="514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Screen Shot 2020-04-09 at 23.40.58.png" descr="Screen Shot 2020-04-09 at 23.40.58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2084493"/>
              <a:ext cx="789617" cy="514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38" name="Shape"/>
          <p:cNvSpPr/>
          <p:nvPr/>
        </p:nvSpPr>
        <p:spPr>
          <a:xfrm>
            <a:off x="20279839" y="5081539"/>
            <a:ext cx="682192" cy="609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4" fill="norm" stroke="1" extrusionOk="0">
                <a:moveTo>
                  <a:pt x="19415" y="16649"/>
                </a:moveTo>
                <a:cubicBezTo>
                  <a:pt x="20161" y="16995"/>
                  <a:pt x="20794" y="17015"/>
                  <a:pt x="20797" y="18016"/>
                </a:cubicBezTo>
                <a:lnTo>
                  <a:pt x="21600" y="21484"/>
                </a:lnTo>
                <a:lnTo>
                  <a:pt x="0" y="21484"/>
                </a:lnTo>
                <a:cubicBezTo>
                  <a:pt x="91" y="20771"/>
                  <a:pt x="349" y="19060"/>
                  <a:pt x="573" y="18136"/>
                </a:cubicBezTo>
                <a:cubicBezTo>
                  <a:pt x="679" y="17700"/>
                  <a:pt x="1212" y="16975"/>
                  <a:pt x="2036" y="16624"/>
                </a:cubicBezTo>
                <a:cubicBezTo>
                  <a:pt x="4050" y="15766"/>
                  <a:pt x="6877" y="14370"/>
                  <a:pt x="7251" y="13724"/>
                </a:cubicBezTo>
                <a:cubicBezTo>
                  <a:pt x="7484" y="13323"/>
                  <a:pt x="7579" y="13743"/>
                  <a:pt x="7681" y="13421"/>
                </a:cubicBezTo>
                <a:cubicBezTo>
                  <a:pt x="7916" y="12679"/>
                  <a:pt x="7968" y="11587"/>
                  <a:pt x="7968" y="11587"/>
                </a:cubicBezTo>
                <a:cubicBezTo>
                  <a:pt x="7848" y="11494"/>
                  <a:pt x="7572" y="10786"/>
                  <a:pt x="7434" y="10117"/>
                </a:cubicBezTo>
                <a:cubicBezTo>
                  <a:pt x="7387" y="9891"/>
                  <a:pt x="7082" y="9884"/>
                  <a:pt x="6846" y="8995"/>
                </a:cubicBezTo>
                <a:cubicBezTo>
                  <a:pt x="6653" y="8263"/>
                  <a:pt x="6425" y="7272"/>
                  <a:pt x="6518" y="6932"/>
                </a:cubicBezTo>
                <a:cubicBezTo>
                  <a:pt x="6566" y="6758"/>
                  <a:pt x="6695" y="6822"/>
                  <a:pt x="6716" y="6831"/>
                </a:cubicBezTo>
                <a:cubicBezTo>
                  <a:pt x="6697" y="6706"/>
                  <a:pt x="6673" y="6705"/>
                  <a:pt x="6649" y="6531"/>
                </a:cubicBezTo>
                <a:cubicBezTo>
                  <a:pt x="6603" y="6199"/>
                  <a:pt x="6428" y="5653"/>
                  <a:pt x="6414" y="5330"/>
                </a:cubicBezTo>
                <a:cubicBezTo>
                  <a:pt x="6302" y="2941"/>
                  <a:pt x="6814" y="1517"/>
                  <a:pt x="7802" y="834"/>
                </a:cubicBezTo>
                <a:cubicBezTo>
                  <a:pt x="8064" y="653"/>
                  <a:pt x="9136" y="145"/>
                  <a:pt x="9462" y="64"/>
                </a:cubicBezTo>
                <a:cubicBezTo>
                  <a:pt x="10187" y="-116"/>
                  <a:pt x="11659" y="109"/>
                  <a:pt x="12338" y="443"/>
                </a:cubicBezTo>
                <a:cubicBezTo>
                  <a:pt x="14203" y="1346"/>
                  <a:pt x="14766" y="2285"/>
                  <a:pt x="14624" y="5330"/>
                </a:cubicBezTo>
                <a:cubicBezTo>
                  <a:pt x="14599" y="5877"/>
                  <a:pt x="14486" y="6618"/>
                  <a:pt x="14433" y="6945"/>
                </a:cubicBezTo>
                <a:cubicBezTo>
                  <a:pt x="14521" y="6860"/>
                  <a:pt x="14606" y="6807"/>
                  <a:pt x="14679" y="6813"/>
                </a:cubicBezTo>
                <a:cubicBezTo>
                  <a:pt x="14982" y="6833"/>
                  <a:pt x="14696" y="8105"/>
                  <a:pt x="14460" y="8995"/>
                </a:cubicBezTo>
                <a:cubicBezTo>
                  <a:pt x="14225" y="9884"/>
                  <a:pt x="13904" y="9888"/>
                  <a:pt x="13872" y="10117"/>
                </a:cubicBezTo>
                <a:cubicBezTo>
                  <a:pt x="13761" y="10901"/>
                  <a:pt x="13490" y="11361"/>
                  <a:pt x="13347" y="11576"/>
                </a:cubicBezTo>
                <a:cubicBezTo>
                  <a:pt x="13347" y="11576"/>
                  <a:pt x="13436" y="12775"/>
                  <a:pt x="13704" y="13449"/>
                </a:cubicBezTo>
                <a:cubicBezTo>
                  <a:pt x="13812" y="13730"/>
                  <a:pt x="13931" y="13430"/>
                  <a:pt x="14102" y="13742"/>
                </a:cubicBezTo>
                <a:cubicBezTo>
                  <a:pt x="14018" y="13588"/>
                  <a:pt x="14272" y="14339"/>
                  <a:pt x="15405" y="14858"/>
                </a:cubicBezTo>
                <a:cubicBezTo>
                  <a:pt x="17512" y="15825"/>
                  <a:pt x="18500" y="16226"/>
                  <a:pt x="19415" y="16649"/>
                </a:cubicBezTo>
                <a:close/>
              </a:path>
            </a:pathLst>
          </a:custGeom>
          <a:solidFill>
            <a:srgbClr val="E5E5E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spcBef>
                <a:spcPts val="7700"/>
              </a:spcBef>
              <a:defRPr sz="7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sp>
        <p:nvSpPr>
          <p:cNvPr id="1039" name="DWH Architecture ?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DWH Architecture ?</a:t>
            </a:r>
          </a:p>
        </p:txBody>
      </p:sp>
      <p:sp>
        <p:nvSpPr>
          <p:cNvPr id="104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04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04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4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050" name="Group"/>
          <p:cNvGrpSpPr/>
          <p:nvPr/>
        </p:nvGrpSpPr>
        <p:grpSpPr>
          <a:xfrm>
            <a:off x="17689092" y="8841872"/>
            <a:ext cx="6877275" cy="3621472"/>
            <a:chOff x="25400" y="25400"/>
            <a:chExt cx="6877274" cy="3621470"/>
          </a:xfrm>
        </p:grpSpPr>
        <p:graphicFrame>
          <p:nvGraphicFramePr>
            <p:cNvPr id="1044" name="Table"/>
            <p:cNvGraphicFramePr/>
            <p:nvPr/>
          </p:nvGraphicFramePr>
          <p:xfrm>
            <a:off x="30191" y="834532"/>
            <a:ext cx="1612866" cy="176229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346200"/>
                </a:tblGrid>
                <a:tr h="32365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chemeClr val="accent2"/>
                      </a:solidFill>
                    </a:tcPr>
                  </a:tc>
                </a:tr>
                <a:tr h="32365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Mr. George Kilan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32365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Mrs. Alice Green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045" name="Table"/>
            <p:cNvGraphicFramePr/>
            <p:nvPr/>
          </p:nvGraphicFramePr>
          <p:xfrm>
            <a:off x="25400" y="2429400"/>
            <a:ext cx="3180123" cy="121747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633340"/>
                  <a:gridCol w="902739"/>
                  <a:gridCol w="1117600"/>
                </a:tblGrid>
                <a:tr h="32365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Title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Surname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chemeClr val="accent2"/>
                      </a:solidFill>
                    </a:tcPr>
                  </a:tc>
                </a:tr>
                <a:tr h="32365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Mr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Eric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Stone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32365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Mrs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Emma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Bild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046" name="Table"/>
            <p:cNvGraphicFramePr/>
            <p:nvPr/>
          </p:nvGraphicFramePr>
          <p:xfrm>
            <a:off x="3158586" y="25400"/>
            <a:ext cx="3744089" cy="188680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656726"/>
                  <a:gridCol w="950337"/>
                  <a:gridCol w="1117600"/>
                </a:tblGrid>
                <a:tr h="32365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Title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Surname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56836"/>
                      </a:solidFill>
                    </a:tcPr>
                  </a:tc>
                </a:tr>
                <a:tr h="32365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Mr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Eric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Stone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32365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Mrs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Emma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Bild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32365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Mr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George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Kilan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32365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Mrs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Alice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Green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47" name="Line"/>
            <p:cNvSpPr/>
            <p:nvPr/>
          </p:nvSpPr>
          <p:spPr>
            <a:xfrm>
              <a:off x="1632388" y="1229048"/>
              <a:ext cx="1129248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48" name="Line"/>
            <p:cNvSpPr/>
            <p:nvPr/>
          </p:nvSpPr>
          <p:spPr>
            <a:xfrm flipV="1">
              <a:off x="1549401" y="1433358"/>
              <a:ext cx="1298222" cy="69596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pic>
          <p:nvPicPr>
            <p:cNvPr id="1049" name="Screen Shot 2020-04-09 at 22.41.56.png" descr="Screen Shot 2020-04-09 at 22.41.56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098273" y="443647"/>
              <a:ext cx="667234" cy="701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53" name="Group"/>
          <p:cNvGrpSpPr/>
          <p:nvPr/>
        </p:nvGrpSpPr>
        <p:grpSpPr>
          <a:xfrm>
            <a:off x="7655284" y="9132900"/>
            <a:ext cx="4713078" cy="3381061"/>
            <a:chOff x="0" y="0"/>
            <a:chExt cx="4713076" cy="3381060"/>
          </a:xfrm>
        </p:grpSpPr>
        <p:sp>
          <p:nvSpPr>
            <p:cNvPr id="1051" name="Intermediate Storage Area during ETL operations…"/>
            <p:cNvSpPr txBox="1"/>
            <p:nvPr/>
          </p:nvSpPr>
          <p:spPr>
            <a:xfrm>
              <a:off x="0" y="672785"/>
              <a:ext cx="4713077" cy="2708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417094" indent="-417094" algn="l">
                <a:spcBef>
                  <a:spcPts val="800"/>
                </a:spcBef>
                <a:buSzPct val="80000"/>
                <a:buBlip>
                  <a:blip r:embed="rId2"/>
                </a:buBlip>
                <a:defRPr sz="2600"/>
              </a:pPr>
              <a:r>
                <a:t>Intermediate Storage Area during ETL operations</a:t>
              </a:r>
            </a:p>
            <a:p>
              <a:pPr marL="417094" indent="-417094" algn="l">
                <a:spcBef>
                  <a:spcPts val="800"/>
                </a:spcBef>
                <a:buSzPct val="80000"/>
                <a:buBlip>
                  <a:blip r:embed="rId2"/>
                </a:buBlip>
                <a:defRPr sz="2600"/>
              </a:pPr>
              <a:r>
                <a:t>Hold the data in temporary tables</a:t>
              </a:r>
            </a:p>
            <a:p>
              <a:pPr marL="417094" indent="-417094" algn="l">
                <a:spcBef>
                  <a:spcPts val="800"/>
                </a:spcBef>
                <a:buSzPct val="80000"/>
                <a:buBlip>
                  <a:blip r:embed="rId2"/>
                </a:buBlip>
                <a:defRPr sz="2600"/>
              </a:pPr>
              <a:r>
                <a:t>1 to 1 copies of tables from the source system</a:t>
              </a:r>
            </a:p>
          </p:txBody>
        </p:sp>
        <p:sp>
          <p:nvSpPr>
            <p:cNvPr id="1052" name="Staging Area"/>
            <p:cNvSpPr txBox="1"/>
            <p:nvPr/>
          </p:nvSpPr>
          <p:spPr>
            <a:xfrm>
              <a:off x="460707" y="-1"/>
              <a:ext cx="2076350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Staging Area</a:t>
              </a:r>
            </a:p>
          </p:txBody>
        </p:sp>
      </p:grpSp>
      <p:sp>
        <p:nvSpPr>
          <p:cNvPr id="1054" name="ETL"/>
          <p:cNvSpPr txBox="1"/>
          <p:nvPr/>
        </p:nvSpPr>
        <p:spPr>
          <a:xfrm>
            <a:off x="5930622" y="2198872"/>
            <a:ext cx="731243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ETL</a:t>
            </a:r>
          </a:p>
        </p:txBody>
      </p:sp>
      <p:sp>
        <p:nvSpPr>
          <p:cNvPr id="1055" name="ETL"/>
          <p:cNvSpPr txBox="1"/>
          <p:nvPr/>
        </p:nvSpPr>
        <p:spPr>
          <a:xfrm>
            <a:off x="11392044" y="2122588"/>
            <a:ext cx="755230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ETL</a:t>
            </a:r>
          </a:p>
        </p:txBody>
      </p:sp>
      <p:grpSp>
        <p:nvGrpSpPr>
          <p:cNvPr id="1058" name="Group"/>
          <p:cNvGrpSpPr/>
          <p:nvPr/>
        </p:nvGrpSpPr>
        <p:grpSpPr>
          <a:xfrm>
            <a:off x="11351414" y="3561281"/>
            <a:ext cx="789617" cy="1763514"/>
            <a:chOff x="0" y="0"/>
            <a:chExt cx="789616" cy="1763513"/>
          </a:xfrm>
        </p:grpSpPr>
        <p:pic>
          <p:nvPicPr>
            <p:cNvPr id="1056" name="Screen Shot 2020-04-09 at 23.40.58.png" descr="Screen Shot 2020-04-09 at 23.40.58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789617" cy="514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7" name="Screen Shot 2020-04-09 at 23.40.58.png" descr="Screen Shot 2020-04-09 at 23.40.58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248800"/>
              <a:ext cx="789617" cy="514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59" name="Validate…"/>
          <p:cNvSpPr txBox="1"/>
          <p:nvPr/>
        </p:nvSpPr>
        <p:spPr>
          <a:xfrm>
            <a:off x="5632271" y="2630473"/>
            <a:ext cx="1324484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400"/>
            </a:pPr>
            <a:r>
              <a:t>Validate</a:t>
            </a:r>
          </a:p>
          <a:p>
            <a:pPr>
              <a:defRPr sz="2400"/>
            </a:pPr>
            <a:r>
              <a:t>Clean</a:t>
            </a:r>
          </a:p>
        </p:txBody>
      </p:sp>
      <p:sp>
        <p:nvSpPr>
          <p:cNvPr id="1060" name="Transformation…"/>
          <p:cNvSpPr txBox="1"/>
          <p:nvPr/>
        </p:nvSpPr>
        <p:spPr>
          <a:xfrm>
            <a:off x="10775357" y="2547356"/>
            <a:ext cx="1988605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100"/>
            </a:pPr>
            <a:r>
              <a:t>Transformation</a:t>
            </a:r>
          </a:p>
          <a:p>
            <a:pPr>
              <a:defRPr sz="2100"/>
            </a:pPr>
            <a:r>
              <a:t>Rules</a:t>
            </a:r>
          </a:p>
        </p:txBody>
      </p:sp>
      <p:pic>
        <p:nvPicPr>
          <p:cNvPr id="1061" name="Screen Shot 2020-04-09 at 22.41.56.png" descr="Screen Shot 2020-04-09 at 22.41.5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264766" y="3414593"/>
            <a:ext cx="768886" cy="808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Screen Shot 2020-04-09 at 22.41.56.png" descr="Screen Shot 2020-04-09 at 22.41.5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451156" y="1548628"/>
            <a:ext cx="590133" cy="6205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5" name="Group"/>
          <p:cNvGrpSpPr/>
          <p:nvPr/>
        </p:nvGrpSpPr>
        <p:grpSpPr>
          <a:xfrm>
            <a:off x="7729673" y="6258270"/>
            <a:ext cx="3839073" cy="2211934"/>
            <a:chOff x="0" y="0"/>
            <a:chExt cx="3839071" cy="2211933"/>
          </a:xfrm>
        </p:grpSpPr>
        <p:sp>
          <p:nvSpPr>
            <p:cNvPr id="1063" name="Extract &amp; Transform &amp; Load…"/>
            <p:cNvSpPr txBox="1"/>
            <p:nvPr/>
          </p:nvSpPr>
          <p:spPr>
            <a:xfrm>
              <a:off x="0" y="494258"/>
              <a:ext cx="3839072" cy="171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417094" indent="-417094" algn="l">
                <a:buSzPct val="80000"/>
                <a:buBlip>
                  <a:blip r:embed="rId2"/>
                </a:buBlip>
                <a:defRPr sz="2600"/>
              </a:pPr>
              <a:r>
                <a:t>Extract &amp; Transform &amp; Load</a:t>
              </a:r>
            </a:p>
            <a:p>
              <a:pPr marL="417094" indent="-417094" algn="l">
                <a:buSzPct val="80000"/>
                <a:buBlip>
                  <a:blip r:embed="rId2"/>
                </a:buBlip>
                <a:defRPr sz="2600"/>
              </a:pPr>
              <a:r>
                <a:t>Data Validation, Clean and Transformation</a:t>
              </a:r>
            </a:p>
          </p:txBody>
        </p:sp>
        <p:sp>
          <p:nvSpPr>
            <p:cNvPr id="1064" name="ETL"/>
            <p:cNvSpPr txBox="1"/>
            <p:nvPr/>
          </p:nvSpPr>
          <p:spPr>
            <a:xfrm>
              <a:off x="1062238" y="-1"/>
              <a:ext cx="724510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ETL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0" grpId="5"/>
      <p:bldP build="whole" bldLvl="1" animBg="1" rev="0" advAuto="0" spid="1001" grpId="2"/>
      <p:bldP build="whole" bldLvl="1" animBg="1" rev="0" advAuto="0" spid="1000" grpId="1"/>
      <p:bldP build="whole" bldLvl="1" animBg="1" rev="0" advAuto="0" spid="1053" grpId="4"/>
      <p:bldP build="whole" bldLvl="1" animBg="1" rev="0" advAuto="0" spid="1005" grpId="7"/>
      <p:bldP build="whole" bldLvl="1" animBg="1" rev="0" advAuto="0" spid="1065" grpId="3"/>
      <p:bldP build="whole" bldLvl="1" animBg="1" rev="0" advAuto="0" spid="1002" grpId="6"/>
      <p:bldP build="whole" bldLvl="1" animBg="1" rev="0" advAuto="0" spid="1006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" name="Group"/>
          <p:cNvGrpSpPr/>
          <p:nvPr/>
        </p:nvGrpSpPr>
        <p:grpSpPr>
          <a:xfrm>
            <a:off x="3366856" y="2100523"/>
            <a:ext cx="8356757" cy="9128344"/>
            <a:chOff x="0" y="0"/>
            <a:chExt cx="8356756" cy="9128342"/>
          </a:xfrm>
        </p:grpSpPr>
        <p:sp>
          <p:nvSpPr>
            <p:cNvPr id="1067" name="Rectangle"/>
            <p:cNvSpPr/>
            <p:nvPr/>
          </p:nvSpPr>
          <p:spPr>
            <a:xfrm>
              <a:off x="0" y="0"/>
              <a:ext cx="8356757" cy="9128343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40627"/>
                  </a:srgbClr>
                </a:gs>
                <a:gs pos="100000">
                  <a:srgbClr val="4F4F4F">
                    <a:alpha val="40627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1084" name="Group"/>
            <p:cNvGrpSpPr/>
            <p:nvPr/>
          </p:nvGrpSpPr>
          <p:grpSpPr>
            <a:xfrm>
              <a:off x="133055" y="154484"/>
              <a:ext cx="961698" cy="672296"/>
              <a:chOff x="0" y="0"/>
              <a:chExt cx="961696" cy="672295"/>
            </a:xfrm>
          </p:grpSpPr>
          <p:sp>
            <p:nvSpPr>
              <p:cNvPr id="1068" name="Shape"/>
              <p:cNvSpPr/>
              <p:nvPr/>
            </p:nvSpPr>
            <p:spPr>
              <a:xfrm>
                <a:off x="-1" y="0"/>
                <a:ext cx="584997" cy="584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073" name="Group"/>
              <p:cNvGrpSpPr/>
              <p:nvPr/>
            </p:nvGrpSpPr>
            <p:grpSpPr>
              <a:xfrm>
                <a:off x="413918" y="191599"/>
                <a:ext cx="181710" cy="480697"/>
                <a:chOff x="0" y="0"/>
                <a:chExt cx="181709" cy="480695"/>
              </a:xfrm>
            </p:grpSpPr>
            <p:sp>
              <p:nvSpPr>
                <p:cNvPr id="1069" name="Rounded Rectangle"/>
                <p:cNvSpPr/>
                <p:nvPr/>
              </p:nvSpPr>
              <p:spPr>
                <a:xfrm rot="4800000">
                  <a:off x="-95024" y="227832"/>
                  <a:ext cx="371757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072" name="Group"/>
                <p:cNvGrpSpPr/>
                <p:nvPr/>
              </p:nvGrpSpPr>
              <p:grpSpPr>
                <a:xfrm>
                  <a:off x="33052" y="-1"/>
                  <a:ext cx="49126" cy="157635"/>
                  <a:chOff x="0" y="0"/>
                  <a:chExt cx="49124" cy="157633"/>
                </a:xfrm>
              </p:grpSpPr>
              <p:sp>
                <p:nvSpPr>
                  <p:cNvPr id="1070" name="Circle"/>
                  <p:cNvSpPr/>
                  <p:nvPr/>
                </p:nvSpPr>
                <p:spPr>
                  <a:xfrm rot="4800000">
                    <a:off x="17027" y="125537"/>
                    <a:ext cx="29742" cy="29741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071" name="Shape"/>
                  <p:cNvSpPr/>
                  <p:nvPr/>
                </p:nvSpPr>
                <p:spPr>
                  <a:xfrm rot="4800000">
                    <a:off x="-54060" y="67024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078" name="Group"/>
              <p:cNvGrpSpPr/>
              <p:nvPr/>
            </p:nvGrpSpPr>
            <p:grpSpPr>
              <a:xfrm>
                <a:off x="472502" y="181731"/>
                <a:ext cx="357461" cy="407913"/>
                <a:chOff x="0" y="0"/>
                <a:chExt cx="357460" cy="407911"/>
              </a:xfrm>
            </p:grpSpPr>
            <p:sp>
              <p:nvSpPr>
                <p:cNvPr id="1074" name="Rounded Rectangle"/>
                <p:cNvSpPr/>
                <p:nvPr/>
              </p:nvSpPr>
              <p:spPr>
                <a:xfrm rot="3000000">
                  <a:off x="6537" y="16780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077" name="Group"/>
                <p:cNvGrpSpPr/>
                <p:nvPr/>
              </p:nvGrpSpPr>
              <p:grpSpPr>
                <a:xfrm>
                  <a:off x="-1" y="0"/>
                  <a:ext cx="117480" cy="133965"/>
                  <a:chOff x="0" y="0"/>
                  <a:chExt cx="117478" cy="133964"/>
                </a:xfrm>
              </p:grpSpPr>
              <p:sp>
                <p:nvSpPr>
                  <p:cNvPr id="1075" name="Circle"/>
                  <p:cNvSpPr/>
                  <p:nvPr/>
                </p:nvSpPr>
                <p:spPr>
                  <a:xfrm rot="3000000">
                    <a:off x="81658" y="98144"/>
                    <a:ext cx="29742" cy="29742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076" name="Shape"/>
                  <p:cNvSpPr/>
                  <p:nvPr/>
                </p:nvSpPr>
                <p:spPr>
                  <a:xfrm rot="3000000">
                    <a:off x="-20823" y="54272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083" name="Group"/>
              <p:cNvGrpSpPr/>
              <p:nvPr/>
            </p:nvGrpSpPr>
            <p:grpSpPr>
              <a:xfrm>
                <a:off x="491213" y="141509"/>
                <a:ext cx="470484" cy="238936"/>
                <a:chOff x="0" y="0"/>
                <a:chExt cx="470482" cy="238935"/>
              </a:xfrm>
            </p:grpSpPr>
            <p:sp>
              <p:nvSpPr>
                <p:cNvPr id="1079" name="Rounded Rectangle"/>
                <p:cNvSpPr/>
                <p:nvPr/>
              </p:nvSpPr>
              <p:spPr>
                <a:xfrm rot="1200000">
                  <a:off x="89593" y="5998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082" name="Group"/>
                <p:cNvGrpSpPr/>
                <p:nvPr/>
              </p:nvGrpSpPr>
              <p:grpSpPr>
                <a:xfrm>
                  <a:off x="-1" y="13107"/>
                  <a:ext cx="154356" cy="74401"/>
                  <a:chOff x="0" y="0"/>
                  <a:chExt cx="154354" cy="74399"/>
                </a:xfrm>
              </p:grpSpPr>
              <p:sp>
                <p:nvSpPr>
                  <p:cNvPr id="1080" name="Circle"/>
                  <p:cNvSpPr/>
                  <p:nvPr/>
                </p:nvSpPr>
                <p:spPr>
                  <a:xfrm rot="1200000">
                    <a:off x="120424" y="40470"/>
                    <a:ext cx="29742" cy="29741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081" name="Shape"/>
                  <p:cNvSpPr/>
                  <p:nvPr/>
                </p:nvSpPr>
                <p:spPr>
                  <a:xfrm rot="1200000">
                    <a:off x="-1925" y="24973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  <p:sp>
          <p:nvSpPr>
            <p:cNvPr id="1085" name="OLTP"/>
            <p:cNvSpPr txBox="1"/>
            <p:nvPr/>
          </p:nvSpPr>
          <p:spPr>
            <a:xfrm>
              <a:off x="1446413" y="204776"/>
              <a:ext cx="4180616" cy="571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32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OLTP </a:t>
              </a:r>
            </a:p>
          </p:txBody>
        </p:sp>
      </p:grpSp>
      <p:sp>
        <p:nvSpPr>
          <p:cNvPr id="1087" name="OLTP Performance is about Inserting and Updating quickly…"/>
          <p:cNvSpPr txBox="1"/>
          <p:nvPr/>
        </p:nvSpPr>
        <p:spPr>
          <a:xfrm>
            <a:off x="3632804" y="3367890"/>
            <a:ext cx="7824861" cy="7183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OLTP Performance is about Inserting and Updating quickly </a:t>
            </a:r>
          </a:p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Locking must be minimized </a:t>
            </a:r>
          </a:p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Small sets of data retrieved in a query</a:t>
            </a:r>
          </a:p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Normalized data model</a:t>
            </a:r>
          </a:p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Based on current data</a:t>
            </a:r>
          </a:p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Used by employees on the front-line, like clerks and cashiers, to record and review transactions</a:t>
            </a:r>
          </a:p>
        </p:txBody>
      </p:sp>
      <p:grpSp>
        <p:nvGrpSpPr>
          <p:cNvPr id="1107" name="Group"/>
          <p:cNvGrpSpPr/>
          <p:nvPr/>
        </p:nvGrpSpPr>
        <p:grpSpPr>
          <a:xfrm>
            <a:off x="12319007" y="2100523"/>
            <a:ext cx="8356758" cy="9128344"/>
            <a:chOff x="0" y="0"/>
            <a:chExt cx="8356756" cy="9128342"/>
          </a:xfrm>
        </p:grpSpPr>
        <p:sp>
          <p:nvSpPr>
            <p:cNvPr id="1088" name="Rectangle"/>
            <p:cNvSpPr/>
            <p:nvPr/>
          </p:nvSpPr>
          <p:spPr>
            <a:xfrm>
              <a:off x="0" y="0"/>
              <a:ext cx="8356757" cy="9128343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40627"/>
                  </a:srgbClr>
                </a:gs>
                <a:gs pos="100000">
                  <a:srgbClr val="4F4F4F">
                    <a:alpha val="40627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1105" name="Group"/>
            <p:cNvGrpSpPr/>
            <p:nvPr/>
          </p:nvGrpSpPr>
          <p:grpSpPr>
            <a:xfrm>
              <a:off x="208672" y="154484"/>
              <a:ext cx="961698" cy="672296"/>
              <a:chOff x="0" y="0"/>
              <a:chExt cx="961696" cy="672295"/>
            </a:xfrm>
          </p:grpSpPr>
          <p:sp>
            <p:nvSpPr>
              <p:cNvPr id="1089" name="Shape"/>
              <p:cNvSpPr/>
              <p:nvPr/>
            </p:nvSpPr>
            <p:spPr>
              <a:xfrm>
                <a:off x="-1" y="0"/>
                <a:ext cx="584997" cy="584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094" name="Group"/>
              <p:cNvGrpSpPr/>
              <p:nvPr/>
            </p:nvGrpSpPr>
            <p:grpSpPr>
              <a:xfrm>
                <a:off x="413918" y="191599"/>
                <a:ext cx="181710" cy="480697"/>
                <a:chOff x="0" y="0"/>
                <a:chExt cx="181709" cy="480695"/>
              </a:xfrm>
            </p:grpSpPr>
            <p:sp>
              <p:nvSpPr>
                <p:cNvPr id="1090" name="Rounded Rectangle"/>
                <p:cNvSpPr/>
                <p:nvPr/>
              </p:nvSpPr>
              <p:spPr>
                <a:xfrm rot="4800000">
                  <a:off x="-95024" y="227832"/>
                  <a:ext cx="371757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093" name="Group"/>
                <p:cNvGrpSpPr/>
                <p:nvPr/>
              </p:nvGrpSpPr>
              <p:grpSpPr>
                <a:xfrm>
                  <a:off x="33052" y="-1"/>
                  <a:ext cx="49126" cy="157635"/>
                  <a:chOff x="0" y="0"/>
                  <a:chExt cx="49124" cy="157633"/>
                </a:xfrm>
              </p:grpSpPr>
              <p:sp>
                <p:nvSpPr>
                  <p:cNvPr id="1091" name="Circle"/>
                  <p:cNvSpPr/>
                  <p:nvPr/>
                </p:nvSpPr>
                <p:spPr>
                  <a:xfrm rot="4800000">
                    <a:off x="17027" y="125537"/>
                    <a:ext cx="29742" cy="29741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092" name="Shape"/>
                  <p:cNvSpPr/>
                  <p:nvPr/>
                </p:nvSpPr>
                <p:spPr>
                  <a:xfrm rot="4800000">
                    <a:off x="-54060" y="67024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099" name="Group"/>
              <p:cNvGrpSpPr/>
              <p:nvPr/>
            </p:nvGrpSpPr>
            <p:grpSpPr>
              <a:xfrm>
                <a:off x="472502" y="181731"/>
                <a:ext cx="357461" cy="407913"/>
                <a:chOff x="0" y="0"/>
                <a:chExt cx="357460" cy="407911"/>
              </a:xfrm>
            </p:grpSpPr>
            <p:sp>
              <p:nvSpPr>
                <p:cNvPr id="1095" name="Rounded Rectangle"/>
                <p:cNvSpPr/>
                <p:nvPr/>
              </p:nvSpPr>
              <p:spPr>
                <a:xfrm rot="3000000">
                  <a:off x="6537" y="16780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098" name="Group"/>
                <p:cNvGrpSpPr/>
                <p:nvPr/>
              </p:nvGrpSpPr>
              <p:grpSpPr>
                <a:xfrm>
                  <a:off x="-1" y="0"/>
                  <a:ext cx="117480" cy="133965"/>
                  <a:chOff x="0" y="0"/>
                  <a:chExt cx="117478" cy="133964"/>
                </a:xfrm>
              </p:grpSpPr>
              <p:sp>
                <p:nvSpPr>
                  <p:cNvPr id="1096" name="Circle"/>
                  <p:cNvSpPr/>
                  <p:nvPr/>
                </p:nvSpPr>
                <p:spPr>
                  <a:xfrm rot="3000000">
                    <a:off x="81658" y="98144"/>
                    <a:ext cx="29742" cy="29742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097" name="Shape"/>
                  <p:cNvSpPr/>
                  <p:nvPr/>
                </p:nvSpPr>
                <p:spPr>
                  <a:xfrm rot="3000000">
                    <a:off x="-20823" y="54272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104" name="Group"/>
              <p:cNvGrpSpPr/>
              <p:nvPr/>
            </p:nvGrpSpPr>
            <p:grpSpPr>
              <a:xfrm>
                <a:off x="491213" y="141509"/>
                <a:ext cx="470484" cy="238936"/>
                <a:chOff x="0" y="0"/>
                <a:chExt cx="470482" cy="238935"/>
              </a:xfrm>
            </p:grpSpPr>
            <p:sp>
              <p:nvSpPr>
                <p:cNvPr id="1100" name="Rounded Rectangle"/>
                <p:cNvSpPr/>
                <p:nvPr/>
              </p:nvSpPr>
              <p:spPr>
                <a:xfrm rot="1200000">
                  <a:off x="89593" y="5998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103" name="Group"/>
                <p:cNvGrpSpPr/>
                <p:nvPr/>
              </p:nvGrpSpPr>
              <p:grpSpPr>
                <a:xfrm>
                  <a:off x="-1" y="13107"/>
                  <a:ext cx="154356" cy="74401"/>
                  <a:chOff x="0" y="0"/>
                  <a:chExt cx="154354" cy="74399"/>
                </a:xfrm>
              </p:grpSpPr>
              <p:sp>
                <p:nvSpPr>
                  <p:cNvPr id="1101" name="Circle"/>
                  <p:cNvSpPr/>
                  <p:nvPr/>
                </p:nvSpPr>
                <p:spPr>
                  <a:xfrm rot="1200000">
                    <a:off x="120424" y="40470"/>
                    <a:ext cx="29742" cy="29741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102" name="Shape"/>
                  <p:cNvSpPr/>
                  <p:nvPr/>
                </p:nvSpPr>
                <p:spPr>
                  <a:xfrm rot="1200000">
                    <a:off x="-1925" y="24973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  <p:sp>
          <p:nvSpPr>
            <p:cNvPr id="1106" name="DWH"/>
            <p:cNvSpPr txBox="1"/>
            <p:nvPr/>
          </p:nvSpPr>
          <p:spPr>
            <a:xfrm>
              <a:off x="1598007" y="204776"/>
              <a:ext cx="4180616" cy="571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32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DWH </a:t>
              </a:r>
            </a:p>
          </p:txBody>
        </p:sp>
      </p:grpSp>
      <p:sp>
        <p:nvSpPr>
          <p:cNvPr id="1108" name="DWH Performance is about retrieving the data quickly…"/>
          <p:cNvSpPr txBox="1"/>
          <p:nvPr/>
        </p:nvSpPr>
        <p:spPr>
          <a:xfrm>
            <a:off x="12527680" y="3367890"/>
            <a:ext cx="7824860" cy="73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DWH Performance is about retrieving the data quickly </a:t>
            </a:r>
          </a:p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Locking is not an issue</a:t>
            </a:r>
          </a:p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Large sets of data retrieved in a query</a:t>
            </a:r>
          </a:p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De-normalized data model</a:t>
            </a:r>
          </a:p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Based on historical data</a:t>
            </a:r>
          </a:p>
          <a:p>
            <a:pPr marL="462280" indent="-462280" algn="l">
              <a:spcBef>
                <a:spcPts val="3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800"/>
            </a:pPr>
            <a:r>
              <a:t>Used by knowledge workers, like C-suite and analysts, to run complex queries for analysis</a:t>
            </a:r>
          </a:p>
        </p:txBody>
      </p:sp>
      <p:sp>
        <p:nvSpPr>
          <p:cNvPr id="1109" name="OLTP &amp; DWH ?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OLTP &amp; DWH ?</a:t>
            </a:r>
          </a:p>
        </p:txBody>
      </p:sp>
      <p:sp>
        <p:nvSpPr>
          <p:cNvPr id="111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11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11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1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6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7" name="Modeling Concepts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Modeling Concepts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1118" name="Normalization &amp; Denormalization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Normalization &amp; Denormalization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Data Optimization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Data Optimization</a:t>
            </a:r>
          </a:p>
        </p:txBody>
      </p:sp>
      <p:sp>
        <p:nvSpPr>
          <p:cNvPr id="112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12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12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2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127" name="Group"/>
          <p:cNvGrpSpPr/>
          <p:nvPr/>
        </p:nvGrpSpPr>
        <p:grpSpPr>
          <a:xfrm>
            <a:off x="1804893" y="2124987"/>
            <a:ext cx="3558592" cy="2465900"/>
            <a:chOff x="0" y="0"/>
            <a:chExt cx="3558590" cy="2465899"/>
          </a:xfrm>
        </p:grpSpPr>
        <p:sp>
          <p:nvSpPr>
            <p:cNvPr id="1125" name="Normalization"/>
            <p:cNvSpPr txBox="1"/>
            <p:nvPr/>
          </p:nvSpPr>
          <p:spPr>
            <a:xfrm>
              <a:off x="2166" y="-1"/>
              <a:ext cx="3036063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700"/>
              </a:lvl1pPr>
            </a:lstStyle>
            <a:p>
              <a:pPr/>
              <a:r>
                <a:t>Normalization</a:t>
              </a:r>
            </a:p>
          </p:txBody>
        </p:sp>
        <p:sp>
          <p:nvSpPr>
            <p:cNvPr id="1126" name="Denormalization"/>
            <p:cNvSpPr txBox="1"/>
            <p:nvPr/>
          </p:nvSpPr>
          <p:spPr>
            <a:xfrm>
              <a:off x="0" y="1764224"/>
              <a:ext cx="3558591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700"/>
              </a:lvl1pPr>
            </a:lstStyle>
            <a:p>
              <a:pPr/>
              <a:r>
                <a:t>Denormalization</a:t>
              </a:r>
            </a:p>
          </p:txBody>
        </p:sp>
      </p:grpSp>
      <p:grpSp>
        <p:nvGrpSpPr>
          <p:cNvPr id="1134" name="Group"/>
          <p:cNvGrpSpPr/>
          <p:nvPr/>
        </p:nvGrpSpPr>
        <p:grpSpPr>
          <a:xfrm>
            <a:off x="7444861" y="2450547"/>
            <a:ext cx="6140372" cy="5174996"/>
            <a:chOff x="0" y="0"/>
            <a:chExt cx="6140371" cy="5174995"/>
          </a:xfrm>
        </p:grpSpPr>
        <p:sp>
          <p:nvSpPr>
            <p:cNvPr id="1128" name="Relational Data Model"/>
            <p:cNvSpPr txBox="1"/>
            <p:nvPr/>
          </p:nvSpPr>
          <p:spPr>
            <a:xfrm>
              <a:off x="1362390" y="4473320"/>
              <a:ext cx="4777982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7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Relational Data Model</a:t>
              </a:r>
            </a:p>
          </p:txBody>
        </p:sp>
        <p:grpSp>
          <p:nvGrpSpPr>
            <p:cNvPr id="1133" name="Group"/>
            <p:cNvGrpSpPr/>
            <p:nvPr/>
          </p:nvGrpSpPr>
          <p:grpSpPr>
            <a:xfrm>
              <a:off x="0" y="-1"/>
              <a:ext cx="4578761" cy="3873759"/>
              <a:chOff x="0" y="0"/>
              <a:chExt cx="4578760" cy="3873757"/>
            </a:xfrm>
          </p:grpSpPr>
          <p:grpSp>
            <p:nvGrpSpPr>
              <p:cNvPr id="1131" name="Group"/>
              <p:cNvGrpSpPr/>
              <p:nvPr/>
            </p:nvGrpSpPr>
            <p:grpSpPr>
              <a:xfrm flipH="1" rot="10800000">
                <a:off x="21444" y="723363"/>
                <a:ext cx="4557317" cy="3150394"/>
                <a:chOff x="0" y="0"/>
                <a:chExt cx="4557315" cy="3150393"/>
              </a:xfrm>
            </p:grpSpPr>
            <p:sp>
              <p:nvSpPr>
                <p:cNvPr id="1129" name="Shape"/>
                <p:cNvSpPr/>
                <p:nvPr/>
              </p:nvSpPr>
              <p:spPr>
                <a:xfrm>
                  <a:off x="0" y="2197893"/>
                  <a:ext cx="3673079" cy="952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14120" y="21600"/>
                      </a:lnTo>
                      <a:cubicBezTo>
                        <a:pt x="16031" y="19116"/>
                        <a:pt x="17798" y="15371"/>
                        <a:pt x="19289" y="10260"/>
                      </a:cubicBezTo>
                      <a:cubicBezTo>
                        <a:pt x="20177" y="7218"/>
                        <a:pt x="20952" y="3762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130" name="Shape"/>
                <p:cNvSpPr/>
                <p:nvPr/>
              </p:nvSpPr>
              <p:spPr>
                <a:xfrm>
                  <a:off x="2656284" y="0"/>
                  <a:ext cx="1901032" cy="30150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lnTo>
                        <a:pt x="0" y="9098"/>
                      </a:lnTo>
                      <a:lnTo>
                        <a:pt x="5294" y="9098"/>
                      </a:lnTo>
                      <a:cubicBezTo>
                        <a:pt x="5530" y="11037"/>
                        <a:pt x="5532" y="12983"/>
                        <a:pt x="5294" y="14921"/>
                      </a:cubicBezTo>
                      <a:cubicBezTo>
                        <a:pt x="5097" y="16529"/>
                        <a:pt x="4723" y="18148"/>
                        <a:pt x="3513" y="19561"/>
                      </a:cubicBezTo>
                      <a:cubicBezTo>
                        <a:pt x="2842" y="20345"/>
                        <a:pt x="1930" y="21037"/>
                        <a:pt x="830" y="21600"/>
                      </a:cubicBezTo>
                      <a:cubicBezTo>
                        <a:pt x="3175" y="20942"/>
                        <a:pt x="5369" y="20084"/>
                        <a:pt x="7341" y="19044"/>
                      </a:cubicBezTo>
                      <a:cubicBezTo>
                        <a:pt x="9769" y="17763"/>
                        <a:pt x="11817" y="16232"/>
                        <a:pt x="13267" y="14483"/>
                      </a:cubicBezTo>
                      <a:cubicBezTo>
                        <a:pt x="14644" y="12822"/>
                        <a:pt x="15461" y="10990"/>
                        <a:pt x="15648" y="9098"/>
                      </a:cubicBezTo>
                      <a:lnTo>
                        <a:pt x="21600" y="9098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  <p:sp>
            <p:nvSpPr>
              <p:cNvPr id="1132" name="Optimization Technique"/>
              <p:cNvSpPr txBox="1"/>
              <p:nvPr/>
            </p:nvSpPr>
            <p:spPr>
              <a:xfrm>
                <a:off x="0" y="-1"/>
                <a:ext cx="3357195" cy="5111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400"/>
                </a:lvl1pPr>
              </a:lstStyle>
              <a:p>
                <a:pPr/>
                <a:r>
                  <a:t>Optimization Technique</a:t>
                </a:r>
              </a:p>
            </p:txBody>
          </p:sp>
        </p:grpSp>
      </p:grpSp>
      <p:graphicFrame>
        <p:nvGraphicFramePr>
          <p:cNvPr id="1135" name="Table"/>
          <p:cNvGraphicFramePr/>
          <p:nvPr/>
        </p:nvGraphicFramePr>
        <p:xfrm>
          <a:off x="14563205" y="8608073"/>
          <a:ext cx="6275006" cy="23792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70905"/>
                <a:gridCol w="1059681"/>
                <a:gridCol w="1243906"/>
                <a:gridCol w="1243906"/>
                <a:gridCol w="1243906"/>
              </a:tblGrid>
              <a:tr h="46323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Surname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46323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Jim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6323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Amanda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Holland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NY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6323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Kilan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Berlin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Germany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1360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Alice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UK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38" name="Group"/>
          <p:cNvGrpSpPr/>
          <p:nvPr/>
        </p:nvGrpSpPr>
        <p:grpSpPr>
          <a:xfrm>
            <a:off x="8801444" y="7716828"/>
            <a:ext cx="4386555" cy="1958458"/>
            <a:chOff x="0" y="0"/>
            <a:chExt cx="4386554" cy="1958456"/>
          </a:xfrm>
        </p:grpSpPr>
        <p:sp>
          <p:nvSpPr>
            <p:cNvPr id="1136" name="Relational Database"/>
            <p:cNvSpPr txBox="1"/>
            <p:nvPr/>
          </p:nvSpPr>
          <p:spPr>
            <a:xfrm>
              <a:off x="0" y="1256781"/>
              <a:ext cx="4386555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7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Relational Database</a:t>
              </a:r>
            </a:p>
          </p:txBody>
        </p:sp>
        <p:sp>
          <p:nvSpPr>
            <p:cNvPr id="1137" name="Line"/>
            <p:cNvSpPr/>
            <p:nvPr/>
          </p:nvSpPr>
          <p:spPr>
            <a:xfrm>
              <a:off x="2193277" y="0"/>
              <a:ext cx="1" cy="9614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141" name="Group"/>
          <p:cNvGrpSpPr/>
          <p:nvPr/>
        </p:nvGrpSpPr>
        <p:grpSpPr>
          <a:xfrm>
            <a:off x="9025497" y="9724403"/>
            <a:ext cx="3938449" cy="1608605"/>
            <a:chOff x="0" y="0"/>
            <a:chExt cx="3938447" cy="1608604"/>
          </a:xfrm>
        </p:grpSpPr>
        <p:sp>
          <p:nvSpPr>
            <p:cNvPr id="1139" name="SQL Server, Oracle, MySQL"/>
            <p:cNvSpPr txBox="1"/>
            <p:nvPr/>
          </p:nvSpPr>
          <p:spPr>
            <a:xfrm>
              <a:off x="0" y="1097429"/>
              <a:ext cx="3938448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SQL Server, Oracle, MySQL</a:t>
              </a:r>
            </a:p>
          </p:txBody>
        </p:sp>
        <p:sp>
          <p:nvSpPr>
            <p:cNvPr id="1140" name="Line"/>
            <p:cNvSpPr/>
            <p:nvPr/>
          </p:nvSpPr>
          <p:spPr>
            <a:xfrm>
              <a:off x="1969224" y="0"/>
              <a:ext cx="1" cy="9614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3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8" dur="8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9" dur="8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8" grpId="3"/>
      <p:bldP build="whole" bldLvl="1" animBg="1" rev="0" advAuto="0" spid="1141" grpId="5"/>
      <p:bldP build="whole" bldLvl="1" animBg="1" rev="0" advAuto="0" spid="1134" grpId="2"/>
      <p:bldP build="whole" bldLvl="1" animBg="1" rev="0" advAuto="0" spid="1127" grpId="1"/>
      <p:bldP build="whole" bldLvl="1" animBg="1" rev="0" advAuto="0" spid="1135" grpId="4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Normalization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Normalization</a:t>
            </a:r>
          </a:p>
        </p:txBody>
      </p:sp>
      <p:sp>
        <p:nvSpPr>
          <p:cNvPr id="114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14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14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4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148" name="Table"/>
          <p:cNvGraphicFramePr/>
          <p:nvPr/>
        </p:nvGraphicFramePr>
        <p:xfrm>
          <a:off x="1676123" y="2564933"/>
          <a:ext cx="9135403" cy="28140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57684"/>
                <a:gridCol w="1549206"/>
                <a:gridCol w="1762563"/>
                <a:gridCol w="2022006"/>
                <a:gridCol w="1931240"/>
              </a:tblGrid>
              <a:tr h="5602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Surname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CourseName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5602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Jim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602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Amanda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Holland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602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Kilan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602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Alice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49" name="Normalization is the process which divides larger tables into smaller tables to minimize data redundancy"/>
          <p:cNvSpPr txBox="1"/>
          <p:nvPr/>
        </p:nvSpPr>
        <p:spPr>
          <a:xfrm>
            <a:off x="1684136" y="1361248"/>
            <a:ext cx="1891676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4800"/>
              </a:lnSpc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N</a:t>
            </a:r>
            <a:r>
              <a:rPr b="1"/>
              <a:t>ormalization</a:t>
            </a:r>
            <a:r>
              <a:t> is the process which divides larger tables into smaller tables to minimize data </a:t>
            </a:r>
            <a:r>
              <a:rPr b="1">
                <a:solidFill>
                  <a:schemeClr val="accent2">
                    <a:satOff val="-13916"/>
                    <a:lumOff val="13989"/>
                  </a:schemeClr>
                </a:solidFill>
              </a:rPr>
              <a:t>redundancy</a:t>
            </a:r>
            <a:endParaRPr b="1">
              <a:solidFill>
                <a:schemeClr val="accent2">
                  <a:satOff val="-13916"/>
                  <a:lumOff val="13989"/>
                </a:schemeClr>
              </a:solidFill>
            </a:endParaRPr>
          </a:p>
        </p:txBody>
      </p:sp>
      <p:grpSp>
        <p:nvGrpSpPr>
          <p:cNvPr id="1153" name="Group"/>
          <p:cNvGrpSpPr/>
          <p:nvPr/>
        </p:nvGrpSpPr>
        <p:grpSpPr>
          <a:xfrm>
            <a:off x="1741714" y="6868772"/>
            <a:ext cx="20735731" cy="523876"/>
            <a:chOff x="0" y="0"/>
            <a:chExt cx="20735730" cy="523875"/>
          </a:xfrm>
        </p:grpSpPr>
        <p:sp>
          <p:nvSpPr>
            <p:cNvPr id="1150" name="Insert Anomaly"/>
            <p:cNvSpPr txBox="1"/>
            <p:nvPr/>
          </p:nvSpPr>
          <p:spPr>
            <a:xfrm>
              <a:off x="0" y="0"/>
              <a:ext cx="2743377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800"/>
                </a:lnSpc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Insert Anomaly</a:t>
              </a:r>
            </a:p>
          </p:txBody>
        </p:sp>
        <p:sp>
          <p:nvSpPr>
            <p:cNvPr id="1151" name="Update Anomaly"/>
            <p:cNvSpPr txBox="1"/>
            <p:nvPr/>
          </p:nvSpPr>
          <p:spPr>
            <a:xfrm>
              <a:off x="17385430" y="0"/>
              <a:ext cx="3350301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800"/>
                </a:lnSpc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Update Anomaly</a:t>
              </a:r>
            </a:p>
          </p:txBody>
        </p:sp>
        <p:sp>
          <p:nvSpPr>
            <p:cNvPr id="1152" name="Delete Anomaly"/>
            <p:cNvSpPr txBox="1"/>
            <p:nvPr/>
          </p:nvSpPr>
          <p:spPr>
            <a:xfrm>
              <a:off x="8775135" y="0"/>
              <a:ext cx="3350301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800"/>
                </a:lnSpc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Delete Anomaly</a:t>
              </a:r>
            </a:p>
          </p:txBody>
        </p:sp>
      </p:grpSp>
      <p:graphicFrame>
        <p:nvGraphicFramePr>
          <p:cNvPr id="1154" name="Table"/>
          <p:cNvGraphicFramePr/>
          <p:nvPr/>
        </p:nvGraphicFramePr>
        <p:xfrm>
          <a:off x="450055" y="8104202"/>
          <a:ext cx="7279305" cy="16955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79721"/>
                <a:gridCol w="1234006"/>
                <a:gridCol w="1403953"/>
                <a:gridCol w="1610610"/>
                <a:gridCol w="1538311"/>
              </a:tblGrid>
              <a:tr h="3365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Surname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CourseName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3365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Jim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lumOff val="-150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>
                        <a:lumOff val="-15046"/>
                      </a:schemeClr>
                    </a:solidFill>
                  </a:tcPr>
                </a:tc>
              </a:tr>
              <a:tr h="3365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Amanda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Holland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lumOff val="-150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>
                        <a:lumOff val="-15046"/>
                      </a:schemeClr>
                    </a:solidFill>
                  </a:tcPr>
                </a:tc>
              </a:tr>
              <a:tr h="3365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Kilan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lumOff val="-150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>
                        <a:lumOff val="-15046"/>
                      </a:schemeClr>
                    </a:solidFill>
                  </a:tcPr>
                </a:tc>
              </a:tr>
              <a:tr h="3365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Alice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chemeClr val="accent2">
                        <a:lumOff val="-150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chemeClr val="accent2">
                        <a:lumOff val="-15046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55" name="Table"/>
          <p:cNvGraphicFramePr/>
          <p:nvPr/>
        </p:nvGraphicFramePr>
        <p:xfrm>
          <a:off x="447221" y="10972867"/>
          <a:ext cx="7271658" cy="3821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78164"/>
                <a:gridCol w="1232707"/>
                <a:gridCol w="1402476"/>
                <a:gridCol w="1608915"/>
                <a:gridCol w="1536693"/>
              </a:tblGrid>
              <a:tr h="36947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Jason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Brown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chemeClr val="accent2">
                        <a:lumOff val="-150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chemeClr val="accent2">
                        <a:lumOff val="-15046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56" name="Table"/>
          <p:cNvGraphicFramePr/>
          <p:nvPr/>
        </p:nvGraphicFramePr>
        <p:xfrm>
          <a:off x="8493938" y="8104202"/>
          <a:ext cx="7279305" cy="16955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79721"/>
                <a:gridCol w="1234006"/>
                <a:gridCol w="1403953"/>
                <a:gridCol w="1610610"/>
                <a:gridCol w="1538311"/>
              </a:tblGrid>
              <a:tr h="3365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Surname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CourseName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3365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Jim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3365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Amanda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Holland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3365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Kilan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3365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Alice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157" name="Table"/>
          <p:cNvGraphicFramePr/>
          <p:nvPr/>
        </p:nvGraphicFramePr>
        <p:xfrm>
          <a:off x="16537821" y="8104202"/>
          <a:ext cx="7279305" cy="16955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79721"/>
                <a:gridCol w="1234006"/>
                <a:gridCol w="1403953"/>
                <a:gridCol w="1610610"/>
                <a:gridCol w="1538311"/>
              </a:tblGrid>
              <a:tr h="3365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Surname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CourseName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67340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Jim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84723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Amanda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Holland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84615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Kilan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84615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Alice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61" name="Group"/>
          <p:cNvGrpSpPr/>
          <p:nvPr/>
        </p:nvGrpSpPr>
        <p:grpSpPr>
          <a:xfrm>
            <a:off x="22460277" y="8709104"/>
            <a:ext cx="1158538" cy="2896847"/>
            <a:chOff x="0" y="0"/>
            <a:chExt cx="1158537" cy="2896845"/>
          </a:xfrm>
        </p:grpSpPr>
        <p:sp>
          <p:nvSpPr>
            <p:cNvPr id="1158" name="Java"/>
            <p:cNvSpPr txBox="1"/>
            <p:nvPr/>
          </p:nvSpPr>
          <p:spPr>
            <a:xfrm>
              <a:off x="0" y="-1"/>
              <a:ext cx="1158538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800">
                  <a:solidFill>
                    <a:srgbClr val="C8250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>
                  <a:solidFill>
                    <a:schemeClr val="accent5">
                      <a:hueOff val="101205"/>
                      <a:satOff val="-13598"/>
                      <a:lumOff val="23877"/>
                    </a:schemeClr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solidFill>
                    <a:srgbClr val="C82506"/>
                  </a:solidFill>
                  <a:latin typeface="Helvetica"/>
                  <a:ea typeface="Helvetica"/>
                  <a:cs typeface="Helvetica"/>
                  <a:sym typeface="Helvetica"/>
                </a:rPr>
                <a:t>Java</a:t>
              </a:r>
            </a:p>
          </p:txBody>
        </p:sp>
        <p:sp>
          <p:nvSpPr>
            <p:cNvPr id="1159" name="Java"/>
            <p:cNvSpPr txBox="1"/>
            <p:nvPr/>
          </p:nvSpPr>
          <p:spPr>
            <a:xfrm>
              <a:off x="0" y="1627698"/>
              <a:ext cx="1158538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800">
                  <a:solidFill>
                    <a:srgbClr val="C8250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>
                  <a:solidFill>
                    <a:schemeClr val="accent5">
                      <a:hueOff val="101205"/>
                      <a:satOff val="-13598"/>
                      <a:lumOff val="23877"/>
                    </a:schemeClr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solidFill>
                    <a:srgbClr val="C82506"/>
                  </a:solidFill>
                  <a:latin typeface="Helvetica"/>
                  <a:ea typeface="Helvetica"/>
                  <a:cs typeface="Helvetica"/>
                  <a:sym typeface="Helvetica"/>
                </a:rPr>
                <a:t>Java</a:t>
              </a:r>
            </a:p>
          </p:txBody>
        </p:sp>
        <p:sp>
          <p:nvSpPr>
            <p:cNvPr id="1160" name="Java"/>
            <p:cNvSpPr txBox="1"/>
            <p:nvPr/>
          </p:nvSpPr>
          <p:spPr>
            <a:xfrm>
              <a:off x="0" y="2474570"/>
              <a:ext cx="1158538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800">
                  <a:solidFill>
                    <a:srgbClr val="C8250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>
                  <a:solidFill>
                    <a:schemeClr val="accent5">
                      <a:hueOff val="101205"/>
                      <a:satOff val="-13598"/>
                      <a:lumOff val="23877"/>
                    </a:schemeClr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solidFill>
                    <a:srgbClr val="C82506"/>
                  </a:solidFill>
                  <a:latin typeface="Helvetica"/>
                  <a:ea typeface="Helvetica"/>
                  <a:cs typeface="Helvetica"/>
                  <a:sym typeface="Helvetica"/>
                </a:rPr>
                <a:t>Java</a:t>
              </a:r>
            </a:p>
          </p:txBody>
        </p:sp>
      </p:grpSp>
      <p:grpSp>
        <p:nvGrpSpPr>
          <p:cNvPr id="1164" name="Group"/>
          <p:cNvGrpSpPr/>
          <p:nvPr/>
        </p:nvGrpSpPr>
        <p:grpSpPr>
          <a:xfrm>
            <a:off x="7236136" y="3142337"/>
            <a:ext cx="3202073" cy="2217592"/>
            <a:chOff x="0" y="0"/>
            <a:chExt cx="3202071" cy="2217591"/>
          </a:xfrm>
        </p:grpSpPr>
        <p:sp>
          <p:nvSpPr>
            <p:cNvPr id="1162" name="Rounded Rectangle"/>
            <p:cNvSpPr/>
            <p:nvPr/>
          </p:nvSpPr>
          <p:spPr>
            <a:xfrm>
              <a:off x="1990661" y="6803"/>
              <a:ext cx="1211411" cy="2203985"/>
            </a:xfrm>
            <a:prstGeom prst="roundRect">
              <a:avLst>
                <a:gd name="adj" fmla="val 15725"/>
              </a:avLst>
            </a:prstGeom>
            <a:noFill/>
            <a:ln w="25400" cap="flat">
              <a:solidFill>
                <a:schemeClr val="accent2">
                  <a:satOff val="-13916"/>
                  <a:lumOff val="13989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163" name="Rounded Rectangle"/>
            <p:cNvSpPr/>
            <p:nvPr/>
          </p:nvSpPr>
          <p:spPr>
            <a:xfrm>
              <a:off x="0" y="0"/>
              <a:ext cx="1211411" cy="2217592"/>
            </a:xfrm>
            <a:prstGeom prst="roundRect">
              <a:avLst>
                <a:gd name="adj" fmla="val 15725"/>
              </a:avLst>
            </a:prstGeom>
            <a:noFill/>
            <a:ln w="25400" cap="flat">
              <a:solidFill>
                <a:schemeClr val="accent2">
                  <a:satOff val="-13916"/>
                  <a:lumOff val="13989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167" name="Group"/>
          <p:cNvGrpSpPr/>
          <p:nvPr/>
        </p:nvGrpSpPr>
        <p:grpSpPr>
          <a:xfrm>
            <a:off x="453879" y="11425831"/>
            <a:ext cx="7271658" cy="546109"/>
            <a:chOff x="25400" y="0"/>
            <a:chExt cx="7271656" cy="546108"/>
          </a:xfrm>
        </p:grpSpPr>
        <p:graphicFrame>
          <p:nvGraphicFramePr>
            <p:cNvPr id="1165" name="Table"/>
            <p:cNvGraphicFramePr/>
            <p:nvPr/>
          </p:nvGraphicFramePr>
          <p:xfrm>
            <a:off x="25400" y="163931"/>
            <a:ext cx="7271657" cy="382178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1478164"/>
                  <a:gridCol w="1232707"/>
                  <a:gridCol w="1402476"/>
                  <a:gridCol w="1608915"/>
                  <a:gridCol w="1536693"/>
                </a:tblGrid>
                <a:tr h="36947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105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Kim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Flower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166" name="Dingbat X"/>
            <p:cNvSpPr/>
            <p:nvPr/>
          </p:nvSpPr>
          <p:spPr>
            <a:xfrm>
              <a:off x="4915580" y="-1"/>
              <a:ext cx="453412" cy="53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fill="norm" stroke="1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170" name="Group"/>
          <p:cNvGrpSpPr/>
          <p:nvPr/>
        </p:nvGrpSpPr>
        <p:grpSpPr>
          <a:xfrm>
            <a:off x="9096540" y="9297764"/>
            <a:ext cx="3202073" cy="366822"/>
            <a:chOff x="0" y="0"/>
            <a:chExt cx="3202071" cy="366821"/>
          </a:xfrm>
        </p:grpSpPr>
        <p:sp>
          <p:nvSpPr>
            <p:cNvPr id="1168" name="Line"/>
            <p:cNvSpPr/>
            <p:nvPr/>
          </p:nvSpPr>
          <p:spPr>
            <a:xfrm>
              <a:off x="0" y="0"/>
              <a:ext cx="3202072" cy="0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102361"/>
                  <a:satOff val="14118"/>
                  <a:lumOff val="1067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169" name="Line"/>
            <p:cNvSpPr/>
            <p:nvPr/>
          </p:nvSpPr>
          <p:spPr>
            <a:xfrm>
              <a:off x="0" y="366821"/>
              <a:ext cx="3202072" cy="1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102361"/>
                  <a:satOff val="14118"/>
                  <a:lumOff val="1067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3022595" y="9321685"/>
            <a:ext cx="2454692" cy="330201"/>
            <a:chOff x="0" y="0"/>
            <a:chExt cx="2454690" cy="330200"/>
          </a:xfrm>
        </p:grpSpPr>
        <p:sp>
          <p:nvSpPr>
            <p:cNvPr id="1171" name="Line"/>
            <p:cNvSpPr/>
            <p:nvPr/>
          </p:nvSpPr>
          <p:spPr>
            <a:xfrm>
              <a:off x="0" y="330200"/>
              <a:ext cx="2429291" cy="0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101205"/>
                  <a:satOff val="-13598"/>
                  <a:lumOff val="2387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172" name="Line"/>
            <p:cNvSpPr/>
            <p:nvPr/>
          </p:nvSpPr>
          <p:spPr>
            <a:xfrm>
              <a:off x="25400" y="0"/>
              <a:ext cx="2429291" cy="0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101205"/>
                  <a:satOff val="-13598"/>
                  <a:lumOff val="2387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176" name="Group"/>
          <p:cNvGrpSpPr/>
          <p:nvPr/>
        </p:nvGrpSpPr>
        <p:grpSpPr>
          <a:xfrm>
            <a:off x="10954610" y="3426142"/>
            <a:ext cx="1908461" cy="1121998"/>
            <a:chOff x="0" y="0"/>
            <a:chExt cx="1908460" cy="1121996"/>
          </a:xfrm>
        </p:grpSpPr>
        <p:sp>
          <p:nvSpPr>
            <p:cNvPr id="1174" name="Arrow"/>
            <p:cNvSpPr/>
            <p:nvPr/>
          </p:nvSpPr>
          <p:spPr>
            <a:xfrm flipH="1">
              <a:off x="96147" y="527984"/>
              <a:ext cx="1101303" cy="594013"/>
            </a:xfrm>
            <a:prstGeom prst="rightArrow">
              <a:avLst>
                <a:gd name="adj1" fmla="val 32000"/>
                <a:gd name="adj2" fmla="val 118656"/>
              </a:avLst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175" name="Redundancy"/>
            <p:cNvSpPr txBox="1"/>
            <p:nvPr/>
          </p:nvSpPr>
          <p:spPr>
            <a:xfrm>
              <a:off x="-1" y="-1"/>
              <a:ext cx="1908462" cy="498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3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Redundancy</a:t>
              </a:r>
            </a:p>
          </p:txBody>
        </p:sp>
      </p:grpSp>
      <p:grpSp>
        <p:nvGrpSpPr>
          <p:cNvPr id="1197" name="Group"/>
          <p:cNvGrpSpPr/>
          <p:nvPr/>
        </p:nvGrpSpPr>
        <p:grpSpPr>
          <a:xfrm>
            <a:off x="16761319" y="2040516"/>
            <a:ext cx="6819608" cy="2497568"/>
            <a:chOff x="0" y="0"/>
            <a:chExt cx="6819607" cy="2497567"/>
          </a:xfrm>
        </p:grpSpPr>
        <p:sp>
          <p:nvSpPr>
            <p:cNvPr id="1177" name="Rectangle"/>
            <p:cNvSpPr/>
            <p:nvPr/>
          </p:nvSpPr>
          <p:spPr>
            <a:xfrm>
              <a:off x="0" y="0"/>
              <a:ext cx="6734321" cy="2497568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40627"/>
                  </a:srgbClr>
                </a:gs>
                <a:gs pos="100000">
                  <a:srgbClr val="4F4F4F">
                    <a:alpha val="40627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1194" name="Group"/>
            <p:cNvGrpSpPr/>
            <p:nvPr/>
          </p:nvGrpSpPr>
          <p:grpSpPr>
            <a:xfrm>
              <a:off x="208672" y="154484"/>
              <a:ext cx="766419" cy="535782"/>
              <a:chOff x="0" y="0"/>
              <a:chExt cx="766418" cy="535781"/>
            </a:xfrm>
          </p:grpSpPr>
          <p:sp>
            <p:nvSpPr>
              <p:cNvPr id="1178" name="Shape"/>
              <p:cNvSpPr/>
              <p:nvPr/>
            </p:nvSpPr>
            <p:spPr>
              <a:xfrm>
                <a:off x="-1" y="0"/>
                <a:ext cx="466210" cy="465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183" name="Group"/>
              <p:cNvGrpSpPr/>
              <p:nvPr/>
            </p:nvGrpSpPr>
            <p:grpSpPr>
              <a:xfrm>
                <a:off x="329869" y="152693"/>
                <a:ext cx="144813" cy="383089"/>
                <a:chOff x="0" y="0"/>
                <a:chExt cx="144811" cy="383087"/>
              </a:xfrm>
            </p:grpSpPr>
            <p:sp>
              <p:nvSpPr>
                <p:cNvPr id="1179" name="Rounded Rectangle"/>
                <p:cNvSpPr/>
                <p:nvPr/>
              </p:nvSpPr>
              <p:spPr>
                <a:xfrm rot="4800000">
                  <a:off x="-75729" y="181569"/>
                  <a:ext cx="296270" cy="94807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182" name="Group"/>
                <p:cNvGrpSpPr/>
                <p:nvPr/>
              </p:nvGrpSpPr>
              <p:grpSpPr>
                <a:xfrm>
                  <a:off x="26341" y="-1"/>
                  <a:ext cx="39150" cy="125627"/>
                  <a:chOff x="0" y="0"/>
                  <a:chExt cx="39149" cy="125625"/>
                </a:xfrm>
              </p:grpSpPr>
              <p:sp>
                <p:nvSpPr>
                  <p:cNvPr id="1180" name="Circle"/>
                  <p:cNvSpPr/>
                  <p:nvPr/>
                </p:nvSpPr>
                <p:spPr>
                  <a:xfrm rot="4800000">
                    <a:off x="13570" y="100045"/>
                    <a:ext cx="23702" cy="23703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181" name="Shape"/>
                  <p:cNvSpPr/>
                  <p:nvPr/>
                </p:nvSpPr>
                <p:spPr>
                  <a:xfrm rot="4800000">
                    <a:off x="-43083" y="53414"/>
                    <a:ext cx="118484" cy="1192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188" name="Group"/>
              <p:cNvGrpSpPr/>
              <p:nvPr/>
            </p:nvGrpSpPr>
            <p:grpSpPr>
              <a:xfrm>
                <a:off x="376557" y="144829"/>
                <a:ext cx="284877" cy="325084"/>
                <a:chOff x="0" y="0"/>
                <a:chExt cx="284875" cy="325082"/>
              </a:xfrm>
            </p:grpSpPr>
            <p:sp>
              <p:nvSpPr>
                <p:cNvPr id="1184" name="Rounded Rectangle"/>
                <p:cNvSpPr/>
                <p:nvPr/>
              </p:nvSpPr>
              <p:spPr>
                <a:xfrm rot="3000000">
                  <a:off x="5210" y="133732"/>
                  <a:ext cx="296269" cy="94807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187" name="Group"/>
                <p:cNvGrpSpPr/>
                <p:nvPr/>
              </p:nvGrpSpPr>
              <p:grpSpPr>
                <a:xfrm>
                  <a:off x="-1" y="0"/>
                  <a:ext cx="93625" cy="106763"/>
                  <a:chOff x="0" y="0"/>
                  <a:chExt cx="93623" cy="106762"/>
                </a:xfrm>
              </p:grpSpPr>
              <p:sp>
                <p:nvSpPr>
                  <p:cNvPr id="1185" name="Circle"/>
                  <p:cNvSpPr/>
                  <p:nvPr/>
                </p:nvSpPr>
                <p:spPr>
                  <a:xfrm rot="3000000">
                    <a:off x="65077" y="78215"/>
                    <a:ext cx="23702" cy="23703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186" name="Shape"/>
                  <p:cNvSpPr/>
                  <p:nvPr/>
                </p:nvSpPr>
                <p:spPr>
                  <a:xfrm rot="3000000">
                    <a:off x="-16595" y="43251"/>
                    <a:ext cx="118484" cy="1192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193" name="Group"/>
              <p:cNvGrpSpPr/>
              <p:nvPr/>
            </p:nvGrpSpPr>
            <p:grpSpPr>
              <a:xfrm>
                <a:off x="391469" y="112774"/>
                <a:ext cx="374950" cy="190419"/>
                <a:chOff x="0" y="0"/>
                <a:chExt cx="374948" cy="190417"/>
              </a:xfrm>
            </p:grpSpPr>
            <p:sp>
              <p:nvSpPr>
                <p:cNvPr id="1189" name="Rounded Rectangle"/>
                <p:cNvSpPr/>
                <p:nvPr/>
              </p:nvSpPr>
              <p:spPr>
                <a:xfrm rot="1200000">
                  <a:off x="71401" y="47806"/>
                  <a:ext cx="296269" cy="94806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192" name="Group"/>
                <p:cNvGrpSpPr/>
                <p:nvPr/>
              </p:nvGrpSpPr>
              <p:grpSpPr>
                <a:xfrm>
                  <a:off x="-1" y="10445"/>
                  <a:ext cx="123013" cy="59294"/>
                  <a:chOff x="0" y="0"/>
                  <a:chExt cx="123011" cy="59292"/>
                </a:xfrm>
              </p:grpSpPr>
              <p:sp>
                <p:nvSpPr>
                  <p:cNvPr id="1190" name="Circle"/>
                  <p:cNvSpPr/>
                  <p:nvPr/>
                </p:nvSpPr>
                <p:spPr>
                  <a:xfrm rot="1200000">
                    <a:off x="95971" y="32252"/>
                    <a:ext cx="23703" cy="23703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191" name="Shape"/>
                  <p:cNvSpPr/>
                  <p:nvPr/>
                </p:nvSpPr>
                <p:spPr>
                  <a:xfrm rot="1200000">
                    <a:off x="-1534" y="19902"/>
                    <a:ext cx="118484" cy="1192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  <p:sp>
          <p:nvSpPr>
            <p:cNvPr id="1195" name="Commonly Used Normal Forms"/>
            <p:cNvSpPr txBox="1"/>
            <p:nvPr/>
          </p:nvSpPr>
          <p:spPr>
            <a:xfrm>
              <a:off x="1178492" y="127226"/>
              <a:ext cx="5641116" cy="590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>
                <a:defRPr sz="27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Commonly Used Normal Forms </a:t>
              </a:r>
            </a:p>
          </p:txBody>
        </p:sp>
        <p:sp>
          <p:nvSpPr>
            <p:cNvPr id="1196" name="First Normal Form…"/>
            <p:cNvSpPr txBox="1"/>
            <p:nvPr/>
          </p:nvSpPr>
          <p:spPr>
            <a:xfrm>
              <a:off x="1166150" y="761483"/>
              <a:ext cx="3376093" cy="1400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marL="228600" indent="-228600" algn="l">
                <a:spcBef>
                  <a:spcPts val="600"/>
                </a:spcBef>
                <a:buSzPct val="100000"/>
                <a:buChar char="•"/>
                <a:defRPr sz="2400"/>
              </a:pPr>
              <a:r>
                <a:t>First Normal Form</a:t>
              </a:r>
            </a:p>
            <a:p>
              <a:pPr marL="228600" indent="-228600" algn="l">
                <a:spcBef>
                  <a:spcPts val="600"/>
                </a:spcBef>
                <a:buSzPct val="100000"/>
                <a:buChar char="•"/>
                <a:defRPr sz="2400"/>
              </a:pPr>
              <a:r>
                <a:t>Second Normal Form</a:t>
              </a:r>
            </a:p>
            <a:p>
              <a:pPr marL="228600" indent="-228600" algn="l">
                <a:spcBef>
                  <a:spcPts val="600"/>
                </a:spcBef>
                <a:buSzPct val="100000"/>
                <a:buChar char="•"/>
                <a:defRPr sz="2400"/>
              </a:pPr>
              <a:r>
                <a:t>Third Normal Form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9" dur="7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12 -0.078581" origin="layout" pathEditMode="relative">
                                      <p:cBhvr>
                                        <p:cTn id="41" dur="10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path" nodeType="click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36 -0.055252" origin="layout" pathEditMode="relative">
                                      <p:cBhvr>
                                        <p:cTn id="51" dur="1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8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8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nodeType="click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8" grpId="1"/>
      <p:bldP build="whole" bldLvl="1" animBg="1" rev="0" advAuto="0" spid="1157" grpId="13"/>
      <p:bldP build="whole" bldLvl="1" animBg="1" rev="0" advAuto="0" spid="1167" grpId="8"/>
      <p:bldP build="whole" bldLvl="1" animBg="1" rev="0" advAuto="0" spid="1164" grpId="2"/>
      <p:bldP build="whole" bldLvl="1" animBg="1" rev="0" advAuto="0" spid="1176" grpId="3"/>
      <p:bldP build="whole" bldLvl="1" animBg="1" rev="0" advAuto="0" spid="1154" grpId="5"/>
      <p:bldP build="whole" bldLvl="1" animBg="1" rev="0" advAuto="0" spid="1153" grpId="4"/>
      <p:bldP build="whole" bldLvl="1" animBg="1" rev="0" advAuto="0" spid="1161" grpId="14"/>
      <p:bldP build="whole" bldLvl="1" animBg="1" rev="0" advAuto="0" spid="1197" grpId="15"/>
      <p:bldP build="whole" bldLvl="1" animBg="1" rev="0" advAuto="0" spid="1173" grpId="12"/>
      <p:bldP build="whole" bldLvl="1" animBg="1" rev="0" advAuto="0" spid="1155" grpId="6"/>
      <p:bldP build="whole" bldLvl="1" animBg="1" rev="0" advAuto="0" spid="1170" grpId="11"/>
      <p:bldP build="whole" bldLvl="1" animBg="1" rev="0" advAuto="0" spid="1156" grpId="1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1NF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1NF</a:t>
            </a:r>
          </a:p>
        </p:txBody>
      </p:sp>
      <p:sp>
        <p:nvSpPr>
          <p:cNvPr id="120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20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20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0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04" name="1NF (First Normal Form)"/>
          <p:cNvSpPr txBox="1"/>
          <p:nvPr/>
        </p:nvSpPr>
        <p:spPr>
          <a:xfrm>
            <a:off x="1741714" y="1241370"/>
            <a:ext cx="7226650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4800"/>
              </a:lnSpc>
              <a:defRPr b="1"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1NF (First Normal Form)</a:t>
            </a:r>
          </a:p>
        </p:txBody>
      </p:sp>
      <p:sp>
        <p:nvSpPr>
          <p:cNvPr id="1205" name="Column cell  of a table cannot hold multiple values"/>
          <p:cNvSpPr txBox="1"/>
          <p:nvPr/>
        </p:nvSpPr>
        <p:spPr>
          <a:xfrm>
            <a:off x="1741714" y="1948594"/>
            <a:ext cx="974002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292434" indent="-292434" algn="l" defTabSz="457200">
              <a:lnSpc>
                <a:spcPts val="4800"/>
              </a:lnSpc>
              <a:buSzPct val="75000"/>
              <a:buChar char="•"/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Column cell  of a table cannot hold multiple values</a:t>
            </a:r>
          </a:p>
        </p:txBody>
      </p:sp>
      <p:graphicFrame>
        <p:nvGraphicFramePr>
          <p:cNvPr id="1206" name="Table"/>
          <p:cNvGraphicFramePr/>
          <p:nvPr/>
        </p:nvGraphicFramePr>
        <p:xfrm>
          <a:off x="1762489" y="3572536"/>
          <a:ext cx="9135403" cy="28140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99603"/>
                <a:gridCol w="1333981"/>
                <a:gridCol w="1517697"/>
                <a:gridCol w="1517697"/>
                <a:gridCol w="1767798"/>
                <a:gridCol w="2790047"/>
              </a:tblGrid>
              <a:tr h="5602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Surname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CourseName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5602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Jim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Coding, Accounting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602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Amanda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Holland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NY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602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Kilan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Berlin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Germany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Coding, Accounting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602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Alice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211" name="Group"/>
          <p:cNvGrpSpPr/>
          <p:nvPr/>
        </p:nvGrpSpPr>
        <p:grpSpPr>
          <a:xfrm>
            <a:off x="12385656" y="5600700"/>
            <a:ext cx="9970370" cy="6944577"/>
            <a:chOff x="25400" y="0"/>
            <a:chExt cx="9970368" cy="6944576"/>
          </a:xfrm>
        </p:grpSpPr>
        <p:sp>
          <p:nvSpPr>
            <p:cNvPr id="1207" name="Shape"/>
            <p:cNvSpPr/>
            <p:nvPr/>
          </p:nvSpPr>
          <p:spPr>
            <a:xfrm>
              <a:off x="439756" y="0"/>
              <a:ext cx="1591072" cy="250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251"/>
                  </a:lnTo>
                  <a:lnTo>
                    <a:pt x="14219" y="2251"/>
                  </a:lnTo>
                  <a:lnTo>
                    <a:pt x="14219" y="14605"/>
                  </a:lnTo>
                  <a:lnTo>
                    <a:pt x="10415" y="14605"/>
                  </a:lnTo>
                  <a:lnTo>
                    <a:pt x="16007" y="21600"/>
                  </a:lnTo>
                  <a:lnTo>
                    <a:pt x="21600" y="14605"/>
                  </a:lnTo>
                  <a:lnTo>
                    <a:pt x="17796" y="14605"/>
                  </a:lnTo>
                  <a:lnTo>
                    <a:pt x="17796" y="41"/>
                  </a:lnTo>
                  <a:lnTo>
                    <a:pt x="17241" y="41"/>
                  </a:lnTo>
                  <a:lnTo>
                    <a:pt x="172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1210" name="Group"/>
            <p:cNvGrpSpPr/>
            <p:nvPr/>
          </p:nvGrpSpPr>
          <p:grpSpPr>
            <a:xfrm>
              <a:off x="25400" y="3283280"/>
              <a:ext cx="9970369" cy="3661297"/>
              <a:chOff x="25400" y="25400"/>
              <a:chExt cx="9970368" cy="3661295"/>
            </a:xfrm>
          </p:grpSpPr>
          <p:graphicFrame>
            <p:nvGraphicFramePr>
              <p:cNvPr id="1208" name="Table"/>
              <p:cNvGraphicFramePr/>
              <p:nvPr/>
            </p:nvGraphicFramePr>
            <p:xfrm>
              <a:off x="25400" y="25400"/>
              <a:ext cx="9970369" cy="3661296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79241"/>
                    <a:gridCol w="1391424"/>
                    <a:gridCol w="1536877"/>
                    <a:gridCol w="1465130"/>
                    <a:gridCol w="1569489"/>
                    <a:gridCol w="2215505"/>
                  </a:tblGrid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Student_ID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Name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Surname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State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Country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CourseName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E56836"/>
                        </a:solidFill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Jim 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Black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LA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US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Coding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Jim 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Black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LA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US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Accounting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101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Amanda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Holland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NY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US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Coding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102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Martin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Kilan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Berlin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Germany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Coding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102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Martin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Kilan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Berlin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Germany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Accounting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103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Alice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Green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London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UK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Coding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1209" name="Rounded Rectangle"/>
              <p:cNvSpPr/>
              <p:nvPr/>
            </p:nvSpPr>
            <p:spPr>
              <a:xfrm>
                <a:off x="7748657" y="537701"/>
                <a:ext cx="2196186" cy="3113189"/>
              </a:xfrm>
              <a:prstGeom prst="roundRect">
                <a:avLst>
                  <a:gd name="adj" fmla="val 8674"/>
                </a:avLst>
              </a:prstGeom>
              <a:noFill/>
              <a:ln w="25400" cap="flat">
                <a:solidFill>
                  <a:schemeClr val="accent2">
                    <a:satOff val="-13916"/>
                    <a:lumOff val="13989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grpSp>
        <p:nvGrpSpPr>
          <p:cNvPr id="1214" name="Group"/>
          <p:cNvGrpSpPr/>
          <p:nvPr/>
        </p:nvGrpSpPr>
        <p:grpSpPr>
          <a:xfrm>
            <a:off x="9510441" y="4197382"/>
            <a:ext cx="2691329" cy="1595009"/>
            <a:chOff x="0" y="0"/>
            <a:chExt cx="2691327" cy="1595007"/>
          </a:xfrm>
        </p:grpSpPr>
        <p:sp>
          <p:nvSpPr>
            <p:cNvPr id="1212" name="Rounded Rectangle"/>
            <p:cNvSpPr/>
            <p:nvPr/>
          </p:nvSpPr>
          <p:spPr>
            <a:xfrm>
              <a:off x="0" y="0"/>
              <a:ext cx="2691328" cy="510382"/>
            </a:xfrm>
            <a:prstGeom prst="roundRect">
              <a:avLst>
                <a:gd name="adj" fmla="val 37325"/>
              </a:avLst>
            </a:prstGeom>
            <a:noFill/>
            <a:ln w="25400" cap="flat">
              <a:solidFill>
                <a:schemeClr val="accent2">
                  <a:satOff val="-13916"/>
                  <a:lumOff val="13989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213" name="Rounded Rectangle"/>
            <p:cNvSpPr/>
            <p:nvPr/>
          </p:nvSpPr>
          <p:spPr>
            <a:xfrm>
              <a:off x="0" y="1084626"/>
              <a:ext cx="2691328" cy="510382"/>
            </a:xfrm>
            <a:prstGeom prst="roundRect">
              <a:avLst>
                <a:gd name="adj" fmla="val 37325"/>
              </a:avLst>
            </a:prstGeom>
            <a:noFill/>
            <a:ln w="25400" cap="flat">
              <a:solidFill>
                <a:schemeClr val="accent2">
                  <a:satOff val="-13916"/>
                  <a:lumOff val="13989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9" dur="15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4" grpId="2"/>
      <p:bldP build="whole" bldLvl="1" animBg="1" rev="0" advAuto="0" spid="1206" grpId="1"/>
      <p:bldP build="whole" bldLvl="1" animBg="1" rev="0" advAuto="0" spid="1211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2NF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2NF</a:t>
            </a:r>
          </a:p>
        </p:txBody>
      </p:sp>
      <p:sp>
        <p:nvSpPr>
          <p:cNvPr id="121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22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21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1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21" name="2NF (Second Normal Form)"/>
          <p:cNvSpPr txBox="1"/>
          <p:nvPr/>
        </p:nvSpPr>
        <p:spPr>
          <a:xfrm>
            <a:off x="1741714" y="1241370"/>
            <a:ext cx="7226650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4800"/>
              </a:lnSpc>
              <a:defRPr b="1"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2NF (Second Normal Form)</a:t>
            </a:r>
          </a:p>
        </p:txBody>
      </p:sp>
      <p:sp>
        <p:nvSpPr>
          <p:cNvPr id="1222" name="Achieved the first normal form…"/>
          <p:cNvSpPr txBox="1"/>
          <p:nvPr/>
        </p:nvSpPr>
        <p:spPr>
          <a:xfrm>
            <a:off x="1770502" y="1918777"/>
            <a:ext cx="13618745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92434" indent="-292434" algn="l" defTabSz="457200">
              <a:lnSpc>
                <a:spcPts val="4800"/>
              </a:lnSpc>
              <a:spcBef>
                <a:spcPts val="300"/>
              </a:spcBef>
              <a:buSzPct val="75000"/>
              <a:buChar char="•"/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Achieved the first normal form</a:t>
            </a:r>
          </a:p>
          <a:p>
            <a:pPr marL="292434" indent="-292434" algn="l" defTabSz="457200">
              <a:lnSpc>
                <a:spcPts val="4800"/>
              </a:lnSpc>
              <a:spcBef>
                <a:spcPts val="400"/>
              </a:spcBef>
              <a:buSzPct val="75000"/>
              <a:buChar char="•"/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Redundant data across multiple rows of a table must be moved to separate table</a:t>
            </a:r>
          </a:p>
        </p:txBody>
      </p:sp>
      <p:grpSp>
        <p:nvGrpSpPr>
          <p:cNvPr id="1231" name="Group"/>
          <p:cNvGrpSpPr/>
          <p:nvPr/>
        </p:nvGrpSpPr>
        <p:grpSpPr>
          <a:xfrm>
            <a:off x="6070549" y="5603081"/>
            <a:ext cx="23043960" cy="8816889"/>
            <a:chOff x="25400" y="0"/>
            <a:chExt cx="23043959" cy="8816888"/>
          </a:xfrm>
        </p:grpSpPr>
        <p:sp>
          <p:nvSpPr>
            <p:cNvPr id="1223" name="Shape"/>
            <p:cNvSpPr/>
            <p:nvPr/>
          </p:nvSpPr>
          <p:spPr>
            <a:xfrm>
              <a:off x="6663459" y="0"/>
              <a:ext cx="1591073" cy="250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251"/>
                  </a:lnTo>
                  <a:lnTo>
                    <a:pt x="14219" y="2251"/>
                  </a:lnTo>
                  <a:lnTo>
                    <a:pt x="14219" y="14605"/>
                  </a:lnTo>
                  <a:lnTo>
                    <a:pt x="10415" y="14605"/>
                  </a:lnTo>
                  <a:lnTo>
                    <a:pt x="16007" y="21600"/>
                  </a:lnTo>
                  <a:lnTo>
                    <a:pt x="21600" y="14605"/>
                  </a:lnTo>
                  <a:lnTo>
                    <a:pt x="17796" y="14605"/>
                  </a:lnTo>
                  <a:lnTo>
                    <a:pt x="17796" y="41"/>
                  </a:lnTo>
                  <a:lnTo>
                    <a:pt x="17241" y="41"/>
                  </a:lnTo>
                  <a:lnTo>
                    <a:pt x="172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1230" name="Group"/>
            <p:cNvGrpSpPr/>
            <p:nvPr/>
          </p:nvGrpSpPr>
          <p:grpSpPr>
            <a:xfrm>
              <a:off x="25400" y="3212863"/>
              <a:ext cx="23043960" cy="5604026"/>
              <a:chOff x="25400" y="25400"/>
              <a:chExt cx="23043959" cy="5604024"/>
            </a:xfrm>
          </p:grpSpPr>
          <p:sp>
            <p:nvSpPr>
              <p:cNvPr id="1224" name="Student_Course"/>
              <p:cNvSpPr txBox="1"/>
              <p:nvPr/>
            </p:nvSpPr>
            <p:spPr>
              <a:xfrm>
                <a:off x="9152449" y="3808366"/>
                <a:ext cx="2637444" cy="460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defTabSz="457200">
                  <a:lnSpc>
                    <a:spcPts val="4300"/>
                  </a:lnSpc>
                  <a:defRPr sz="2100">
                    <a:ln w="0" cap="flat">
                      <a:solidFill>
                        <a:srgbClr val="222222"/>
                      </a:solidFill>
                      <a:prstDash val="solid"/>
                      <a:miter lim="400000"/>
                    </a:ln>
                    <a:solidFill>
                      <a:srgbClr val="DCDEE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Student_Course</a:t>
                </a:r>
              </a:p>
            </p:txBody>
          </p:sp>
          <p:graphicFrame>
            <p:nvGraphicFramePr>
              <p:cNvPr id="1225" name="Table"/>
              <p:cNvGraphicFramePr/>
              <p:nvPr/>
            </p:nvGraphicFramePr>
            <p:xfrm>
              <a:off x="8691561" y="25400"/>
              <a:ext cx="6257813" cy="3673996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845130"/>
                    <a:gridCol w="1714089"/>
                  </a:tblGrid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Student_ID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Course_ID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E56836"/>
                        </a:solidFill>
                      </a:tcPr>
                    </a:tc>
                  </a:tr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101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102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102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71045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103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226" name="Table"/>
              <p:cNvGraphicFramePr/>
              <p:nvPr/>
            </p:nvGraphicFramePr>
            <p:xfrm>
              <a:off x="12817609" y="1968128"/>
              <a:ext cx="10251751" cy="3661297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825407"/>
                    <a:gridCol w="2238811"/>
                  </a:tblGrid>
                  <a:tr h="548549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Course_ID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CourseName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E56836"/>
                        </a:solidFill>
                      </a:tcPr>
                    </a:tc>
                  </a:tr>
                  <a:tr h="611524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C001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Coding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49673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A001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Accounting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1227" name="Course"/>
              <p:cNvSpPr txBox="1"/>
              <p:nvPr/>
            </p:nvSpPr>
            <p:spPr>
              <a:xfrm>
                <a:off x="13647042" y="3808366"/>
                <a:ext cx="2430751" cy="460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defTabSz="457200">
                  <a:lnSpc>
                    <a:spcPts val="4300"/>
                  </a:lnSpc>
                  <a:defRPr sz="2100">
                    <a:ln w="0" cap="flat">
                      <a:solidFill>
                        <a:srgbClr val="222222"/>
                      </a:solidFill>
                      <a:prstDash val="solid"/>
                      <a:miter lim="400000"/>
                    </a:ln>
                    <a:solidFill>
                      <a:srgbClr val="DCDEE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Course</a:t>
                </a:r>
              </a:p>
            </p:txBody>
          </p:sp>
          <p:graphicFrame>
            <p:nvGraphicFramePr>
              <p:cNvPr id="1228" name="Table"/>
              <p:cNvGraphicFramePr/>
              <p:nvPr/>
            </p:nvGraphicFramePr>
            <p:xfrm>
              <a:off x="25400" y="911498"/>
              <a:ext cx="7705780" cy="2783917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806969"/>
                    <a:gridCol w="1301791"/>
                    <a:gridCol w="1528106"/>
                    <a:gridCol w="1528106"/>
                    <a:gridCol w="1528106"/>
                  </a:tblGrid>
                  <a:tr h="542446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Student_ID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Name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Surname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State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Country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E56836"/>
                        </a:solidFill>
                      </a:tcPr>
                    </a:tc>
                  </a:tr>
                  <a:tr h="542446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Jim 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Black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LA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US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42446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101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Amanda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Holland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NY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US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42446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102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Martin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Kilan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Berlin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Germany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601429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103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Alice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Green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London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1229" name="Student"/>
              <p:cNvSpPr txBox="1"/>
              <p:nvPr/>
            </p:nvSpPr>
            <p:spPr>
              <a:xfrm>
                <a:off x="2553217" y="3808366"/>
                <a:ext cx="2637444" cy="460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defTabSz="457200">
                  <a:lnSpc>
                    <a:spcPts val="4300"/>
                  </a:lnSpc>
                  <a:defRPr sz="2100">
                    <a:ln w="0" cap="flat">
                      <a:solidFill>
                        <a:srgbClr val="222222"/>
                      </a:solidFill>
                      <a:prstDash val="solid"/>
                      <a:miter lim="400000"/>
                    </a:ln>
                    <a:solidFill>
                      <a:srgbClr val="DCDEE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Student</a:t>
                </a:r>
              </a:p>
            </p:txBody>
          </p:sp>
        </p:grpSp>
      </p:grpSp>
      <p:graphicFrame>
        <p:nvGraphicFramePr>
          <p:cNvPr id="1232" name="Table"/>
          <p:cNvGraphicFramePr/>
          <p:nvPr/>
        </p:nvGraphicFramePr>
        <p:xfrm>
          <a:off x="1992947" y="3557942"/>
          <a:ext cx="9970370" cy="36612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79241"/>
                <a:gridCol w="1391424"/>
                <a:gridCol w="1536877"/>
                <a:gridCol w="1465130"/>
                <a:gridCol w="1569489"/>
                <a:gridCol w="2215505"/>
              </a:tblGrid>
              <a:tr h="52122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Surname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CourseName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52122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Jim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2122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Jim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Accounting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2122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Amanda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Holland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NY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2122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Kilan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Berlin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Germany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2122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Kilan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Berlin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Germany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Accounting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2122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Alice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33" name="Rounded Rectangle"/>
          <p:cNvSpPr/>
          <p:nvPr/>
        </p:nvSpPr>
        <p:spPr>
          <a:xfrm>
            <a:off x="1968333" y="4088180"/>
            <a:ext cx="10006899" cy="1050901"/>
          </a:xfrm>
          <a:prstGeom prst="roundRect">
            <a:avLst>
              <a:gd name="adj" fmla="val 18127"/>
            </a:avLst>
          </a:prstGeom>
          <a:ln w="25400">
            <a:solidFill>
              <a:schemeClr val="accent2">
                <a:satOff val="-13916"/>
                <a:lumOff val="1398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236" name="Group"/>
          <p:cNvGrpSpPr/>
          <p:nvPr/>
        </p:nvGrpSpPr>
        <p:grpSpPr>
          <a:xfrm>
            <a:off x="2261004" y="4134557"/>
            <a:ext cx="9441225" cy="930276"/>
            <a:chOff x="0" y="0"/>
            <a:chExt cx="9441224" cy="930275"/>
          </a:xfrm>
        </p:grpSpPr>
        <p:sp>
          <p:nvSpPr>
            <p:cNvPr id="1234" name="Rounded Rectangle"/>
            <p:cNvSpPr/>
            <p:nvPr/>
          </p:nvSpPr>
          <p:spPr>
            <a:xfrm>
              <a:off x="0" y="0"/>
              <a:ext cx="1221710" cy="930275"/>
            </a:xfrm>
            <a:prstGeom prst="roundRect">
              <a:avLst>
                <a:gd name="adj" fmla="val 20478"/>
              </a:avLst>
            </a:prstGeom>
            <a:noFill/>
            <a:ln w="25400" cap="flat">
              <a:solidFill>
                <a:schemeClr val="accent4">
                  <a:hueOff val="102361"/>
                  <a:satOff val="14118"/>
                  <a:lumOff val="1067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235" name="Rounded Rectangle"/>
            <p:cNvSpPr/>
            <p:nvPr/>
          </p:nvSpPr>
          <p:spPr>
            <a:xfrm>
              <a:off x="7692508" y="0"/>
              <a:ext cx="1748717" cy="930275"/>
            </a:xfrm>
            <a:prstGeom prst="roundRect">
              <a:avLst>
                <a:gd name="adj" fmla="val 20478"/>
              </a:avLst>
            </a:prstGeom>
            <a:noFill/>
            <a:ln w="25400" cap="flat">
              <a:solidFill>
                <a:schemeClr val="accent4">
                  <a:hueOff val="102361"/>
                  <a:satOff val="14118"/>
                  <a:lumOff val="1067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239" name="Group"/>
          <p:cNvGrpSpPr/>
          <p:nvPr/>
        </p:nvGrpSpPr>
        <p:grpSpPr>
          <a:xfrm>
            <a:off x="12400737" y="4128742"/>
            <a:ext cx="5214744" cy="854080"/>
            <a:chOff x="0" y="0"/>
            <a:chExt cx="5214742" cy="854079"/>
          </a:xfrm>
        </p:grpSpPr>
        <p:sp>
          <p:nvSpPr>
            <p:cNvPr id="1237" name="Arrow"/>
            <p:cNvSpPr/>
            <p:nvPr/>
          </p:nvSpPr>
          <p:spPr>
            <a:xfrm flipH="1">
              <a:off x="0" y="130033"/>
              <a:ext cx="1101302" cy="594013"/>
            </a:xfrm>
            <a:prstGeom prst="rightArrow">
              <a:avLst>
                <a:gd name="adj1" fmla="val 32000"/>
                <a:gd name="adj2" fmla="val 118656"/>
              </a:avLst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238" name="Composite Key…"/>
            <p:cNvSpPr txBox="1"/>
            <p:nvPr/>
          </p:nvSpPr>
          <p:spPr>
            <a:xfrm>
              <a:off x="1260986" y="-1"/>
              <a:ext cx="3953757" cy="854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23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Composite Key </a:t>
              </a:r>
            </a:p>
            <a:p>
              <a:pPr>
                <a:defRPr b="1" sz="23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</a:t>
              </a:r>
              <a:r>
                <a:rPr b="0">
                  <a:latin typeface="+mn-lt"/>
                  <a:ea typeface="+mn-ea"/>
                  <a:cs typeface="+mn-cs"/>
                  <a:sym typeface="Helvetica Light"/>
                </a:rPr>
                <a:t>Student_ID  &amp; CourseName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1" dur="1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2" grpId="1"/>
      <p:bldP build="whole" bldLvl="1" animBg="1" rev="0" advAuto="0" spid="1236" grpId="3"/>
      <p:bldP build="whole" bldLvl="1" animBg="1" rev="0" advAuto="0" spid="1239" grpId="4"/>
      <p:bldP build="whole" bldLvl="1" animBg="1" rev="0" advAuto="0" spid="1233" grpId="2"/>
      <p:bldP build="whole" bldLvl="1" animBg="1" rev="0" advAuto="0" spid="1231" grpId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3NF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3NF</a:t>
            </a:r>
          </a:p>
        </p:txBody>
      </p:sp>
      <p:sp>
        <p:nvSpPr>
          <p:cNvPr id="1242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245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243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44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46" name="3NF (Third Normal Form)"/>
          <p:cNvSpPr txBox="1"/>
          <p:nvPr/>
        </p:nvSpPr>
        <p:spPr>
          <a:xfrm>
            <a:off x="1741714" y="1241370"/>
            <a:ext cx="7226650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4800"/>
              </a:lnSpc>
              <a:defRPr b="1"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3NF (Third Normal Form)</a:t>
            </a:r>
          </a:p>
        </p:txBody>
      </p:sp>
      <p:sp>
        <p:nvSpPr>
          <p:cNvPr id="1247" name="Achieved the second normal form…"/>
          <p:cNvSpPr txBox="1"/>
          <p:nvPr/>
        </p:nvSpPr>
        <p:spPr>
          <a:xfrm>
            <a:off x="1770502" y="1918777"/>
            <a:ext cx="11343204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92434" indent="-292434" algn="l" defTabSz="457200">
              <a:lnSpc>
                <a:spcPts val="4800"/>
              </a:lnSpc>
              <a:spcBef>
                <a:spcPts val="300"/>
              </a:spcBef>
              <a:buSzPct val="75000"/>
              <a:buChar char="•"/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Achieved the second normal form</a:t>
            </a:r>
          </a:p>
          <a:p>
            <a:pPr marL="292434" indent="-292434" algn="l" defTabSz="457200">
              <a:lnSpc>
                <a:spcPts val="4800"/>
              </a:lnSpc>
              <a:spcBef>
                <a:spcPts val="400"/>
              </a:spcBef>
              <a:buSzPct val="75000"/>
              <a:buChar char="•"/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Eliminate fields that do not depend on the primary key</a:t>
            </a:r>
          </a:p>
        </p:txBody>
      </p:sp>
      <p:grpSp>
        <p:nvGrpSpPr>
          <p:cNvPr id="1250" name="Group"/>
          <p:cNvGrpSpPr/>
          <p:nvPr/>
        </p:nvGrpSpPr>
        <p:grpSpPr>
          <a:xfrm>
            <a:off x="2067634" y="4054056"/>
            <a:ext cx="7705780" cy="3357243"/>
            <a:chOff x="25400" y="25400"/>
            <a:chExt cx="7705779" cy="3357242"/>
          </a:xfrm>
        </p:grpSpPr>
        <p:graphicFrame>
          <p:nvGraphicFramePr>
            <p:cNvPr id="1248" name="Table"/>
            <p:cNvGraphicFramePr/>
            <p:nvPr/>
          </p:nvGraphicFramePr>
          <p:xfrm>
            <a:off x="25400" y="25400"/>
            <a:ext cx="7705780" cy="278391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806969"/>
                  <a:gridCol w="1301791"/>
                  <a:gridCol w="1528106"/>
                  <a:gridCol w="1528106"/>
                  <a:gridCol w="1528106"/>
                </a:tblGrid>
                <a:tr h="542446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Surname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State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Country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56836"/>
                      </a:solidFill>
                    </a:tcPr>
                  </a:tc>
                </a:tr>
                <a:tr h="542446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Jim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LA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US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42446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Amanda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Holland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NY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US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42446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Martin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Kilan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Berlin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Germany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601429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103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Alice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Green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London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UK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49" name="Student"/>
            <p:cNvSpPr txBox="1"/>
            <p:nvPr/>
          </p:nvSpPr>
          <p:spPr>
            <a:xfrm>
              <a:off x="2553217" y="2922267"/>
              <a:ext cx="2637444" cy="460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457200">
                <a:lnSpc>
                  <a:spcPts val="4300"/>
                </a:lnSpc>
                <a:defRPr sz="21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Student</a:t>
              </a:r>
            </a:p>
          </p:txBody>
        </p:sp>
      </p:grpSp>
      <p:grpSp>
        <p:nvGrpSpPr>
          <p:cNvPr id="1265" name="Group"/>
          <p:cNvGrpSpPr/>
          <p:nvPr/>
        </p:nvGrpSpPr>
        <p:grpSpPr>
          <a:xfrm>
            <a:off x="1061321" y="5603081"/>
            <a:ext cx="28053188" cy="8816889"/>
            <a:chOff x="25399" y="0"/>
            <a:chExt cx="28053187" cy="8816888"/>
          </a:xfrm>
        </p:grpSpPr>
        <p:sp>
          <p:nvSpPr>
            <p:cNvPr id="1251" name="Shape"/>
            <p:cNvSpPr/>
            <p:nvPr/>
          </p:nvSpPr>
          <p:spPr>
            <a:xfrm>
              <a:off x="9297559" y="0"/>
              <a:ext cx="1591073" cy="250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251"/>
                  </a:lnTo>
                  <a:lnTo>
                    <a:pt x="14219" y="2251"/>
                  </a:lnTo>
                  <a:lnTo>
                    <a:pt x="14219" y="14605"/>
                  </a:lnTo>
                  <a:lnTo>
                    <a:pt x="10415" y="14605"/>
                  </a:lnTo>
                  <a:lnTo>
                    <a:pt x="16007" y="21600"/>
                  </a:lnTo>
                  <a:lnTo>
                    <a:pt x="21600" y="14605"/>
                  </a:lnTo>
                  <a:lnTo>
                    <a:pt x="17796" y="14605"/>
                  </a:lnTo>
                  <a:lnTo>
                    <a:pt x="17796" y="41"/>
                  </a:lnTo>
                  <a:lnTo>
                    <a:pt x="17241" y="41"/>
                  </a:lnTo>
                  <a:lnTo>
                    <a:pt x="172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1258" name="Group"/>
            <p:cNvGrpSpPr/>
            <p:nvPr/>
          </p:nvGrpSpPr>
          <p:grpSpPr>
            <a:xfrm>
              <a:off x="25399" y="4101444"/>
              <a:ext cx="12929452" cy="3359178"/>
              <a:chOff x="25400" y="25399"/>
              <a:chExt cx="12929450" cy="3359176"/>
            </a:xfrm>
          </p:grpSpPr>
          <p:grpSp>
            <p:nvGrpSpPr>
              <p:cNvPr id="1254" name="Group"/>
              <p:cNvGrpSpPr/>
              <p:nvPr/>
            </p:nvGrpSpPr>
            <p:grpSpPr>
              <a:xfrm>
                <a:off x="25400" y="27333"/>
                <a:ext cx="6472703" cy="3357244"/>
                <a:chOff x="25400" y="25400"/>
                <a:chExt cx="6472702" cy="3357243"/>
              </a:xfrm>
            </p:grpSpPr>
            <p:graphicFrame>
              <p:nvGraphicFramePr>
                <p:cNvPr id="1252" name="Table"/>
                <p:cNvGraphicFramePr/>
                <p:nvPr/>
              </p:nvGraphicFramePr>
              <p:xfrm>
                <a:off x="25400" y="25400"/>
                <a:ext cx="6472703" cy="2783917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{4C3C2611-4C71-4FC5-86AE-919BDF0F9419}</a:tableStyleId>
                    </a:tblPr>
                    <a:tblGrid>
                      <a:gridCol w="1893443"/>
                      <a:gridCol w="1364089"/>
                      <a:gridCol w="1601234"/>
                      <a:gridCol w="1601234"/>
                    </a:tblGrid>
                    <a:tr h="54244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22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Student_ID</a:t>
                            </a:r>
                          </a:p>
                        </a:txBody>
                        <a:tcPr marL="50800" marR="50800" marT="50800" marB="50800" anchor="ctr" anchorCtr="0" horzOverflow="overflow">
                          <a:lnL w="12700">
                            <a:solidFill>
                              <a:srgbClr val="D6D6D6"/>
                            </a:solidFill>
                            <a:miter lim="400000"/>
                          </a:lnL>
                          <a:solidFill>
                            <a:srgbClr val="E5683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22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Name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E5683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22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Surname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E5683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22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State_ID</a:t>
                            </a:r>
                          </a:p>
                        </a:txBody>
                        <a:tcPr marL="50800" marR="50800" marT="50800" marB="50800" anchor="ctr" anchorCtr="0" horzOverflow="overflow">
                          <a:lnR w="12700">
                            <a:solidFill>
                              <a:srgbClr val="D6D6D6"/>
                            </a:solidFill>
                            <a:miter lim="400000"/>
                          </a:lnR>
                          <a:solidFill>
                            <a:srgbClr val="E56836"/>
                          </a:solidFill>
                        </a:tcPr>
                      </a:tc>
                    </a:tr>
                    <a:tr h="54244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100</a:t>
                            </a:r>
                          </a:p>
                        </a:txBody>
                        <a:tcPr marL="50800" marR="50800" marT="50800" marB="50800" anchor="ctr" anchorCtr="0" horzOverflow="overflow">
                          <a:lnL w="12700">
                            <a:solidFill>
                              <a:srgbClr val="D6D6D6"/>
                            </a:solidFill>
                            <a:miter lim="400000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Jim 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Black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1</a:t>
                            </a:r>
                          </a:p>
                        </a:txBody>
                        <a:tcPr marL="50800" marR="50800" marT="50800" marB="50800" anchor="ctr" anchorCtr="0" horzOverflow="overflow">
                          <a:lnR w="12700">
                            <a:solidFill>
                              <a:srgbClr val="D6D6D6"/>
                            </a:solidFill>
                            <a:miter lim="400000"/>
                          </a:lnR>
                        </a:tcPr>
                      </a:tc>
                    </a:tr>
                    <a:tr h="54244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101</a:t>
                            </a:r>
                          </a:p>
                        </a:txBody>
                        <a:tcPr marL="50800" marR="50800" marT="50800" marB="50800" anchor="ctr" anchorCtr="0" horzOverflow="overflow">
                          <a:lnL w="12700">
                            <a:solidFill>
                              <a:srgbClr val="D6D6D6"/>
                            </a:solidFill>
                            <a:miter lim="400000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Amanda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Holland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2</a:t>
                            </a:r>
                          </a:p>
                        </a:txBody>
                        <a:tcPr marL="50800" marR="50800" marT="50800" marB="50800" anchor="ctr" anchorCtr="0" horzOverflow="overflow">
                          <a:lnR w="12700">
                            <a:solidFill>
                              <a:srgbClr val="D6D6D6"/>
                            </a:solidFill>
                            <a:miter lim="400000"/>
                          </a:lnR>
                        </a:tcPr>
                      </a:tc>
                    </a:tr>
                    <a:tr h="54244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102</a:t>
                            </a:r>
                          </a:p>
                        </a:txBody>
                        <a:tcPr marL="50800" marR="50800" marT="50800" marB="50800" anchor="ctr" anchorCtr="0" horzOverflow="overflow">
                          <a:lnL w="12700">
                            <a:solidFill>
                              <a:srgbClr val="D6D6D6"/>
                            </a:solidFill>
                            <a:miter lim="400000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Martin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Kilan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3</a:t>
                            </a:r>
                          </a:p>
                        </a:txBody>
                        <a:tcPr marL="50800" marR="50800" marT="50800" marB="50800" anchor="ctr" anchorCtr="0" horzOverflow="overflow">
                          <a:lnR w="12700">
                            <a:solidFill>
                              <a:srgbClr val="D6D6D6"/>
                            </a:solidFill>
                            <a:miter lim="400000"/>
                          </a:lnR>
                        </a:tcPr>
                      </a:tc>
                    </a:tr>
                    <a:tr h="601429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103</a:t>
                            </a:r>
                          </a:p>
                        </a:txBody>
                        <a:tcPr marL="50800" marR="50800" marT="50800" marB="50800" anchor="ctr" anchorCtr="0" horzOverflow="overflow">
                          <a:lnL w="12700">
                            <a:solidFill>
                              <a:srgbClr val="D6D6D6"/>
                            </a:solidFill>
                            <a:miter lim="400000"/>
                          </a:lnL>
                          <a:lnB w="12700">
                            <a:solidFill>
                              <a:srgbClr val="D6D6D6"/>
                            </a:solidFill>
                            <a:miter lim="400000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Alice</a:t>
                            </a:r>
                          </a:p>
                        </a:txBody>
                        <a:tcPr marL="50800" marR="50800" marT="50800" marB="50800" anchor="ctr" anchorCtr="0" horzOverflow="overflow">
                          <a:lnB w="12700">
                            <a:solidFill>
                              <a:srgbClr val="D6D6D6"/>
                            </a:solidFill>
                            <a:miter lim="400000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Green</a:t>
                            </a:r>
                          </a:p>
                        </a:txBody>
                        <a:tcPr marL="50800" marR="50800" marT="50800" marB="50800" anchor="ctr" anchorCtr="0" horzOverflow="overflow">
                          <a:lnB w="12700">
                            <a:solidFill>
                              <a:srgbClr val="D6D6D6"/>
                            </a:solidFill>
                            <a:miter lim="400000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4</a:t>
                            </a:r>
                          </a:p>
                        </a:txBody>
                        <a:tcPr marL="50800" marR="50800" marT="50800" marB="50800" anchor="ctr" anchorCtr="0" horzOverflow="overflow">
                          <a:lnR w="12700">
                            <a:solidFill>
                              <a:srgbClr val="D6D6D6"/>
                            </a:solidFill>
                            <a:miter lim="400000"/>
                          </a:lnR>
                          <a:lnB w="12700">
                            <a:solidFill>
                              <a:srgbClr val="D6D6D6"/>
                            </a:solidFill>
                            <a:miter lim="400000"/>
                          </a:lnB>
                        </a:tcPr>
                      </a:tc>
                    </a:tr>
                  </a:tbl>
                </a:graphicData>
              </a:graphic>
            </p:graphicFrame>
            <p:sp>
              <p:nvSpPr>
                <p:cNvPr id="1253" name="Student"/>
                <p:cNvSpPr txBox="1"/>
                <p:nvPr/>
              </p:nvSpPr>
              <p:spPr>
                <a:xfrm>
                  <a:off x="2553217" y="2922268"/>
                  <a:ext cx="2637444" cy="460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 defTabSz="457200">
                    <a:lnSpc>
                      <a:spcPts val="4300"/>
                    </a:lnSpc>
                    <a:defRPr sz="2100">
                      <a:ln w="0" cap="flat">
                        <a:solidFill>
                          <a:srgbClr val="222222"/>
                        </a:solidFill>
                        <a:prstDash val="solid"/>
                        <a:miter lim="400000"/>
                      </a:ln>
                      <a:solidFill>
                        <a:srgbClr val="DCDEE0"/>
                      </a:solidFill>
                      <a:latin typeface="Verdana"/>
                      <a:ea typeface="Verdana"/>
                      <a:cs typeface="Verdana"/>
                      <a:sym typeface="Verdana"/>
                    </a:defRPr>
                  </a:lvl1pPr>
                </a:lstStyle>
                <a:p>
                  <a:pPr/>
                  <a:r>
                    <a:t>Student</a:t>
                  </a:r>
                </a:p>
              </p:txBody>
            </p:sp>
          </p:grpSp>
          <p:grpSp>
            <p:nvGrpSpPr>
              <p:cNvPr id="1257" name="Group"/>
              <p:cNvGrpSpPr/>
              <p:nvPr/>
            </p:nvGrpSpPr>
            <p:grpSpPr>
              <a:xfrm>
                <a:off x="7244040" y="25399"/>
                <a:ext cx="5710811" cy="3359178"/>
                <a:chOff x="25400" y="25400"/>
                <a:chExt cx="5710809" cy="3359176"/>
              </a:xfrm>
            </p:grpSpPr>
            <p:graphicFrame>
              <p:nvGraphicFramePr>
                <p:cNvPr id="1255" name="Table"/>
                <p:cNvGraphicFramePr/>
                <p:nvPr/>
              </p:nvGraphicFramePr>
              <p:xfrm>
                <a:off x="25400" y="25400"/>
                <a:ext cx="5710810" cy="2783917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{4C3C2611-4C71-4FC5-86AE-919BDF0F9419}</a:tableStyleId>
                    </a:tblPr>
                    <a:tblGrid>
                      <a:gridCol w="1899369"/>
                      <a:gridCol w="1899369"/>
                      <a:gridCol w="1899369"/>
                    </a:tblGrid>
                    <a:tr h="54244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22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State_ID</a:t>
                            </a:r>
                          </a:p>
                        </a:txBody>
                        <a:tcPr marL="50800" marR="50800" marT="50800" marB="50800" anchor="ctr" anchorCtr="0" horzOverflow="overflow">
                          <a:lnL w="12700">
                            <a:solidFill>
                              <a:srgbClr val="D6D6D6"/>
                            </a:solidFill>
                            <a:miter lim="400000"/>
                          </a:lnL>
                          <a:solidFill>
                            <a:srgbClr val="E5683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22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State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E5683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22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Country</a:t>
                            </a:r>
                          </a:p>
                        </a:txBody>
                        <a:tcPr marL="50800" marR="50800" marT="50800" marB="50800" anchor="ctr" anchorCtr="0" horzOverflow="overflow">
                          <a:lnR w="12700">
                            <a:solidFill>
                              <a:srgbClr val="D6D6D6"/>
                            </a:solidFill>
                            <a:miter lim="400000"/>
                          </a:lnR>
                          <a:solidFill>
                            <a:srgbClr val="E56836"/>
                          </a:solidFill>
                        </a:tcPr>
                      </a:tc>
                    </a:tr>
                    <a:tr h="54244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1</a:t>
                            </a:r>
                          </a:p>
                        </a:txBody>
                        <a:tcPr marL="50800" marR="50800" marT="50800" marB="50800" anchor="ctr" anchorCtr="0" horzOverflow="overflow">
                          <a:lnL w="12700">
                            <a:solidFill>
                              <a:srgbClr val="D6D6D6"/>
                            </a:solidFill>
                            <a:miter lim="400000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LA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US</a:t>
                            </a:r>
                          </a:p>
                        </a:txBody>
                        <a:tcPr marL="50800" marR="50800" marT="50800" marB="50800" anchor="ctr" anchorCtr="0" horzOverflow="overflow">
                          <a:lnR w="12700">
                            <a:solidFill>
                              <a:srgbClr val="D6D6D6"/>
                            </a:solidFill>
                            <a:miter lim="400000"/>
                          </a:lnR>
                        </a:tcPr>
                      </a:tc>
                    </a:tr>
                    <a:tr h="54244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2</a:t>
                            </a:r>
                          </a:p>
                        </a:txBody>
                        <a:tcPr marL="50800" marR="50800" marT="50800" marB="50800" anchor="ctr" anchorCtr="0" horzOverflow="overflow">
                          <a:lnL w="12700">
                            <a:solidFill>
                              <a:srgbClr val="D6D6D6"/>
                            </a:solidFill>
                            <a:miter lim="400000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NY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US</a:t>
                            </a:r>
                          </a:p>
                        </a:txBody>
                        <a:tcPr marL="50800" marR="50800" marT="50800" marB="50800" anchor="ctr" anchorCtr="0" horzOverflow="overflow">
                          <a:lnR w="12700">
                            <a:solidFill>
                              <a:srgbClr val="D6D6D6"/>
                            </a:solidFill>
                            <a:miter lim="400000"/>
                          </a:lnR>
                        </a:tcPr>
                      </a:tc>
                    </a:tr>
                    <a:tr h="54244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3</a:t>
                            </a:r>
                          </a:p>
                        </a:txBody>
                        <a:tcPr marL="50800" marR="50800" marT="50800" marB="50800" anchor="ctr" anchorCtr="0" horzOverflow="overflow">
                          <a:lnL w="12700">
                            <a:solidFill>
                              <a:srgbClr val="D6D6D6"/>
                            </a:solidFill>
                            <a:miter lim="400000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Berlin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Germany</a:t>
                            </a:r>
                          </a:p>
                        </a:txBody>
                        <a:tcPr marL="50800" marR="50800" marT="50800" marB="50800" anchor="ctr" anchorCtr="0" horzOverflow="overflow">
                          <a:lnR w="12700">
                            <a:solidFill>
                              <a:srgbClr val="D6D6D6"/>
                            </a:solidFill>
                            <a:miter lim="400000"/>
                          </a:lnR>
                        </a:tcPr>
                      </a:tc>
                    </a:tr>
                    <a:tr h="601429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4</a:t>
                            </a:r>
                          </a:p>
                        </a:txBody>
                        <a:tcPr marL="50800" marR="50800" marT="50800" marB="50800" anchor="ctr" anchorCtr="0" horzOverflow="overflow">
                          <a:lnL w="12700">
                            <a:solidFill>
                              <a:srgbClr val="D6D6D6"/>
                            </a:solidFill>
                            <a:miter lim="400000"/>
                          </a:lnL>
                          <a:lnB w="12700">
                            <a:solidFill>
                              <a:srgbClr val="D6D6D6"/>
                            </a:solidFill>
                            <a:miter lim="400000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London</a:t>
                            </a:r>
                          </a:p>
                        </a:txBody>
                        <a:tcPr marL="50800" marR="50800" marT="50800" marB="50800" anchor="ctr" anchorCtr="0" horzOverflow="overflow">
                          <a:lnB w="12700">
                            <a:solidFill>
                              <a:srgbClr val="D6D6D6"/>
                            </a:solidFill>
                            <a:miter lim="400000"/>
                          </a:lnB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2200">
                                <a:solidFill>
                                  <a:srgbClr val="FFFFFF"/>
                                </a:solidFill>
                              </a:rPr>
                              <a:t>UK</a:t>
                            </a:r>
                          </a:p>
                        </a:txBody>
                        <a:tcPr marL="50800" marR="50800" marT="50800" marB="50800" anchor="ctr" anchorCtr="0" horzOverflow="overflow">
                          <a:lnR w="12700">
                            <a:solidFill>
                              <a:srgbClr val="D6D6D6"/>
                            </a:solidFill>
                            <a:miter lim="400000"/>
                          </a:lnR>
                          <a:lnB w="12700">
                            <a:solidFill>
                              <a:srgbClr val="D6D6D6"/>
                            </a:solidFill>
                            <a:miter lim="400000"/>
                          </a:lnB>
                        </a:tcPr>
                      </a:tc>
                    </a:tr>
                  </a:tbl>
                </a:graphicData>
              </a:graphic>
            </p:graphicFrame>
            <p:sp>
              <p:nvSpPr>
                <p:cNvPr id="1256" name="Origin"/>
                <p:cNvSpPr txBox="1"/>
                <p:nvPr/>
              </p:nvSpPr>
              <p:spPr>
                <a:xfrm>
                  <a:off x="1555732" y="2924201"/>
                  <a:ext cx="2637445" cy="460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 defTabSz="457200">
                    <a:lnSpc>
                      <a:spcPts val="4300"/>
                    </a:lnSpc>
                    <a:defRPr sz="2100">
                      <a:ln w="0" cap="flat">
                        <a:solidFill>
                          <a:srgbClr val="222222"/>
                        </a:solidFill>
                        <a:prstDash val="solid"/>
                        <a:miter lim="400000"/>
                      </a:ln>
                      <a:solidFill>
                        <a:srgbClr val="DCDEE0"/>
                      </a:solidFill>
                      <a:latin typeface="Verdana"/>
                      <a:ea typeface="Verdana"/>
                      <a:cs typeface="Verdana"/>
                      <a:sym typeface="Verdana"/>
                    </a:defRPr>
                  </a:lvl1pPr>
                </a:lstStyle>
                <a:p>
                  <a:pPr/>
                  <a:r>
                    <a:t>Origin</a:t>
                  </a:r>
                </a:p>
              </p:txBody>
            </p:sp>
          </p:grpSp>
        </p:grpSp>
        <p:grpSp>
          <p:nvGrpSpPr>
            <p:cNvPr id="1264" name="Group"/>
            <p:cNvGrpSpPr/>
            <p:nvPr/>
          </p:nvGrpSpPr>
          <p:grpSpPr>
            <a:xfrm>
              <a:off x="13238783" y="2414216"/>
              <a:ext cx="14839805" cy="6402673"/>
              <a:chOff x="0" y="0"/>
              <a:chExt cx="14839805" cy="6402671"/>
            </a:xfrm>
          </p:grpSpPr>
          <p:sp>
            <p:nvSpPr>
              <p:cNvPr id="1259" name="Student_Course"/>
              <p:cNvSpPr txBox="1"/>
              <p:nvPr/>
            </p:nvSpPr>
            <p:spPr>
              <a:xfrm>
                <a:off x="922895" y="4581613"/>
                <a:ext cx="2637444" cy="460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defTabSz="457200">
                  <a:lnSpc>
                    <a:spcPts val="4300"/>
                  </a:lnSpc>
                  <a:defRPr sz="2100">
                    <a:ln w="0" cap="flat">
                      <a:solidFill>
                        <a:srgbClr val="222222"/>
                      </a:solidFill>
                      <a:prstDash val="solid"/>
                      <a:miter lim="400000"/>
                    </a:ln>
                    <a:solidFill>
                      <a:srgbClr val="DCDEE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Student_Course</a:t>
                </a:r>
              </a:p>
            </p:txBody>
          </p:sp>
          <p:graphicFrame>
            <p:nvGraphicFramePr>
              <p:cNvPr id="1260" name="Table"/>
              <p:cNvGraphicFramePr/>
              <p:nvPr/>
            </p:nvGraphicFramePr>
            <p:xfrm>
              <a:off x="462007" y="798646"/>
              <a:ext cx="6257813" cy="3673997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845130"/>
                    <a:gridCol w="1714089"/>
                  </a:tblGrid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Student_ID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Course_ID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E56836"/>
                        </a:solidFill>
                      </a:tcPr>
                    </a:tc>
                  </a:tr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101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102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15041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102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71045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103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C001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261" name="Table"/>
              <p:cNvGraphicFramePr/>
              <p:nvPr/>
            </p:nvGraphicFramePr>
            <p:xfrm>
              <a:off x="4588054" y="2741375"/>
              <a:ext cx="10251752" cy="3661297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825407"/>
                    <a:gridCol w="2238811"/>
                  </a:tblGrid>
                  <a:tr h="548549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Course_ID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CourseName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E56836"/>
                        </a:solidFill>
                      </a:tcPr>
                    </a:tc>
                  </a:tr>
                  <a:tr h="611524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C001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Coding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49673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A001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Accounting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1262" name="Course"/>
              <p:cNvSpPr txBox="1"/>
              <p:nvPr/>
            </p:nvSpPr>
            <p:spPr>
              <a:xfrm>
                <a:off x="5417487" y="4581613"/>
                <a:ext cx="2430751" cy="460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defTabSz="457200">
                  <a:lnSpc>
                    <a:spcPts val="4300"/>
                  </a:lnSpc>
                  <a:defRPr sz="2100">
                    <a:ln w="0" cap="flat">
                      <a:solidFill>
                        <a:srgbClr val="222222"/>
                      </a:solidFill>
                      <a:prstDash val="solid"/>
                      <a:miter lim="400000"/>
                    </a:ln>
                    <a:solidFill>
                      <a:srgbClr val="DCDEE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Course</a:t>
                </a:r>
              </a:p>
            </p:txBody>
          </p:sp>
          <p:sp>
            <p:nvSpPr>
              <p:cNvPr id="1263" name="Rectangle"/>
              <p:cNvSpPr/>
              <p:nvPr/>
            </p:nvSpPr>
            <p:spPr>
              <a:xfrm>
                <a:off x="0" y="0"/>
                <a:ext cx="9088035" cy="5010195"/>
              </a:xfrm>
              <a:prstGeom prst="rect">
                <a:avLst/>
              </a:prstGeom>
              <a:solidFill>
                <a:srgbClr val="000000">
                  <a:alpha val="1794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 is ER Diagram ?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What is ER Diagram ?</a:t>
            </a:r>
          </a:p>
        </p:txBody>
      </p:sp>
      <p:sp>
        <p:nvSpPr>
          <p:cNvPr id="14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4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4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145" name="Buildings.png" descr="Building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6480" y="7102678"/>
            <a:ext cx="1927867" cy="21554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" name="Group"/>
          <p:cNvGrpSpPr/>
          <p:nvPr/>
        </p:nvGrpSpPr>
        <p:grpSpPr>
          <a:xfrm>
            <a:off x="1138803" y="7300193"/>
            <a:ext cx="1154942" cy="1727020"/>
            <a:chOff x="0" y="0"/>
            <a:chExt cx="1154941" cy="1727019"/>
          </a:xfrm>
        </p:grpSpPr>
        <p:grpSp>
          <p:nvGrpSpPr>
            <p:cNvPr id="158" name="Group"/>
            <p:cNvGrpSpPr/>
            <p:nvPr/>
          </p:nvGrpSpPr>
          <p:grpSpPr>
            <a:xfrm>
              <a:off x="74745" y="298965"/>
              <a:ext cx="892136" cy="725308"/>
              <a:chOff x="0" y="0"/>
              <a:chExt cx="892134" cy="725306"/>
            </a:xfrm>
          </p:grpSpPr>
          <p:sp>
            <p:nvSpPr>
              <p:cNvPr id="146" name="Shape"/>
              <p:cNvSpPr/>
              <p:nvPr/>
            </p:nvSpPr>
            <p:spPr>
              <a:xfrm>
                <a:off x="0" y="-1"/>
                <a:ext cx="892136" cy="725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9" h="21600" fill="norm" stroke="1" extrusionOk="0">
                    <a:moveTo>
                      <a:pt x="19116" y="12153"/>
                    </a:moveTo>
                    <a:cubicBezTo>
                      <a:pt x="19116" y="12153"/>
                      <a:pt x="19109" y="12173"/>
                      <a:pt x="19104" y="12188"/>
                    </a:cubicBezTo>
                    <a:cubicBezTo>
                      <a:pt x="18232" y="14912"/>
                      <a:pt x="16345" y="17331"/>
                      <a:pt x="12539" y="18097"/>
                    </a:cubicBezTo>
                    <a:lnTo>
                      <a:pt x="12546" y="18097"/>
                    </a:lnTo>
                    <a:lnTo>
                      <a:pt x="12667" y="21468"/>
                    </a:lnTo>
                    <a:cubicBezTo>
                      <a:pt x="12364" y="21445"/>
                      <a:pt x="12059" y="21434"/>
                      <a:pt x="11751" y="21434"/>
                    </a:cubicBezTo>
                    <a:cubicBezTo>
                      <a:pt x="11070" y="21434"/>
                      <a:pt x="10401" y="21490"/>
                      <a:pt x="9748" y="21600"/>
                    </a:cubicBezTo>
                    <a:lnTo>
                      <a:pt x="9803" y="18245"/>
                    </a:lnTo>
                    <a:cubicBezTo>
                      <a:pt x="5711" y="17889"/>
                      <a:pt x="3465" y="15673"/>
                      <a:pt x="2257" y="13052"/>
                    </a:cubicBezTo>
                    <a:cubicBezTo>
                      <a:pt x="2012" y="13060"/>
                      <a:pt x="485" y="12731"/>
                      <a:pt x="70" y="10918"/>
                    </a:cubicBezTo>
                    <a:cubicBezTo>
                      <a:pt x="-263" y="9462"/>
                      <a:pt x="683" y="8798"/>
                      <a:pt x="1068" y="8593"/>
                    </a:cubicBezTo>
                    <a:cubicBezTo>
                      <a:pt x="832" y="6610"/>
                      <a:pt x="930" y="4850"/>
                      <a:pt x="1016" y="3940"/>
                    </a:cubicBezTo>
                    <a:lnTo>
                      <a:pt x="987" y="5071"/>
                    </a:lnTo>
                    <a:lnTo>
                      <a:pt x="2991" y="4880"/>
                    </a:lnTo>
                    <a:lnTo>
                      <a:pt x="7333" y="4429"/>
                    </a:lnTo>
                    <a:lnTo>
                      <a:pt x="7176" y="471"/>
                    </a:lnTo>
                    <a:lnTo>
                      <a:pt x="8021" y="467"/>
                    </a:lnTo>
                    <a:lnTo>
                      <a:pt x="8290" y="4426"/>
                    </a:lnTo>
                    <a:lnTo>
                      <a:pt x="12743" y="4408"/>
                    </a:lnTo>
                    <a:lnTo>
                      <a:pt x="12896" y="93"/>
                    </a:lnTo>
                    <a:lnTo>
                      <a:pt x="13813" y="0"/>
                    </a:lnTo>
                    <a:lnTo>
                      <a:pt x="13800" y="4404"/>
                    </a:lnTo>
                    <a:lnTo>
                      <a:pt x="17737" y="4388"/>
                    </a:lnTo>
                    <a:lnTo>
                      <a:pt x="19552" y="4229"/>
                    </a:lnTo>
                    <a:cubicBezTo>
                      <a:pt x="19662" y="5032"/>
                      <a:pt x="19757" y="6030"/>
                      <a:pt x="19773" y="7124"/>
                    </a:cubicBezTo>
                    <a:cubicBezTo>
                      <a:pt x="19773" y="7124"/>
                      <a:pt x="20510" y="6539"/>
                      <a:pt x="20924" y="7740"/>
                    </a:cubicBezTo>
                    <a:cubicBezTo>
                      <a:pt x="21337" y="8942"/>
                      <a:pt x="20337" y="11939"/>
                      <a:pt x="19116" y="12153"/>
                    </a:cubicBezTo>
                    <a:close/>
                  </a:path>
                </a:pathLst>
              </a:custGeom>
              <a:solidFill>
                <a:srgbClr val="F4AA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672" tIns="16672" rIns="16672" bIns="16672" numCol="1" anchor="ctr">
                <a:noAutofit/>
              </a:bodyPr>
              <a:lstStyle/>
              <a:p>
                <a:pPr defTabSz="225083">
                  <a:defRPr sz="14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157" name="Group"/>
              <p:cNvGrpSpPr/>
              <p:nvPr/>
            </p:nvGrpSpPr>
            <p:grpSpPr>
              <a:xfrm>
                <a:off x="189060" y="157350"/>
                <a:ext cx="618365" cy="338347"/>
                <a:chOff x="0" y="0"/>
                <a:chExt cx="618363" cy="338346"/>
              </a:xfrm>
            </p:grpSpPr>
            <p:grpSp>
              <p:nvGrpSpPr>
                <p:cNvPr id="155" name="Group"/>
                <p:cNvGrpSpPr/>
                <p:nvPr/>
              </p:nvGrpSpPr>
              <p:grpSpPr>
                <a:xfrm>
                  <a:off x="105522" y="62940"/>
                  <a:ext cx="423060" cy="275407"/>
                  <a:chOff x="0" y="0"/>
                  <a:chExt cx="423059" cy="275406"/>
                </a:xfrm>
              </p:grpSpPr>
              <p:grpSp>
                <p:nvGrpSpPr>
                  <p:cNvPr id="149" name="Group"/>
                  <p:cNvGrpSpPr/>
                  <p:nvPr/>
                </p:nvGrpSpPr>
                <p:grpSpPr>
                  <a:xfrm>
                    <a:off x="8793" y="-1"/>
                    <a:ext cx="409870" cy="57635"/>
                    <a:chOff x="0" y="0"/>
                    <a:chExt cx="409868" cy="57633"/>
                  </a:xfrm>
                </p:grpSpPr>
                <p:sp>
                  <p:nvSpPr>
                    <p:cNvPr id="147" name="Shape"/>
                    <p:cNvSpPr/>
                    <p:nvPr/>
                  </p:nvSpPr>
                  <p:spPr>
                    <a:xfrm>
                      <a:off x="338550" y="-1"/>
                      <a:ext cx="71319" cy="3403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5840" y="21600"/>
                          </a:moveTo>
                          <a:lnTo>
                            <a:pt x="5760" y="21600"/>
                          </a:lnTo>
                          <a:cubicBezTo>
                            <a:pt x="2579" y="21600"/>
                            <a:pt x="0" y="16765"/>
                            <a:pt x="0" y="10800"/>
                          </a:cubicBezTo>
                          <a:lnTo>
                            <a:pt x="0" y="10800"/>
                          </a:lnTo>
                          <a:cubicBezTo>
                            <a:pt x="0" y="4835"/>
                            <a:pt x="2579" y="0"/>
                            <a:pt x="5760" y="0"/>
                          </a:cubicBezTo>
                          <a:lnTo>
                            <a:pt x="15840" y="0"/>
                          </a:lnTo>
                          <a:cubicBezTo>
                            <a:pt x="19021" y="0"/>
                            <a:pt x="21600" y="4835"/>
                            <a:pt x="21600" y="10800"/>
                          </a:cubicBezTo>
                          <a:lnTo>
                            <a:pt x="21600" y="10800"/>
                          </a:lnTo>
                          <a:cubicBezTo>
                            <a:pt x="21600" y="16765"/>
                            <a:pt x="19021" y="21600"/>
                            <a:pt x="15840" y="21600"/>
                          </a:cubicBezTo>
                          <a:close/>
                        </a:path>
                      </a:pathLst>
                    </a:custGeom>
                    <a:solidFill>
                      <a:srgbClr val="544688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48" name="Shape"/>
                    <p:cNvSpPr/>
                    <p:nvPr/>
                  </p:nvSpPr>
                  <p:spPr>
                    <a:xfrm>
                      <a:off x="0" y="23602"/>
                      <a:ext cx="71319" cy="3403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5840" y="21600"/>
                          </a:moveTo>
                          <a:lnTo>
                            <a:pt x="5760" y="21600"/>
                          </a:lnTo>
                          <a:cubicBezTo>
                            <a:pt x="2579" y="21600"/>
                            <a:pt x="0" y="16765"/>
                            <a:pt x="0" y="10800"/>
                          </a:cubicBezTo>
                          <a:lnTo>
                            <a:pt x="0" y="10800"/>
                          </a:lnTo>
                          <a:cubicBezTo>
                            <a:pt x="0" y="4835"/>
                            <a:pt x="2579" y="0"/>
                            <a:pt x="5760" y="0"/>
                          </a:cubicBezTo>
                          <a:lnTo>
                            <a:pt x="15840" y="0"/>
                          </a:lnTo>
                          <a:cubicBezTo>
                            <a:pt x="19021" y="0"/>
                            <a:pt x="21600" y="4835"/>
                            <a:pt x="21600" y="10800"/>
                          </a:cubicBezTo>
                          <a:lnTo>
                            <a:pt x="21600" y="10800"/>
                          </a:lnTo>
                          <a:cubicBezTo>
                            <a:pt x="21600" y="16765"/>
                            <a:pt x="19021" y="21600"/>
                            <a:pt x="15840" y="21600"/>
                          </a:cubicBezTo>
                          <a:close/>
                        </a:path>
                      </a:pathLst>
                    </a:custGeom>
                    <a:solidFill>
                      <a:srgbClr val="544688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  <p:grpSp>
                <p:nvGrpSpPr>
                  <p:cNvPr id="152" name="Group"/>
                  <p:cNvGrpSpPr/>
                  <p:nvPr/>
                </p:nvGrpSpPr>
                <p:grpSpPr>
                  <a:xfrm>
                    <a:off x="0" y="51138"/>
                    <a:ext cx="423060" cy="78792"/>
                    <a:chOff x="0" y="0"/>
                    <a:chExt cx="423059" cy="78790"/>
                  </a:xfrm>
                </p:grpSpPr>
                <p:sp>
                  <p:nvSpPr>
                    <p:cNvPr id="150" name="Shape"/>
                    <p:cNvSpPr/>
                    <p:nvPr/>
                  </p:nvSpPr>
                  <p:spPr>
                    <a:xfrm>
                      <a:off x="338550" y="-1"/>
                      <a:ext cx="84510" cy="5912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9914" y="0"/>
                          </a:moveTo>
                          <a:lnTo>
                            <a:pt x="1686" y="0"/>
                          </a:lnTo>
                          <a:cubicBezTo>
                            <a:pt x="754" y="0"/>
                            <a:pt x="0" y="966"/>
                            <a:pt x="0" y="2156"/>
                          </a:cubicBezTo>
                          <a:cubicBezTo>
                            <a:pt x="0" y="3346"/>
                            <a:pt x="754" y="4312"/>
                            <a:pt x="1686" y="4312"/>
                          </a:cubicBezTo>
                          <a:lnTo>
                            <a:pt x="7543" y="4312"/>
                          </a:lnTo>
                          <a:cubicBezTo>
                            <a:pt x="5816" y="6094"/>
                            <a:pt x="4710" y="8819"/>
                            <a:pt x="4710" y="11878"/>
                          </a:cubicBezTo>
                          <a:cubicBezTo>
                            <a:pt x="4710" y="17247"/>
                            <a:pt x="8114" y="21600"/>
                            <a:pt x="12312" y="21600"/>
                          </a:cubicBezTo>
                          <a:cubicBezTo>
                            <a:pt x="16511" y="21600"/>
                            <a:pt x="19914" y="17247"/>
                            <a:pt x="19914" y="11878"/>
                          </a:cubicBezTo>
                          <a:cubicBezTo>
                            <a:pt x="19914" y="8819"/>
                            <a:pt x="18808" y="6094"/>
                            <a:pt x="17081" y="4312"/>
                          </a:cubicBezTo>
                          <a:lnTo>
                            <a:pt x="19914" y="4312"/>
                          </a:lnTo>
                          <a:cubicBezTo>
                            <a:pt x="20846" y="4312"/>
                            <a:pt x="21600" y="3346"/>
                            <a:pt x="21600" y="2156"/>
                          </a:cubicBezTo>
                          <a:cubicBezTo>
                            <a:pt x="21600" y="966"/>
                            <a:pt x="20846" y="0"/>
                            <a:pt x="19914" y="0"/>
                          </a:cubicBezTo>
                          <a:close/>
                        </a:path>
                      </a:pathLst>
                    </a:custGeom>
                    <a:solidFill>
                      <a:srgbClr val="544688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51" name="Shape"/>
                    <p:cNvSpPr/>
                    <p:nvPr/>
                  </p:nvSpPr>
                  <p:spPr>
                    <a:xfrm>
                      <a:off x="-1" y="19668"/>
                      <a:ext cx="84510" cy="5912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9914" y="0"/>
                          </a:moveTo>
                          <a:lnTo>
                            <a:pt x="1686" y="0"/>
                          </a:lnTo>
                          <a:cubicBezTo>
                            <a:pt x="754" y="0"/>
                            <a:pt x="0" y="966"/>
                            <a:pt x="0" y="2156"/>
                          </a:cubicBezTo>
                          <a:cubicBezTo>
                            <a:pt x="0" y="3346"/>
                            <a:pt x="754" y="4312"/>
                            <a:pt x="1686" y="4312"/>
                          </a:cubicBezTo>
                          <a:lnTo>
                            <a:pt x="7544" y="4312"/>
                          </a:lnTo>
                          <a:cubicBezTo>
                            <a:pt x="5817" y="6094"/>
                            <a:pt x="4710" y="8819"/>
                            <a:pt x="4710" y="11878"/>
                          </a:cubicBezTo>
                          <a:cubicBezTo>
                            <a:pt x="4710" y="17247"/>
                            <a:pt x="8114" y="21600"/>
                            <a:pt x="12312" y="21600"/>
                          </a:cubicBezTo>
                          <a:cubicBezTo>
                            <a:pt x="16511" y="21600"/>
                            <a:pt x="19914" y="17247"/>
                            <a:pt x="19914" y="11878"/>
                          </a:cubicBezTo>
                          <a:cubicBezTo>
                            <a:pt x="19914" y="8819"/>
                            <a:pt x="18807" y="6094"/>
                            <a:pt x="17080" y="4312"/>
                          </a:cubicBezTo>
                          <a:lnTo>
                            <a:pt x="19914" y="4312"/>
                          </a:lnTo>
                          <a:cubicBezTo>
                            <a:pt x="20846" y="4312"/>
                            <a:pt x="21600" y="3346"/>
                            <a:pt x="21600" y="2156"/>
                          </a:cubicBezTo>
                          <a:cubicBezTo>
                            <a:pt x="21600" y="966"/>
                            <a:pt x="20846" y="0"/>
                            <a:pt x="19914" y="0"/>
                          </a:cubicBezTo>
                          <a:close/>
                        </a:path>
                      </a:pathLst>
                    </a:custGeom>
                    <a:solidFill>
                      <a:srgbClr val="544688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  <p:sp>
                <p:nvSpPr>
                  <p:cNvPr id="153" name="Shape"/>
                  <p:cNvSpPr/>
                  <p:nvPr/>
                </p:nvSpPr>
                <p:spPr>
                  <a:xfrm>
                    <a:off x="105522" y="192754"/>
                    <a:ext cx="101938" cy="826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96" h="21385" fill="norm" stroke="1" extrusionOk="0">
                        <a:moveTo>
                          <a:pt x="17190" y="14282"/>
                        </a:moveTo>
                        <a:cubicBezTo>
                          <a:pt x="16069" y="16248"/>
                          <a:pt x="14326" y="17610"/>
                          <a:pt x="12285" y="18118"/>
                        </a:cubicBezTo>
                        <a:cubicBezTo>
                          <a:pt x="10243" y="18625"/>
                          <a:pt x="8145" y="18217"/>
                          <a:pt x="6380" y="16969"/>
                        </a:cubicBezTo>
                        <a:lnTo>
                          <a:pt x="6380" y="16969"/>
                        </a:lnTo>
                        <a:cubicBezTo>
                          <a:pt x="4614" y="15721"/>
                          <a:pt x="3390" y="13782"/>
                          <a:pt x="2934" y="11509"/>
                        </a:cubicBezTo>
                        <a:cubicBezTo>
                          <a:pt x="2478" y="9236"/>
                          <a:pt x="2845" y="6901"/>
                          <a:pt x="3966" y="4935"/>
                        </a:cubicBezTo>
                        <a:lnTo>
                          <a:pt x="4708" y="3635"/>
                        </a:lnTo>
                        <a:lnTo>
                          <a:pt x="17931" y="12981"/>
                        </a:lnTo>
                        <a:cubicBezTo>
                          <a:pt x="17931" y="12981"/>
                          <a:pt x="17190" y="14282"/>
                          <a:pt x="17190" y="14282"/>
                        </a:cubicBezTo>
                        <a:close/>
                        <a:moveTo>
                          <a:pt x="20559" y="11222"/>
                        </a:moveTo>
                        <a:lnTo>
                          <a:pt x="5021" y="238"/>
                        </a:lnTo>
                        <a:cubicBezTo>
                          <a:pt x="4380" y="-215"/>
                          <a:pt x="3533" y="-3"/>
                          <a:pt x="3128" y="709"/>
                        </a:cubicBezTo>
                        <a:lnTo>
                          <a:pt x="1651" y="3299"/>
                        </a:lnTo>
                        <a:cubicBezTo>
                          <a:pt x="137" y="5953"/>
                          <a:pt x="-358" y="9105"/>
                          <a:pt x="258" y="12174"/>
                        </a:cubicBezTo>
                        <a:cubicBezTo>
                          <a:pt x="873" y="15243"/>
                          <a:pt x="2526" y="17861"/>
                          <a:pt x="4910" y="19547"/>
                        </a:cubicBezTo>
                        <a:cubicBezTo>
                          <a:pt x="6626" y="20760"/>
                          <a:pt x="8573" y="21385"/>
                          <a:pt x="10557" y="21385"/>
                        </a:cubicBezTo>
                        <a:cubicBezTo>
                          <a:pt x="11331" y="21385"/>
                          <a:pt x="12110" y="21291"/>
                          <a:pt x="12883" y="21098"/>
                        </a:cubicBezTo>
                        <a:cubicBezTo>
                          <a:pt x="15639" y="20413"/>
                          <a:pt x="17991" y="18573"/>
                          <a:pt x="19505" y="15918"/>
                        </a:cubicBezTo>
                        <a:lnTo>
                          <a:pt x="20982" y="13329"/>
                        </a:lnTo>
                        <a:cubicBezTo>
                          <a:pt x="21177" y="12987"/>
                          <a:pt x="21242" y="12573"/>
                          <a:pt x="21163" y="12178"/>
                        </a:cubicBezTo>
                        <a:cubicBezTo>
                          <a:pt x="21084" y="11783"/>
                          <a:pt x="20866" y="11439"/>
                          <a:pt x="20559" y="11222"/>
                        </a:cubicBezTo>
                        <a:close/>
                      </a:path>
                    </a:pathLst>
                  </a:custGeom>
                  <a:solidFill>
                    <a:srgbClr val="544688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154" name="Shape"/>
                  <p:cNvSpPr/>
                  <p:nvPr/>
                </p:nvSpPr>
                <p:spPr>
                  <a:xfrm>
                    <a:off x="175870" y="114079"/>
                    <a:ext cx="81017" cy="517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885" y="0"/>
                        </a:moveTo>
                        <a:lnTo>
                          <a:pt x="5081" y="0"/>
                        </a:lnTo>
                        <a:cubicBezTo>
                          <a:pt x="4110" y="0"/>
                          <a:pt x="3323" y="1102"/>
                          <a:pt x="3323" y="2461"/>
                        </a:cubicBezTo>
                        <a:cubicBezTo>
                          <a:pt x="3323" y="3820"/>
                          <a:pt x="4110" y="4922"/>
                          <a:pt x="5081" y="4922"/>
                        </a:cubicBezTo>
                        <a:lnTo>
                          <a:pt x="13885" y="4922"/>
                        </a:lnTo>
                        <a:cubicBezTo>
                          <a:pt x="16200" y="4922"/>
                          <a:pt x="18083" y="7558"/>
                          <a:pt x="18083" y="10800"/>
                        </a:cubicBezTo>
                        <a:cubicBezTo>
                          <a:pt x="18083" y="14042"/>
                          <a:pt x="16200" y="16678"/>
                          <a:pt x="13885" y="16678"/>
                        </a:cubicBezTo>
                        <a:lnTo>
                          <a:pt x="1758" y="16678"/>
                        </a:lnTo>
                        <a:cubicBezTo>
                          <a:pt x="787" y="16678"/>
                          <a:pt x="0" y="17780"/>
                          <a:pt x="0" y="19139"/>
                        </a:cubicBezTo>
                        <a:cubicBezTo>
                          <a:pt x="0" y="20498"/>
                          <a:pt x="787" y="21600"/>
                          <a:pt x="1758" y="21600"/>
                        </a:cubicBezTo>
                        <a:lnTo>
                          <a:pt x="13885" y="21600"/>
                        </a:lnTo>
                        <a:cubicBezTo>
                          <a:pt x="18139" y="21600"/>
                          <a:pt x="21600" y="16754"/>
                          <a:pt x="21600" y="10800"/>
                        </a:cubicBezTo>
                        <a:cubicBezTo>
                          <a:pt x="21600" y="4846"/>
                          <a:pt x="18139" y="0"/>
                          <a:pt x="13885" y="0"/>
                        </a:cubicBezTo>
                        <a:close/>
                      </a:path>
                    </a:pathLst>
                  </a:custGeom>
                  <a:solidFill>
                    <a:srgbClr val="544688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  <p:sp>
              <p:nvSpPr>
                <p:cNvPr id="156" name="Shape"/>
                <p:cNvSpPr/>
                <p:nvPr/>
              </p:nvSpPr>
              <p:spPr>
                <a:xfrm>
                  <a:off x="0" y="-1"/>
                  <a:ext cx="618364" cy="2509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6881" y="19797"/>
                      </a:moveTo>
                      <a:cubicBezTo>
                        <a:pt x="14533" y="19797"/>
                        <a:pt x="12622" y="15584"/>
                        <a:pt x="12622" y="10406"/>
                      </a:cubicBezTo>
                      <a:cubicBezTo>
                        <a:pt x="12622" y="5228"/>
                        <a:pt x="14533" y="1016"/>
                        <a:pt x="16881" y="1016"/>
                      </a:cubicBezTo>
                      <a:cubicBezTo>
                        <a:pt x="19229" y="1016"/>
                        <a:pt x="21139" y="5228"/>
                        <a:pt x="21139" y="10406"/>
                      </a:cubicBezTo>
                      <a:cubicBezTo>
                        <a:pt x="21139" y="15584"/>
                        <a:pt x="19229" y="19797"/>
                        <a:pt x="16881" y="19797"/>
                      </a:cubicBezTo>
                      <a:close/>
                      <a:moveTo>
                        <a:pt x="4719" y="20584"/>
                      </a:moveTo>
                      <a:cubicBezTo>
                        <a:pt x="2371" y="20584"/>
                        <a:pt x="461" y="16372"/>
                        <a:pt x="461" y="11194"/>
                      </a:cubicBezTo>
                      <a:cubicBezTo>
                        <a:pt x="461" y="6016"/>
                        <a:pt x="2371" y="1803"/>
                        <a:pt x="4719" y="1803"/>
                      </a:cubicBezTo>
                      <a:cubicBezTo>
                        <a:pt x="7067" y="1803"/>
                        <a:pt x="8978" y="6016"/>
                        <a:pt x="8978" y="11194"/>
                      </a:cubicBezTo>
                      <a:cubicBezTo>
                        <a:pt x="8978" y="16372"/>
                        <a:pt x="7067" y="20584"/>
                        <a:pt x="4719" y="20584"/>
                      </a:cubicBezTo>
                      <a:close/>
                      <a:moveTo>
                        <a:pt x="16881" y="0"/>
                      </a:moveTo>
                      <a:cubicBezTo>
                        <a:pt x="14584" y="0"/>
                        <a:pt x="12667" y="3636"/>
                        <a:pt x="12248" y="8433"/>
                      </a:cubicBezTo>
                      <a:lnTo>
                        <a:pt x="9269" y="8433"/>
                      </a:lnTo>
                      <a:cubicBezTo>
                        <a:pt x="8719" y="4031"/>
                        <a:pt x="6888" y="787"/>
                        <a:pt x="4719" y="787"/>
                      </a:cubicBezTo>
                      <a:cubicBezTo>
                        <a:pt x="2117" y="787"/>
                        <a:pt x="0" y="5456"/>
                        <a:pt x="0" y="11194"/>
                      </a:cubicBezTo>
                      <a:cubicBezTo>
                        <a:pt x="0" y="16932"/>
                        <a:pt x="2117" y="21600"/>
                        <a:pt x="4719" y="21600"/>
                      </a:cubicBezTo>
                      <a:cubicBezTo>
                        <a:pt x="7322" y="21600"/>
                        <a:pt x="9439" y="16932"/>
                        <a:pt x="9439" y="11194"/>
                      </a:cubicBezTo>
                      <a:cubicBezTo>
                        <a:pt x="9439" y="10599"/>
                        <a:pt x="9415" y="10017"/>
                        <a:pt x="9371" y="9449"/>
                      </a:cubicBezTo>
                      <a:lnTo>
                        <a:pt x="12182" y="9449"/>
                      </a:lnTo>
                      <a:cubicBezTo>
                        <a:pt x="12169" y="9765"/>
                        <a:pt x="12161" y="10084"/>
                        <a:pt x="12161" y="10406"/>
                      </a:cubicBezTo>
                      <a:cubicBezTo>
                        <a:pt x="12161" y="16144"/>
                        <a:pt x="14278" y="20813"/>
                        <a:pt x="16881" y="20813"/>
                      </a:cubicBezTo>
                      <a:cubicBezTo>
                        <a:pt x="19483" y="20813"/>
                        <a:pt x="21600" y="16144"/>
                        <a:pt x="21600" y="10406"/>
                      </a:cubicBezTo>
                      <a:cubicBezTo>
                        <a:pt x="21600" y="4668"/>
                        <a:pt x="19483" y="0"/>
                        <a:pt x="16881" y="0"/>
                      </a:cubicBezTo>
                      <a:close/>
                    </a:path>
                  </a:pathLst>
                </a:custGeom>
                <a:solidFill>
                  <a:srgbClr val="54468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6672" tIns="16672" rIns="16672" bIns="16672" numCol="1" anchor="ctr">
                  <a:noAutofit/>
                </a:bodyPr>
                <a:lstStyle/>
                <a:p>
                  <a:pPr defTabSz="225083">
                    <a:defRPr sz="14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grpSp>
          <p:nvGrpSpPr>
            <p:cNvPr id="173" name="Group"/>
            <p:cNvGrpSpPr/>
            <p:nvPr/>
          </p:nvGrpSpPr>
          <p:grpSpPr>
            <a:xfrm>
              <a:off x="-1" y="1018844"/>
              <a:ext cx="1154943" cy="708176"/>
              <a:chOff x="0" y="0"/>
              <a:chExt cx="1154941" cy="708175"/>
            </a:xfrm>
          </p:grpSpPr>
          <p:sp>
            <p:nvSpPr>
              <p:cNvPr id="159" name="Shape"/>
              <p:cNvSpPr/>
              <p:nvPr/>
            </p:nvSpPr>
            <p:spPr>
              <a:xfrm>
                <a:off x="-1" y="0"/>
                <a:ext cx="1154943" cy="705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5823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5823"/>
                    </a:lnTo>
                    <a:cubicBezTo>
                      <a:pt x="0" y="9951"/>
                      <a:pt x="2182" y="4827"/>
                      <a:pt x="5425" y="2096"/>
                    </a:cubicBezTo>
                    <a:cubicBezTo>
                      <a:pt x="5604" y="1946"/>
                      <a:pt x="5786" y="1801"/>
                      <a:pt x="5972" y="1665"/>
                    </a:cubicBezTo>
                    <a:cubicBezTo>
                      <a:pt x="6491" y="1284"/>
                      <a:pt x="7034" y="964"/>
                      <a:pt x="7596" y="707"/>
                    </a:cubicBezTo>
                    <a:cubicBezTo>
                      <a:pt x="7726" y="648"/>
                      <a:pt x="7858" y="593"/>
                      <a:pt x="7991" y="541"/>
                    </a:cubicBezTo>
                    <a:cubicBezTo>
                      <a:pt x="8887" y="188"/>
                      <a:pt x="9828" y="0"/>
                      <a:pt x="10800" y="0"/>
                    </a:cubicBezTo>
                    <a:cubicBezTo>
                      <a:pt x="11305" y="0"/>
                      <a:pt x="11802" y="51"/>
                      <a:pt x="12288" y="149"/>
                    </a:cubicBezTo>
                    <a:cubicBezTo>
                      <a:pt x="12423" y="176"/>
                      <a:pt x="12558" y="207"/>
                      <a:pt x="12691" y="242"/>
                    </a:cubicBezTo>
                    <a:cubicBezTo>
                      <a:pt x="13303" y="400"/>
                      <a:pt x="13897" y="634"/>
                      <a:pt x="14468" y="936"/>
                    </a:cubicBezTo>
                    <a:cubicBezTo>
                      <a:pt x="14617" y="1014"/>
                      <a:pt x="14764" y="1098"/>
                      <a:pt x="14910" y="1187"/>
                    </a:cubicBezTo>
                    <a:cubicBezTo>
                      <a:pt x="18836" y="3555"/>
                      <a:pt x="21600" y="9216"/>
                      <a:pt x="21600" y="15823"/>
                    </a:cubicBezTo>
                    <a:close/>
                  </a:path>
                </a:pathLst>
              </a:custGeom>
              <a:solidFill>
                <a:srgbClr val="6A9B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672" tIns="16672" rIns="16672" bIns="16672" numCol="1" anchor="ctr">
                <a:noAutofit/>
              </a:bodyPr>
              <a:lstStyle/>
              <a:p>
                <a:pPr defTabSz="225083">
                  <a:defRPr sz="14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172" name="Group"/>
              <p:cNvGrpSpPr/>
              <p:nvPr/>
            </p:nvGrpSpPr>
            <p:grpSpPr>
              <a:xfrm>
                <a:off x="281392" y="7867"/>
                <a:ext cx="518495" cy="700309"/>
                <a:chOff x="0" y="0"/>
                <a:chExt cx="518493" cy="700307"/>
              </a:xfrm>
            </p:grpSpPr>
            <p:grpSp>
              <p:nvGrpSpPr>
                <p:cNvPr id="164" name="Group"/>
                <p:cNvGrpSpPr/>
                <p:nvPr/>
              </p:nvGrpSpPr>
              <p:grpSpPr>
                <a:xfrm>
                  <a:off x="268202" y="295032"/>
                  <a:ext cx="189618" cy="405276"/>
                  <a:chOff x="0" y="0"/>
                  <a:chExt cx="189617" cy="405275"/>
                </a:xfrm>
              </p:grpSpPr>
              <p:sp>
                <p:nvSpPr>
                  <p:cNvPr id="160" name="Shape"/>
                  <p:cNvSpPr/>
                  <p:nvPr/>
                </p:nvSpPr>
                <p:spPr>
                  <a:xfrm>
                    <a:off x="0" y="0"/>
                    <a:ext cx="37425" cy="4052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29" h="21430" fill="norm" stroke="1" extrusionOk="0">
                        <a:moveTo>
                          <a:pt x="5" y="502"/>
                        </a:moveTo>
                        <a:cubicBezTo>
                          <a:pt x="2936" y="7477"/>
                          <a:pt x="5868" y="14453"/>
                          <a:pt x="8800" y="21430"/>
                        </a:cubicBezTo>
                        <a:lnTo>
                          <a:pt x="21329" y="21430"/>
                        </a:lnTo>
                        <a:cubicBezTo>
                          <a:pt x="18397" y="14453"/>
                          <a:pt x="15465" y="7477"/>
                          <a:pt x="12534" y="502"/>
                        </a:cubicBezTo>
                        <a:cubicBezTo>
                          <a:pt x="12258" y="-166"/>
                          <a:pt x="-271" y="-170"/>
                          <a:pt x="5" y="5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grpSp>
                <p:nvGrpSpPr>
                  <p:cNvPr id="163" name="Group"/>
                  <p:cNvGrpSpPr/>
                  <p:nvPr/>
                </p:nvGrpSpPr>
                <p:grpSpPr>
                  <a:xfrm>
                    <a:off x="83538" y="90476"/>
                    <a:ext cx="106080" cy="248903"/>
                    <a:chOff x="0" y="0"/>
                    <a:chExt cx="106078" cy="248901"/>
                  </a:xfrm>
                </p:grpSpPr>
                <p:sp>
                  <p:nvSpPr>
                    <p:cNvPr id="161" name="Shape"/>
                    <p:cNvSpPr/>
                    <p:nvPr/>
                  </p:nvSpPr>
                  <p:spPr>
                    <a:xfrm>
                      <a:off x="0" y="-1"/>
                      <a:ext cx="92874" cy="9153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155" h="19039" fill="norm" stroke="1" extrusionOk="0">
                          <a:moveTo>
                            <a:pt x="4957" y="12763"/>
                          </a:moveTo>
                          <a:cubicBezTo>
                            <a:pt x="4014" y="10447"/>
                            <a:pt x="4748" y="7314"/>
                            <a:pt x="6489" y="5456"/>
                          </a:cubicBezTo>
                          <a:cubicBezTo>
                            <a:pt x="8584" y="3239"/>
                            <a:pt x="11658" y="3861"/>
                            <a:pt x="13517" y="6078"/>
                          </a:cubicBezTo>
                          <a:cubicBezTo>
                            <a:pt x="15385" y="8320"/>
                            <a:pt x="14805" y="11339"/>
                            <a:pt x="12846" y="13352"/>
                          </a:cubicBezTo>
                          <a:cubicBezTo>
                            <a:pt x="10652" y="15225"/>
                            <a:pt x="6263" y="15986"/>
                            <a:pt x="4957" y="12763"/>
                          </a:cubicBezTo>
                          <a:close/>
                          <a:moveTo>
                            <a:pt x="15585" y="16608"/>
                          </a:moveTo>
                          <a:cubicBezTo>
                            <a:pt x="15739" y="16510"/>
                            <a:pt x="15902" y="16395"/>
                            <a:pt x="16047" y="16240"/>
                          </a:cubicBezTo>
                          <a:cubicBezTo>
                            <a:pt x="16201" y="16109"/>
                            <a:pt x="16328" y="15970"/>
                            <a:pt x="16428" y="15823"/>
                          </a:cubicBezTo>
                          <a:cubicBezTo>
                            <a:pt x="19602" y="12247"/>
                            <a:pt x="20300" y="7125"/>
                            <a:pt x="16936" y="3378"/>
                          </a:cubicBezTo>
                          <a:cubicBezTo>
                            <a:pt x="13426" y="-525"/>
                            <a:pt x="7215" y="-1351"/>
                            <a:pt x="3325" y="2519"/>
                          </a:cubicBezTo>
                          <a:cubicBezTo>
                            <a:pt x="-49" y="5874"/>
                            <a:pt x="-1300" y="12018"/>
                            <a:pt x="1683" y="15896"/>
                          </a:cubicBezTo>
                          <a:cubicBezTo>
                            <a:pt x="5020" y="20249"/>
                            <a:pt x="11549" y="19684"/>
                            <a:pt x="15585" y="1660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62" name="Shape"/>
                    <p:cNvSpPr/>
                    <p:nvPr/>
                  </p:nvSpPr>
                  <p:spPr>
                    <a:xfrm>
                      <a:off x="13190" y="157350"/>
                      <a:ext cx="92889" cy="9155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158" h="19042" fill="norm" stroke="1" extrusionOk="0">
                          <a:moveTo>
                            <a:pt x="12846" y="13352"/>
                          </a:moveTo>
                          <a:cubicBezTo>
                            <a:pt x="10652" y="15225"/>
                            <a:pt x="6263" y="15986"/>
                            <a:pt x="4957" y="12771"/>
                          </a:cubicBezTo>
                          <a:cubicBezTo>
                            <a:pt x="4014" y="10447"/>
                            <a:pt x="4748" y="7314"/>
                            <a:pt x="6499" y="5456"/>
                          </a:cubicBezTo>
                          <a:cubicBezTo>
                            <a:pt x="8584" y="3239"/>
                            <a:pt x="11658" y="3861"/>
                            <a:pt x="13517" y="6078"/>
                          </a:cubicBezTo>
                          <a:cubicBezTo>
                            <a:pt x="15385" y="8320"/>
                            <a:pt x="14805" y="11339"/>
                            <a:pt x="12846" y="13352"/>
                          </a:cubicBezTo>
                          <a:close/>
                          <a:moveTo>
                            <a:pt x="3325" y="2519"/>
                          </a:moveTo>
                          <a:cubicBezTo>
                            <a:pt x="-49" y="5874"/>
                            <a:pt x="-1300" y="12018"/>
                            <a:pt x="1683" y="15896"/>
                          </a:cubicBezTo>
                          <a:cubicBezTo>
                            <a:pt x="5020" y="20249"/>
                            <a:pt x="11549" y="19693"/>
                            <a:pt x="15585" y="16608"/>
                          </a:cubicBezTo>
                          <a:cubicBezTo>
                            <a:pt x="15739" y="16510"/>
                            <a:pt x="15902" y="16395"/>
                            <a:pt x="16047" y="16240"/>
                          </a:cubicBezTo>
                          <a:cubicBezTo>
                            <a:pt x="16201" y="16109"/>
                            <a:pt x="16328" y="15970"/>
                            <a:pt x="16428" y="15831"/>
                          </a:cubicBezTo>
                          <a:cubicBezTo>
                            <a:pt x="19611" y="12247"/>
                            <a:pt x="20300" y="7125"/>
                            <a:pt x="16936" y="3378"/>
                          </a:cubicBezTo>
                          <a:cubicBezTo>
                            <a:pt x="13426" y="-525"/>
                            <a:pt x="7215" y="-1351"/>
                            <a:pt x="3325" y="251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</p:grpSp>
            <p:grpSp>
              <p:nvGrpSpPr>
                <p:cNvPr id="171" name="Group"/>
                <p:cNvGrpSpPr/>
                <p:nvPr/>
              </p:nvGrpSpPr>
              <p:grpSpPr>
                <a:xfrm>
                  <a:off x="-1" y="-1"/>
                  <a:ext cx="518495" cy="250286"/>
                  <a:chOff x="0" y="0"/>
                  <a:chExt cx="518493" cy="250284"/>
                </a:xfrm>
              </p:grpSpPr>
              <p:sp>
                <p:nvSpPr>
                  <p:cNvPr id="165" name="Shape"/>
                  <p:cNvSpPr/>
                  <p:nvPr/>
                </p:nvSpPr>
                <p:spPr>
                  <a:xfrm>
                    <a:off x="-1" y="-1"/>
                    <a:ext cx="518495" cy="2502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797" h="21062" fill="norm" stroke="1" extrusionOk="0">
                        <a:moveTo>
                          <a:pt x="20658" y="2850"/>
                        </a:moveTo>
                        <a:cubicBezTo>
                          <a:pt x="20346" y="2605"/>
                          <a:pt x="20030" y="2377"/>
                          <a:pt x="19711" y="2162"/>
                        </a:cubicBezTo>
                        <a:cubicBezTo>
                          <a:pt x="20172" y="6680"/>
                          <a:pt x="20069" y="11676"/>
                          <a:pt x="18131" y="14963"/>
                        </a:cubicBezTo>
                        <a:cubicBezTo>
                          <a:pt x="17055" y="16787"/>
                          <a:pt x="15500" y="17333"/>
                          <a:pt x="14126" y="16509"/>
                        </a:cubicBezTo>
                        <a:cubicBezTo>
                          <a:pt x="12627" y="15612"/>
                          <a:pt x="12112" y="13304"/>
                          <a:pt x="11766" y="10712"/>
                        </a:cubicBezTo>
                        <a:cubicBezTo>
                          <a:pt x="14195" y="9375"/>
                          <a:pt x="15514" y="4820"/>
                          <a:pt x="15900" y="255"/>
                        </a:cubicBezTo>
                        <a:cubicBezTo>
                          <a:pt x="15615" y="159"/>
                          <a:pt x="15325" y="73"/>
                          <a:pt x="15036" y="0"/>
                        </a:cubicBezTo>
                        <a:cubicBezTo>
                          <a:pt x="14673" y="4399"/>
                          <a:pt x="13303" y="9070"/>
                          <a:pt x="10685" y="9425"/>
                        </a:cubicBezTo>
                        <a:cubicBezTo>
                          <a:pt x="8051" y="9782"/>
                          <a:pt x="6398" y="5376"/>
                          <a:pt x="5820" y="1076"/>
                        </a:cubicBezTo>
                        <a:cubicBezTo>
                          <a:pt x="5534" y="1218"/>
                          <a:pt x="5252" y="1370"/>
                          <a:pt x="4972" y="1533"/>
                        </a:cubicBezTo>
                        <a:cubicBezTo>
                          <a:pt x="5587" y="6118"/>
                          <a:pt x="7366" y="10620"/>
                          <a:pt x="9947" y="11060"/>
                        </a:cubicBezTo>
                        <a:cubicBezTo>
                          <a:pt x="9682" y="13817"/>
                          <a:pt x="8938" y="16588"/>
                          <a:pt x="7694" y="18227"/>
                        </a:cubicBezTo>
                        <a:cubicBezTo>
                          <a:pt x="6379" y="19961"/>
                          <a:pt x="4621" y="19663"/>
                          <a:pt x="3300" y="18104"/>
                        </a:cubicBezTo>
                        <a:cubicBezTo>
                          <a:pt x="760" y="15112"/>
                          <a:pt x="312" y="8954"/>
                          <a:pt x="1490" y="4164"/>
                        </a:cubicBezTo>
                        <a:cubicBezTo>
                          <a:pt x="1092" y="4538"/>
                          <a:pt x="700" y="4936"/>
                          <a:pt x="316" y="5349"/>
                        </a:cubicBezTo>
                        <a:cubicBezTo>
                          <a:pt x="-529" y="10686"/>
                          <a:pt x="296" y="16876"/>
                          <a:pt x="3072" y="19776"/>
                        </a:cubicBezTo>
                        <a:cubicBezTo>
                          <a:pt x="4550" y="21319"/>
                          <a:pt x="6444" y="21600"/>
                          <a:pt x="7924" y="19922"/>
                        </a:cubicBezTo>
                        <a:cubicBezTo>
                          <a:pt x="9529" y="18104"/>
                          <a:pt x="10539" y="14615"/>
                          <a:pt x="10823" y="11215"/>
                        </a:cubicBezTo>
                        <a:cubicBezTo>
                          <a:pt x="10828" y="11159"/>
                          <a:pt x="10830" y="11103"/>
                          <a:pt x="10828" y="11050"/>
                        </a:cubicBezTo>
                        <a:cubicBezTo>
                          <a:pt x="10853" y="11047"/>
                          <a:pt x="10878" y="11043"/>
                          <a:pt x="10902" y="11037"/>
                        </a:cubicBezTo>
                        <a:cubicBezTo>
                          <a:pt x="11276" y="13894"/>
                          <a:pt x="11848" y="16466"/>
                          <a:pt x="13384" y="17737"/>
                        </a:cubicBezTo>
                        <a:cubicBezTo>
                          <a:pt x="14865" y="18958"/>
                          <a:pt x="16671" y="18786"/>
                          <a:pt x="18047" y="17151"/>
                        </a:cubicBezTo>
                        <a:cubicBezTo>
                          <a:pt x="20660" y="14046"/>
                          <a:pt x="21071" y="8180"/>
                          <a:pt x="20658" y="28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grpSp>
                <p:nvGrpSpPr>
                  <p:cNvPr id="170" name="Group"/>
                  <p:cNvGrpSpPr/>
                  <p:nvPr/>
                </p:nvGrpSpPr>
                <p:grpSpPr>
                  <a:xfrm>
                    <a:off x="52761" y="39337"/>
                    <a:ext cx="425419" cy="151226"/>
                    <a:chOff x="0" y="0"/>
                    <a:chExt cx="425418" cy="151224"/>
                  </a:xfrm>
                </p:grpSpPr>
                <p:sp>
                  <p:nvSpPr>
                    <p:cNvPr id="166" name="Shape"/>
                    <p:cNvSpPr/>
                    <p:nvPr/>
                  </p:nvSpPr>
                  <p:spPr>
                    <a:xfrm>
                      <a:off x="285789" y="70807"/>
                      <a:ext cx="64885" cy="6074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099" h="19215" fill="norm" stroke="1" extrusionOk="0">
                          <a:moveTo>
                            <a:pt x="8500" y="12994"/>
                          </a:moveTo>
                          <a:cubicBezTo>
                            <a:pt x="6209" y="12646"/>
                            <a:pt x="6079" y="9946"/>
                            <a:pt x="6765" y="8304"/>
                          </a:cubicBezTo>
                          <a:cubicBezTo>
                            <a:pt x="7788" y="5902"/>
                            <a:pt x="9522" y="5691"/>
                            <a:pt x="11683" y="7010"/>
                          </a:cubicBezTo>
                          <a:cubicBezTo>
                            <a:pt x="14298" y="8876"/>
                            <a:pt x="11321" y="13417"/>
                            <a:pt x="8500" y="12994"/>
                          </a:cubicBezTo>
                          <a:close/>
                          <a:moveTo>
                            <a:pt x="15566" y="2107"/>
                          </a:moveTo>
                          <a:cubicBezTo>
                            <a:pt x="15385" y="1945"/>
                            <a:pt x="15191" y="1784"/>
                            <a:pt x="14945" y="1634"/>
                          </a:cubicBezTo>
                          <a:cubicBezTo>
                            <a:pt x="9962" y="-1414"/>
                            <a:pt x="3918" y="-157"/>
                            <a:pt x="1226" y="5056"/>
                          </a:cubicBezTo>
                          <a:cubicBezTo>
                            <a:pt x="-1388" y="10133"/>
                            <a:pt x="126" y="16988"/>
                            <a:pt x="6261" y="18842"/>
                          </a:cubicBezTo>
                          <a:cubicBezTo>
                            <a:pt x="10739" y="20186"/>
                            <a:pt x="15436" y="17735"/>
                            <a:pt x="17688" y="13965"/>
                          </a:cubicBezTo>
                          <a:cubicBezTo>
                            <a:pt x="20212" y="9747"/>
                            <a:pt x="19254" y="5143"/>
                            <a:pt x="15566" y="210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67" name="Shape"/>
                    <p:cNvSpPr/>
                    <p:nvPr/>
                  </p:nvSpPr>
                  <p:spPr>
                    <a:xfrm>
                      <a:off x="360534" y="0"/>
                      <a:ext cx="64885" cy="6076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099" h="19207" fill="norm" stroke="1" extrusionOk="0">
                          <a:moveTo>
                            <a:pt x="6765" y="8311"/>
                          </a:moveTo>
                          <a:cubicBezTo>
                            <a:pt x="7788" y="5899"/>
                            <a:pt x="9535" y="5688"/>
                            <a:pt x="11683" y="7006"/>
                          </a:cubicBezTo>
                          <a:cubicBezTo>
                            <a:pt x="14298" y="8871"/>
                            <a:pt x="11321" y="13422"/>
                            <a:pt x="8500" y="12987"/>
                          </a:cubicBezTo>
                          <a:cubicBezTo>
                            <a:pt x="6209" y="12651"/>
                            <a:pt x="6079" y="9940"/>
                            <a:pt x="6765" y="8311"/>
                          </a:cubicBezTo>
                          <a:close/>
                          <a:moveTo>
                            <a:pt x="6261" y="18831"/>
                          </a:moveTo>
                          <a:cubicBezTo>
                            <a:pt x="10751" y="20187"/>
                            <a:pt x="15436" y="17725"/>
                            <a:pt x="17688" y="13957"/>
                          </a:cubicBezTo>
                          <a:cubicBezTo>
                            <a:pt x="20212" y="9741"/>
                            <a:pt x="19254" y="5140"/>
                            <a:pt x="15566" y="2119"/>
                          </a:cubicBezTo>
                          <a:cubicBezTo>
                            <a:pt x="15385" y="1945"/>
                            <a:pt x="15191" y="1783"/>
                            <a:pt x="14945" y="1634"/>
                          </a:cubicBezTo>
                          <a:cubicBezTo>
                            <a:pt x="9962" y="-1413"/>
                            <a:pt x="3918" y="-157"/>
                            <a:pt x="1226" y="5066"/>
                          </a:cubicBezTo>
                          <a:cubicBezTo>
                            <a:pt x="-1388" y="10127"/>
                            <a:pt x="126" y="16979"/>
                            <a:pt x="6261" y="1883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68" name="Shape"/>
                    <p:cNvSpPr/>
                    <p:nvPr/>
                  </p:nvSpPr>
                  <p:spPr>
                    <a:xfrm>
                      <a:off x="0" y="23602"/>
                      <a:ext cx="64895" cy="6074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102" h="19213" fill="norm" stroke="1" extrusionOk="0">
                          <a:moveTo>
                            <a:pt x="6768" y="8311"/>
                          </a:moveTo>
                          <a:cubicBezTo>
                            <a:pt x="7778" y="5909"/>
                            <a:pt x="9525" y="5685"/>
                            <a:pt x="11686" y="7004"/>
                          </a:cubicBezTo>
                          <a:cubicBezTo>
                            <a:pt x="14288" y="8870"/>
                            <a:pt x="11324" y="13424"/>
                            <a:pt x="8503" y="13001"/>
                          </a:cubicBezTo>
                          <a:cubicBezTo>
                            <a:pt x="6212" y="12653"/>
                            <a:pt x="6070" y="9941"/>
                            <a:pt x="6768" y="8311"/>
                          </a:cubicBezTo>
                          <a:close/>
                          <a:moveTo>
                            <a:pt x="6251" y="18837"/>
                          </a:moveTo>
                          <a:cubicBezTo>
                            <a:pt x="10742" y="20193"/>
                            <a:pt x="15439" y="17729"/>
                            <a:pt x="17691" y="13959"/>
                          </a:cubicBezTo>
                          <a:cubicBezTo>
                            <a:pt x="20215" y="9741"/>
                            <a:pt x="19257" y="5138"/>
                            <a:pt x="15569" y="2114"/>
                          </a:cubicBezTo>
                          <a:cubicBezTo>
                            <a:pt x="15388" y="1940"/>
                            <a:pt x="15181" y="1778"/>
                            <a:pt x="14948" y="1629"/>
                          </a:cubicBezTo>
                          <a:cubicBezTo>
                            <a:pt x="9965" y="-1407"/>
                            <a:pt x="3921" y="-163"/>
                            <a:pt x="1229" y="5063"/>
                          </a:cubicBezTo>
                          <a:cubicBezTo>
                            <a:pt x="-1385" y="10127"/>
                            <a:pt x="116" y="16995"/>
                            <a:pt x="6251" y="1883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69" name="Shape"/>
                    <p:cNvSpPr/>
                    <p:nvPr/>
                  </p:nvSpPr>
                  <p:spPr>
                    <a:xfrm>
                      <a:off x="61554" y="90476"/>
                      <a:ext cx="64893" cy="6074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101" h="19215" fill="norm" stroke="1" extrusionOk="0">
                          <a:moveTo>
                            <a:pt x="6768" y="8316"/>
                          </a:moveTo>
                          <a:cubicBezTo>
                            <a:pt x="7778" y="5902"/>
                            <a:pt x="9525" y="5691"/>
                            <a:pt x="11673" y="7009"/>
                          </a:cubicBezTo>
                          <a:cubicBezTo>
                            <a:pt x="14288" y="8876"/>
                            <a:pt x="11324" y="13417"/>
                            <a:pt x="8503" y="12994"/>
                          </a:cubicBezTo>
                          <a:cubicBezTo>
                            <a:pt x="6212" y="12646"/>
                            <a:pt x="6070" y="9946"/>
                            <a:pt x="6768" y="8316"/>
                          </a:cubicBezTo>
                          <a:close/>
                          <a:moveTo>
                            <a:pt x="6251" y="18842"/>
                          </a:moveTo>
                          <a:cubicBezTo>
                            <a:pt x="10742" y="20186"/>
                            <a:pt x="15439" y="17735"/>
                            <a:pt x="17691" y="13965"/>
                          </a:cubicBezTo>
                          <a:cubicBezTo>
                            <a:pt x="20215" y="9747"/>
                            <a:pt x="19257" y="5143"/>
                            <a:pt x="15556" y="2119"/>
                          </a:cubicBezTo>
                          <a:cubicBezTo>
                            <a:pt x="15388" y="1945"/>
                            <a:pt x="15181" y="1784"/>
                            <a:pt x="14948" y="1634"/>
                          </a:cubicBezTo>
                          <a:cubicBezTo>
                            <a:pt x="9965" y="-1414"/>
                            <a:pt x="3921" y="-157"/>
                            <a:pt x="1229" y="5056"/>
                          </a:cubicBezTo>
                          <a:cubicBezTo>
                            <a:pt x="-1385" y="10133"/>
                            <a:pt x="116" y="16988"/>
                            <a:pt x="6251" y="1884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</p:grpSp>
          </p:grpSp>
        </p:grpSp>
        <p:grpSp>
          <p:nvGrpSpPr>
            <p:cNvPr id="177" name="Group"/>
            <p:cNvGrpSpPr/>
            <p:nvPr/>
          </p:nvGrpSpPr>
          <p:grpSpPr>
            <a:xfrm>
              <a:off x="118712" y="-1"/>
              <a:ext cx="828967" cy="1009248"/>
              <a:chOff x="0" y="0"/>
              <a:chExt cx="828965" cy="1009246"/>
            </a:xfrm>
          </p:grpSpPr>
          <p:sp>
            <p:nvSpPr>
              <p:cNvPr id="174" name="Shape"/>
              <p:cNvSpPr/>
              <p:nvPr/>
            </p:nvSpPr>
            <p:spPr>
              <a:xfrm>
                <a:off x="17587" y="731679"/>
                <a:ext cx="354731" cy="2775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235"/>
                    </a:moveTo>
                    <a:lnTo>
                      <a:pt x="21514" y="19436"/>
                    </a:lnTo>
                    <a:lnTo>
                      <a:pt x="495" y="21600"/>
                    </a:lnTo>
                    <a:lnTo>
                      <a:pt x="0" y="0"/>
                    </a:lnTo>
                    <a:cubicBezTo>
                      <a:pt x="980" y="527"/>
                      <a:pt x="1831" y="673"/>
                      <a:pt x="2099" y="664"/>
                    </a:cubicBezTo>
                    <a:cubicBezTo>
                      <a:pt x="2198" y="876"/>
                      <a:pt x="2294" y="1087"/>
                      <a:pt x="2396" y="1295"/>
                    </a:cubicBezTo>
                    <a:cubicBezTo>
                      <a:pt x="2447" y="1402"/>
                      <a:pt x="2498" y="1509"/>
                      <a:pt x="2554" y="1613"/>
                    </a:cubicBezTo>
                    <a:cubicBezTo>
                      <a:pt x="2605" y="1717"/>
                      <a:pt x="2659" y="1825"/>
                      <a:pt x="2715" y="1929"/>
                    </a:cubicBezTo>
                    <a:cubicBezTo>
                      <a:pt x="2766" y="2033"/>
                      <a:pt x="2822" y="2137"/>
                      <a:pt x="2878" y="2241"/>
                    </a:cubicBezTo>
                    <a:cubicBezTo>
                      <a:pt x="2990" y="2449"/>
                      <a:pt x="3103" y="2657"/>
                      <a:pt x="3221" y="2862"/>
                    </a:cubicBezTo>
                    <a:cubicBezTo>
                      <a:pt x="3277" y="2963"/>
                      <a:pt x="3333" y="3067"/>
                      <a:pt x="3397" y="3168"/>
                    </a:cubicBezTo>
                    <a:cubicBezTo>
                      <a:pt x="3574" y="3474"/>
                      <a:pt x="3759" y="3778"/>
                      <a:pt x="3954" y="4078"/>
                    </a:cubicBezTo>
                    <a:cubicBezTo>
                      <a:pt x="4080" y="4277"/>
                      <a:pt x="4211" y="4476"/>
                      <a:pt x="4348" y="4671"/>
                    </a:cubicBezTo>
                    <a:cubicBezTo>
                      <a:pt x="4415" y="4769"/>
                      <a:pt x="4484" y="4864"/>
                      <a:pt x="4551" y="4962"/>
                    </a:cubicBezTo>
                    <a:cubicBezTo>
                      <a:pt x="4824" y="5351"/>
                      <a:pt x="5111" y="5731"/>
                      <a:pt x="5413" y="6104"/>
                    </a:cubicBezTo>
                    <a:cubicBezTo>
                      <a:pt x="5563" y="6291"/>
                      <a:pt x="5716" y="6474"/>
                      <a:pt x="5874" y="6655"/>
                    </a:cubicBezTo>
                    <a:cubicBezTo>
                      <a:pt x="5949" y="6747"/>
                      <a:pt x="6029" y="6839"/>
                      <a:pt x="6109" y="6928"/>
                    </a:cubicBezTo>
                    <a:cubicBezTo>
                      <a:pt x="6508" y="7381"/>
                      <a:pt x="6929" y="7815"/>
                      <a:pt x="7370" y="8232"/>
                    </a:cubicBezTo>
                    <a:cubicBezTo>
                      <a:pt x="7724" y="8571"/>
                      <a:pt x="8091" y="8896"/>
                      <a:pt x="8471" y="9205"/>
                    </a:cubicBezTo>
                    <a:cubicBezTo>
                      <a:pt x="8757" y="9444"/>
                      <a:pt x="9052" y="9673"/>
                      <a:pt x="9354" y="9894"/>
                    </a:cubicBezTo>
                    <a:cubicBezTo>
                      <a:pt x="9456" y="9973"/>
                      <a:pt x="9555" y="10044"/>
                      <a:pt x="9659" y="10114"/>
                    </a:cubicBezTo>
                    <a:cubicBezTo>
                      <a:pt x="9967" y="10335"/>
                      <a:pt x="10281" y="10546"/>
                      <a:pt x="10607" y="10748"/>
                    </a:cubicBezTo>
                    <a:cubicBezTo>
                      <a:pt x="11365" y="11229"/>
                      <a:pt x="12171" y="11666"/>
                      <a:pt x="13025" y="12055"/>
                    </a:cubicBezTo>
                    <a:cubicBezTo>
                      <a:pt x="13145" y="12116"/>
                      <a:pt x="13268" y="12168"/>
                      <a:pt x="13392" y="12220"/>
                    </a:cubicBezTo>
                    <a:cubicBezTo>
                      <a:pt x="13515" y="12279"/>
                      <a:pt x="13641" y="12331"/>
                      <a:pt x="13766" y="12383"/>
                    </a:cubicBezTo>
                    <a:cubicBezTo>
                      <a:pt x="14270" y="12594"/>
                      <a:pt x="14792" y="12790"/>
                      <a:pt x="15330" y="12967"/>
                    </a:cubicBezTo>
                    <a:cubicBezTo>
                      <a:pt x="15464" y="13013"/>
                      <a:pt x="15598" y="13059"/>
                      <a:pt x="15734" y="13099"/>
                    </a:cubicBezTo>
                    <a:cubicBezTo>
                      <a:pt x="16007" y="13185"/>
                      <a:pt x="16286" y="13267"/>
                      <a:pt x="16567" y="13344"/>
                    </a:cubicBezTo>
                    <a:cubicBezTo>
                      <a:pt x="16706" y="13387"/>
                      <a:pt x="16848" y="13423"/>
                      <a:pt x="16992" y="13457"/>
                    </a:cubicBezTo>
                    <a:cubicBezTo>
                      <a:pt x="17134" y="13497"/>
                      <a:pt x="17279" y="13534"/>
                      <a:pt x="17423" y="13564"/>
                    </a:cubicBezTo>
                    <a:cubicBezTo>
                      <a:pt x="17713" y="13638"/>
                      <a:pt x="18007" y="13702"/>
                      <a:pt x="18307" y="13760"/>
                    </a:cubicBezTo>
                    <a:cubicBezTo>
                      <a:pt x="18433" y="13788"/>
                      <a:pt x="18561" y="13812"/>
                      <a:pt x="18690" y="13834"/>
                    </a:cubicBezTo>
                    <a:cubicBezTo>
                      <a:pt x="18743" y="13846"/>
                      <a:pt x="18794" y="13855"/>
                      <a:pt x="18848" y="13864"/>
                    </a:cubicBezTo>
                    <a:cubicBezTo>
                      <a:pt x="18971" y="13889"/>
                      <a:pt x="19091" y="13910"/>
                      <a:pt x="19217" y="13929"/>
                    </a:cubicBezTo>
                    <a:cubicBezTo>
                      <a:pt x="19525" y="13981"/>
                      <a:pt x="19838" y="14030"/>
                      <a:pt x="20154" y="14072"/>
                    </a:cubicBezTo>
                    <a:cubicBezTo>
                      <a:pt x="20310" y="14094"/>
                      <a:pt x="20465" y="14115"/>
                      <a:pt x="20620" y="14131"/>
                    </a:cubicBezTo>
                    <a:cubicBezTo>
                      <a:pt x="20944" y="14170"/>
                      <a:pt x="21268" y="14204"/>
                      <a:pt x="21600" y="14235"/>
                    </a:cubicBezTo>
                    <a:close/>
                  </a:path>
                </a:pathLst>
              </a:custGeom>
              <a:solidFill>
                <a:srgbClr val="5446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672" tIns="16672" rIns="16672" bIns="16672" numCol="1" anchor="ctr">
                <a:noAutofit/>
              </a:bodyPr>
              <a:lstStyle/>
              <a:p>
                <a:pPr defTabSz="225083">
                  <a:defRPr sz="14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5" name="Shape"/>
              <p:cNvSpPr/>
              <p:nvPr/>
            </p:nvSpPr>
            <p:spPr>
              <a:xfrm>
                <a:off x="492437" y="692341"/>
                <a:ext cx="336529" cy="284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562"/>
                    </a:moveTo>
                    <a:lnTo>
                      <a:pt x="198" y="21600"/>
                    </a:lnTo>
                    <a:lnTo>
                      <a:pt x="0" y="16412"/>
                    </a:lnTo>
                    <a:cubicBezTo>
                      <a:pt x="158" y="16382"/>
                      <a:pt x="313" y="16353"/>
                      <a:pt x="466" y="16320"/>
                    </a:cubicBezTo>
                    <a:cubicBezTo>
                      <a:pt x="627" y="16287"/>
                      <a:pt x="785" y="16254"/>
                      <a:pt x="940" y="16218"/>
                    </a:cubicBezTo>
                    <a:cubicBezTo>
                      <a:pt x="1626" y="16068"/>
                      <a:pt x="2286" y="15898"/>
                      <a:pt x="2921" y="15710"/>
                    </a:cubicBezTo>
                    <a:cubicBezTo>
                      <a:pt x="3051" y="15674"/>
                      <a:pt x="3175" y="15635"/>
                      <a:pt x="3302" y="15593"/>
                    </a:cubicBezTo>
                    <a:cubicBezTo>
                      <a:pt x="3553" y="15518"/>
                      <a:pt x="3801" y="15438"/>
                      <a:pt x="4044" y="15351"/>
                    </a:cubicBezTo>
                    <a:cubicBezTo>
                      <a:pt x="4050" y="15348"/>
                      <a:pt x="4055" y="15348"/>
                      <a:pt x="4061" y="15345"/>
                    </a:cubicBezTo>
                    <a:cubicBezTo>
                      <a:pt x="4199" y="15300"/>
                      <a:pt x="4337" y="15252"/>
                      <a:pt x="4473" y="15198"/>
                    </a:cubicBezTo>
                    <a:cubicBezTo>
                      <a:pt x="4608" y="15151"/>
                      <a:pt x="4744" y="15100"/>
                      <a:pt x="4879" y="15049"/>
                    </a:cubicBezTo>
                    <a:cubicBezTo>
                      <a:pt x="5015" y="14995"/>
                      <a:pt x="5147" y="14944"/>
                      <a:pt x="5280" y="14890"/>
                    </a:cubicBezTo>
                    <a:cubicBezTo>
                      <a:pt x="5977" y="14612"/>
                      <a:pt x="6643" y="14310"/>
                      <a:pt x="7275" y="13981"/>
                    </a:cubicBezTo>
                    <a:cubicBezTo>
                      <a:pt x="7487" y="13874"/>
                      <a:pt x="7696" y="13763"/>
                      <a:pt x="7899" y="13647"/>
                    </a:cubicBezTo>
                    <a:cubicBezTo>
                      <a:pt x="8017" y="13581"/>
                      <a:pt x="8133" y="13515"/>
                      <a:pt x="8246" y="13449"/>
                    </a:cubicBezTo>
                    <a:cubicBezTo>
                      <a:pt x="8418" y="13353"/>
                      <a:pt x="8588" y="13252"/>
                      <a:pt x="8754" y="13147"/>
                    </a:cubicBezTo>
                    <a:cubicBezTo>
                      <a:pt x="8921" y="13046"/>
                      <a:pt x="9084" y="12944"/>
                      <a:pt x="9245" y="12836"/>
                    </a:cubicBezTo>
                    <a:cubicBezTo>
                      <a:pt x="9355" y="12761"/>
                      <a:pt x="9465" y="12687"/>
                      <a:pt x="9572" y="12615"/>
                    </a:cubicBezTo>
                    <a:cubicBezTo>
                      <a:pt x="9784" y="12474"/>
                      <a:pt x="9993" y="12325"/>
                      <a:pt x="10196" y="12172"/>
                    </a:cubicBezTo>
                    <a:cubicBezTo>
                      <a:pt x="10402" y="12023"/>
                      <a:pt x="10602" y="11870"/>
                      <a:pt x="10797" y="11712"/>
                    </a:cubicBezTo>
                    <a:cubicBezTo>
                      <a:pt x="10896" y="11637"/>
                      <a:pt x="10992" y="11559"/>
                      <a:pt x="11088" y="11476"/>
                    </a:cubicBezTo>
                    <a:cubicBezTo>
                      <a:pt x="11184" y="11398"/>
                      <a:pt x="11280" y="11320"/>
                      <a:pt x="11373" y="11237"/>
                    </a:cubicBezTo>
                    <a:cubicBezTo>
                      <a:pt x="11562" y="11078"/>
                      <a:pt x="11743" y="10914"/>
                      <a:pt x="11923" y="10746"/>
                    </a:cubicBezTo>
                    <a:cubicBezTo>
                      <a:pt x="11999" y="10677"/>
                      <a:pt x="12076" y="10609"/>
                      <a:pt x="12149" y="10537"/>
                    </a:cubicBezTo>
                    <a:cubicBezTo>
                      <a:pt x="12155" y="10531"/>
                      <a:pt x="12157" y="10525"/>
                      <a:pt x="12163" y="10522"/>
                    </a:cubicBezTo>
                    <a:cubicBezTo>
                      <a:pt x="12172" y="10513"/>
                      <a:pt x="12180" y="10504"/>
                      <a:pt x="12188" y="10498"/>
                    </a:cubicBezTo>
                    <a:cubicBezTo>
                      <a:pt x="12315" y="10378"/>
                      <a:pt x="12442" y="10253"/>
                      <a:pt x="12567" y="10124"/>
                    </a:cubicBezTo>
                    <a:cubicBezTo>
                      <a:pt x="12699" y="9996"/>
                      <a:pt x="12829" y="9861"/>
                      <a:pt x="12956" y="9721"/>
                    </a:cubicBezTo>
                    <a:cubicBezTo>
                      <a:pt x="13029" y="9646"/>
                      <a:pt x="13106" y="9565"/>
                      <a:pt x="13176" y="9484"/>
                    </a:cubicBezTo>
                    <a:cubicBezTo>
                      <a:pt x="13266" y="9386"/>
                      <a:pt x="13354" y="9287"/>
                      <a:pt x="13439" y="9188"/>
                    </a:cubicBezTo>
                    <a:cubicBezTo>
                      <a:pt x="13599" y="9009"/>
                      <a:pt x="13752" y="8827"/>
                      <a:pt x="13899" y="8641"/>
                    </a:cubicBezTo>
                    <a:cubicBezTo>
                      <a:pt x="14006" y="8516"/>
                      <a:pt x="14107" y="8387"/>
                      <a:pt x="14206" y="8259"/>
                    </a:cubicBezTo>
                    <a:cubicBezTo>
                      <a:pt x="14218" y="8244"/>
                      <a:pt x="14229" y="8229"/>
                      <a:pt x="14243" y="8214"/>
                    </a:cubicBezTo>
                    <a:cubicBezTo>
                      <a:pt x="14347" y="8076"/>
                      <a:pt x="14452" y="7939"/>
                      <a:pt x="14551" y="7801"/>
                    </a:cubicBezTo>
                    <a:cubicBezTo>
                      <a:pt x="14621" y="7708"/>
                      <a:pt x="14692" y="7613"/>
                      <a:pt x="14757" y="7514"/>
                    </a:cubicBezTo>
                    <a:cubicBezTo>
                      <a:pt x="14827" y="7418"/>
                      <a:pt x="14895" y="7323"/>
                      <a:pt x="14957" y="7227"/>
                    </a:cubicBezTo>
                    <a:cubicBezTo>
                      <a:pt x="15022" y="7131"/>
                      <a:pt x="15087" y="7033"/>
                      <a:pt x="15154" y="6934"/>
                    </a:cubicBezTo>
                    <a:cubicBezTo>
                      <a:pt x="15284" y="6740"/>
                      <a:pt x="15411" y="6542"/>
                      <a:pt x="15530" y="6345"/>
                    </a:cubicBezTo>
                    <a:cubicBezTo>
                      <a:pt x="16526" y="4733"/>
                      <a:pt x="17302" y="3017"/>
                      <a:pt x="17897" y="1250"/>
                    </a:cubicBezTo>
                    <a:cubicBezTo>
                      <a:pt x="17900" y="1247"/>
                      <a:pt x="17900" y="1244"/>
                      <a:pt x="17903" y="1241"/>
                    </a:cubicBezTo>
                    <a:cubicBezTo>
                      <a:pt x="18623" y="1121"/>
                      <a:pt x="19317" y="670"/>
                      <a:pt x="19946" y="0"/>
                    </a:cubicBezTo>
                    <a:cubicBezTo>
                      <a:pt x="19946" y="0"/>
                      <a:pt x="21600" y="20562"/>
                      <a:pt x="21600" y="20562"/>
                    </a:cubicBezTo>
                    <a:close/>
                  </a:path>
                </a:pathLst>
              </a:custGeom>
              <a:solidFill>
                <a:srgbClr val="5446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672" tIns="16672" rIns="16672" bIns="16672" numCol="1" anchor="ctr">
                <a:noAutofit/>
              </a:bodyPr>
              <a:lstStyle/>
              <a:p>
                <a:pPr defTabSz="225083">
                  <a:defRPr sz="14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76" name="Shape"/>
              <p:cNvSpPr/>
              <p:nvPr/>
            </p:nvSpPr>
            <p:spPr>
              <a:xfrm>
                <a:off x="-1" y="0"/>
                <a:ext cx="789388" cy="4707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fill="norm" stroke="1" extrusionOk="0">
                    <a:moveTo>
                      <a:pt x="10520" y="0"/>
                    </a:moveTo>
                    <a:lnTo>
                      <a:pt x="10520" y="0"/>
                    </a:lnTo>
                    <a:cubicBezTo>
                      <a:pt x="4751" y="31"/>
                      <a:pt x="91" y="7062"/>
                      <a:pt x="112" y="15704"/>
                    </a:cubicBezTo>
                    <a:lnTo>
                      <a:pt x="0" y="21570"/>
                    </a:lnTo>
                    <a:lnTo>
                      <a:pt x="2327" y="21276"/>
                    </a:lnTo>
                    <a:lnTo>
                      <a:pt x="7369" y="20582"/>
                    </a:lnTo>
                    <a:lnTo>
                      <a:pt x="7187" y="14492"/>
                    </a:lnTo>
                    <a:lnTo>
                      <a:pt x="8169" y="14487"/>
                    </a:lnTo>
                    <a:lnTo>
                      <a:pt x="8482" y="20576"/>
                    </a:lnTo>
                    <a:lnTo>
                      <a:pt x="13654" y="20549"/>
                    </a:lnTo>
                    <a:lnTo>
                      <a:pt x="13830" y="13909"/>
                    </a:lnTo>
                    <a:lnTo>
                      <a:pt x="14896" y="13767"/>
                    </a:lnTo>
                    <a:lnTo>
                      <a:pt x="14881" y="20543"/>
                    </a:lnTo>
                    <a:lnTo>
                      <a:pt x="19453" y="20519"/>
                    </a:lnTo>
                    <a:lnTo>
                      <a:pt x="21600" y="20269"/>
                    </a:lnTo>
                    <a:lnTo>
                      <a:pt x="21360" y="15639"/>
                    </a:lnTo>
                    <a:cubicBezTo>
                      <a:pt x="21340" y="6997"/>
                      <a:pt x="16289" y="-30"/>
                      <a:pt x="10520" y="0"/>
                    </a:cubicBezTo>
                    <a:close/>
                  </a:path>
                </a:pathLst>
              </a:custGeom>
              <a:solidFill>
                <a:srgbClr val="5446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672" tIns="16672" rIns="16672" bIns="16672" numCol="1" anchor="ctr">
                <a:noAutofit/>
              </a:bodyPr>
              <a:lstStyle/>
              <a:p>
                <a:pPr defTabSz="225083">
                  <a:defRPr sz="14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287" name="Group"/>
          <p:cNvGrpSpPr/>
          <p:nvPr/>
        </p:nvGrpSpPr>
        <p:grpSpPr>
          <a:xfrm>
            <a:off x="953861" y="9714716"/>
            <a:ext cx="1927868" cy="1864254"/>
            <a:chOff x="0" y="0"/>
            <a:chExt cx="1927866" cy="1864253"/>
          </a:xfrm>
        </p:grpSpPr>
        <p:grpSp>
          <p:nvGrpSpPr>
            <p:cNvPr id="207" name="Group"/>
            <p:cNvGrpSpPr/>
            <p:nvPr/>
          </p:nvGrpSpPr>
          <p:grpSpPr>
            <a:xfrm>
              <a:off x="0" y="1043335"/>
              <a:ext cx="833233" cy="820919"/>
              <a:chOff x="0" y="0"/>
              <a:chExt cx="833232" cy="820917"/>
            </a:xfrm>
          </p:grpSpPr>
          <p:sp>
            <p:nvSpPr>
              <p:cNvPr id="179" name="Shape"/>
              <p:cNvSpPr/>
              <p:nvPr/>
            </p:nvSpPr>
            <p:spPr>
              <a:xfrm>
                <a:off x="0" y="0"/>
                <a:ext cx="833233" cy="820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4835"/>
                      <a:pt x="17403" y="0"/>
                      <a:pt x="12226" y="0"/>
                    </a:cubicBezTo>
                    <a:cubicBezTo>
                      <a:pt x="11152" y="0"/>
                      <a:pt x="10120" y="62"/>
                      <a:pt x="9159" y="445"/>
                    </a:cubicBezTo>
                    <a:cubicBezTo>
                      <a:pt x="9033" y="496"/>
                      <a:pt x="183" y="2884"/>
                      <a:pt x="0" y="15057"/>
                    </a:cubicBezTo>
                    <a:cubicBezTo>
                      <a:pt x="0" y="15057"/>
                      <a:pt x="3766" y="20803"/>
                      <a:pt x="10864" y="21486"/>
                    </a:cubicBezTo>
                    <a:cubicBezTo>
                      <a:pt x="11308" y="21561"/>
                      <a:pt x="11763" y="21600"/>
                      <a:pt x="12226" y="21600"/>
                    </a:cubicBezTo>
                    <a:cubicBezTo>
                      <a:pt x="12656" y="21600"/>
                      <a:pt x="13080" y="21566"/>
                      <a:pt x="13495" y="21501"/>
                    </a:cubicBezTo>
                    <a:cubicBezTo>
                      <a:pt x="13495" y="21501"/>
                      <a:pt x="13495" y="21501"/>
                      <a:pt x="13495" y="21501"/>
                    </a:cubicBezTo>
                    <a:lnTo>
                      <a:pt x="13495" y="21501"/>
                    </a:lnTo>
                    <a:cubicBezTo>
                      <a:pt x="18072" y="20788"/>
                      <a:pt x="21600" y="16269"/>
                      <a:pt x="21600" y="10800"/>
                    </a:cubicBezTo>
                    <a:close/>
                  </a:path>
                </a:pathLst>
              </a:custGeom>
              <a:solidFill>
                <a:srgbClr val="F5D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672" tIns="16672" rIns="16672" bIns="16672" numCol="1" anchor="ctr">
                <a:noAutofit/>
              </a:bodyPr>
              <a:lstStyle/>
              <a:p>
                <a:pPr defTabSz="225083">
                  <a:defRPr sz="14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206" name="Group"/>
              <p:cNvGrpSpPr/>
              <p:nvPr/>
            </p:nvGrpSpPr>
            <p:grpSpPr>
              <a:xfrm>
                <a:off x="174209" y="121346"/>
                <a:ext cx="519222" cy="554861"/>
                <a:chOff x="0" y="0"/>
                <a:chExt cx="519221" cy="554860"/>
              </a:xfrm>
            </p:grpSpPr>
            <p:sp>
              <p:nvSpPr>
                <p:cNvPr id="180" name="Shape"/>
                <p:cNvSpPr/>
                <p:nvPr/>
              </p:nvSpPr>
              <p:spPr>
                <a:xfrm>
                  <a:off x="190046" y="202243"/>
                  <a:ext cx="271598" cy="3526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4" h="21585" fill="norm" stroke="1" extrusionOk="0">
                      <a:moveTo>
                        <a:pt x="17060" y="20719"/>
                      </a:moveTo>
                      <a:cubicBezTo>
                        <a:pt x="17235" y="19842"/>
                        <a:pt x="17746" y="19060"/>
                        <a:pt x="18521" y="18483"/>
                      </a:cubicBezTo>
                      <a:lnTo>
                        <a:pt x="20821" y="21115"/>
                      </a:lnTo>
                      <a:cubicBezTo>
                        <a:pt x="20821" y="21115"/>
                        <a:pt x="17060" y="20719"/>
                        <a:pt x="17060" y="20719"/>
                      </a:cubicBezTo>
                      <a:close/>
                      <a:moveTo>
                        <a:pt x="16590" y="20669"/>
                      </a:moveTo>
                      <a:lnTo>
                        <a:pt x="3906" y="19331"/>
                      </a:lnTo>
                      <a:lnTo>
                        <a:pt x="4289" y="16557"/>
                      </a:lnTo>
                      <a:cubicBezTo>
                        <a:pt x="4304" y="16444"/>
                        <a:pt x="4212" y="16341"/>
                        <a:pt x="4083" y="16327"/>
                      </a:cubicBezTo>
                      <a:lnTo>
                        <a:pt x="910" y="15993"/>
                      </a:lnTo>
                      <a:lnTo>
                        <a:pt x="2507" y="4413"/>
                      </a:lnTo>
                      <a:cubicBezTo>
                        <a:pt x="2625" y="4421"/>
                        <a:pt x="2742" y="4426"/>
                        <a:pt x="2859" y="4426"/>
                      </a:cubicBezTo>
                      <a:cubicBezTo>
                        <a:pt x="3835" y="4426"/>
                        <a:pt x="4779" y="4165"/>
                        <a:pt x="5586" y="3677"/>
                      </a:cubicBezTo>
                      <a:lnTo>
                        <a:pt x="18234" y="18155"/>
                      </a:lnTo>
                      <a:cubicBezTo>
                        <a:pt x="17357" y="18801"/>
                        <a:pt x="16782" y="19681"/>
                        <a:pt x="16590" y="20669"/>
                      </a:cubicBezTo>
                      <a:close/>
                      <a:moveTo>
                        <a:pt x="3437" y="19282"/>
                      </a:moveTo>
                      <a:lnTo>
                        <a:pt x="499" y="18972"/>
                      </a:lnTo>
                      <a:lnTo>
                        <a:pt x="853" y="16402"/>
                      </a:lnTo>
                      <a:lnTo>
                        <a:pt x="3792" y="16712"/>
                      </a:lnTo>
                      <a:cubicBezTo>
                        <a:pt x="3792" y="16712"/>
                        <a:pt x="3437" y="19282"/>
                        <a:pt x="3437" y="19282"/>
                      </a:cubicBezTo>
                      <a:close/>
                      <a:moveTo>
                        <a:pt x="3015" y="734"/>
                      </a:moveTo>
                      <a:lnTo>
                        <a:pt x="5301" y="3351"/>
                      </a:lnTo>
                      <a:cubicBezTo>
                        <a:pt x="4496" y="3833"/>
                        <a:pt x="3540" y="4061"/>
                        <a:pt x="2564" y="4004"/>
                      </a:cubicBezTo>
                      <a:cubicBezTo>
                        <a:pt x="2564" y="4004"/>
                        <a:pt x="3015" y="734"/>
                        <a:pt x="3015" y="734"/>
                      </a:cubicBezTo>
                      <a:close/>
                      <a:moveTo>
                        <a:pt x="21536" y="21253"/>
                      </a:moveTo>
                      <a:lnTo>
                        <a:pt x="18750" y="18065"/>
                      </a:lnTo>
                      <a:cubicBezTo>
                        <a:pt x="18750" y="18065"/>
                        <a:pt x="18750" y="18065"/>
                        <a:pt x="18749" y="18064"/>
                      </a:cubicBezTo>
                      <a:cubicBezTo>
                        <a:pt x="18749" y="18064"/>
                        <a:pt x="18749" y="18063"/>
                        <a:pt x="18748" y="18063"/>
                      </a:cubicBezTo>
                      <a:lnTo>
                        <a:pt x="5826" y="3273"/>
                      </a:lnTo>
                      <a:cubicBezTo>
                        <a:pt x="5825" y="3271"/>
                        <a:pt x="5825" y="3270"/>
                        <a:pt x="5824" y="3269"/>
                      </a:cubicBezTo>
                      <a:cubicBezTo>
                        <a:pt x="5823" y="3268"/>
                        <a:pt x="5821" y="3267"/>
                        <a:pt x="5820" y="3266"/>
                      </a:cubicBezTo>
                      <a:lnTo>
                        <a:pt x="3038" y="81"/>
                      </a:lnTo>
                      <a:cubicBezTo>
                        <a:pt x="2979" y="14"/>
                        <a:pt x="2881" y="-15"/>
                        <a:pt x="2788" y="7"/>
                      </a:cubicBezTo>
                      <a:cubicBezTo>
                        <a:pt x="2695" y="29"/>
                        <a:pt x="2627" y="98"/>
                        <a:pt x="2616" y="181"/>
                      </a:cubicBezTo>
                      <a:lnTo>
                        <a:pt x="2067" y="4163"/>
                      </a:lnTo>
                      <a:cubicBezTo>
                        <a:pt x="2066" y="4164"/>
                        <a:pt x="2066" y="4164"/>
                        <a:pt x="2066" y="4165"/>
                      </a:cubicBezTo>
                      <a:cubicBezTo>
                        <a:pt x="2066" y="4166"/>
                        <a:pt x="2066" y="4167"/>
                        <a:pt x="2066" y="4167"/>
                      </a:cubicBezTo>
                      <a:lnTo>
                        <a:pt x="413" y="16148"/>
                      </a:lnTo>
                      <a:cubicBezTo>
                        <a:pt x="413" y="16148"/>
                        <a:pt x="413" y="16148"/>
                        <a:pt x="413" y="16148"/>
                      </a:cubicBezTo>
                      <a:lnTo>
                        <a:pt x="2" y="19127"/>
                      </a:lnTo>
                      <a:cubicBezTo>
                        <a:pt x="0" y="19141"/>
                        <a:pt x="0" y="19155"/>
                        <a:pt x="1" y="19168"/>
                      </a:cubicBezTo>
                      <a:cubicBezTo>
                        <a:pt x="2" y="19177"/>
                        <a:pt x="4" y="19185"/>
                        <a:pt x="6" y="19194"/>
                      </a:cubicBezTo>
                      <a:cubicBezTo>
                        <a:pt x="8" y="19199"/>
                        <a:pt x="8" y="19203"/>
                        <a:pt x="9" y="19208"/>
                      </a:cubicBezTo>
                      <a:cubicBezTo>
                        <a:pt x="12" y="19216"/>
                        <a:pt x="16" y="19224"/>
                        <a:pt x="20" y="19232"/>
                      </a:cubicBezTo>
                      <a:cubicBezTo>
                        <a:pt x="22" y="19237"/>
                        <a:pt x="24" y="19241"/>
                        <a:pt x="26" y="19245"/>
                      </a:cubicBezTo>
                      <a:cubicBezTo>
                        <a:pt x="32" y="19255"/>
                        <a:pt x="39" y="19264"/>
                        <a:pt x="46" y="19273"/>
                      </a:cubicBezTo>
                      <a:cubicBezTo>
                        <a:pt x="48" y="19275"/>
                        <a:pt x="49" y="19277"/>
                        <a:pt x="51" y="19279"/>
                      </a:cubicBezTo>
                      <a:cubicBezTo>
                        <a:pt x="52" y="19281"/>
                        <a:pt x="55" y="19283"/>
                        <a:pt x="56" y="19284"/>
                      </a:cubicBezTo>
                      <a:cubicBezTo>
                        <a:pt x="65" y="19293"/>
                        <a:pt x="73" y="19301"/>
                        <a:pt x="82" y="19308"/>
                      </a:cubicBezTo>
                      <a:cubicBezTo>
                        <a:pt x="88" y="19312"/>
                        <a:pt x="93" y="19315"/>
                        <a:pt x="99" y="19318"/>
                      </a:cubicBezTo>
                      <a:cubicBezTo>
                        <a:pt x="106" y="19323"/>
                        <a:pt x="112" y="19328"/>
                        <a:pt x="120" y="19331"/>
                      </a:cubicBezTo>
                      <a:cubicBezTo>
                        <a:pt x="126" y="19335"/>
                        <a:pt x="133" y="19337"/>
                        <a:pt x="140" y="19339"/>
                      </a:cubicBezTo>
                      <a:cubicBezTo>
                        <a:pt x="148" y="19342"/>
                        <a:pt x="155" y="19346"/>
                        <a:pt x="162" y="19348"/>
                      </a:cubicBezTo>
                      <a:cubicBezTo>
                        <a:pt x="177" y="19352"/>
                        <a:pt x="192" y="19355"/>
                        <a:pt x="208" y="19357"/>
                      </a:cubicBezTo>
                      <a:lnTo>
                        <a:pt x="16759" y="21102"/>
                      </a:lnTo>
                      <a:cubicBezTo>
                        <a:pt x="16760" y="21103"/>
                        <a:pt x="16761" y="21103"/>
                        <a:pt x="16762" y="21103"/>
                      </a:cubicBezTo>
                      <a:cubicBezTo>
                        <a:pt x="16764" y="21103"/>
                        <a:pt x="16766" y="21103"/>
                        <a:pt x="16768" y="21103"/>
                      </a:cubicBezTo>
                      <a:lnTo>
                        <a:pt x="21320" y="21584"/>
                      </a:lnTo>
                      <a:cubicBezTo>
                        <a:pt x="21329" y="21584"/>
                        <a:pt x="21339" y="21585"/>
                        <a:pt x="21348" y="21585"/>
                      </a:cubicBezTo>
                      <a:cubicBezTo>
                        <a:pt x="21432" y="21585"/>
                        <a:pt x="21511" y="21546"/>
                        <a:pt x="21553" y="21481"/>
                      </a:cubicBezTo>
                      <a:cubicBezTo>
                        <a:pt x="21600" y="21409"/>
                        <a:pt x="21593" y="21319"/>
                        <a:pt x="21536" y="21253"/>
                      </a:cubicBezTo>
                      <a:close/>
                    </a:path>
                  </a:pathLst>
                </a:custGeom>
                <a:solidFill>
                  <a:srgbClr val="54468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6672" tIns="16672" rIns="16672" bIns="16672" numCol="1" anchor="ctr">
                  <a:noAutofit/>
                </a:bodyPr>
                <a:lstStyle/>
                <a:p>
                  <a:pPr defTabSz="225083">
                    <a:defRPr sz="14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grpSp>
              <p:nvGrpSpPr>
                <p:cNvPr id="187" name="Group"/>
                <p:cNvGrpSpPr/>
                <p:nvPr/>
              </p:nvGrpSpPr>
              <p:grpSpPr>
                <a:xfrm>
                  <a:off x="0" y="220220"/>
                  <a:ext cx="519222" cy="277142"/>
                  <a:chOff x="0" y="0"/>
                  <a:chExt cx="519221" cy="277140"/>
                </a:xfrm>
              </p:grpSpPr>
              <p:grpSp>
                <p:nvGrpSpPr>
                  <p:cNvPr id="183" name="Group"/>
                  <p:cNvGrpSpPr/>
                  <p:nvPr/>
                </p:nvGrpSpPr>
                <p:grpSpPr>
                  <a:xfrm>
                    <a:off x="419685" y="0"/>
                    <a:ext cx="99537" cy="112986"/>
                    <a:chOff x="0" y="0"/>
                    <a:chExt cx="99535" cy="112985"/>
                  </a:xfrm>
                </p:grpSpPr>
                <p:sp>
                  <p:nvSpPr>
                    <p:cNvPr id="181" name="Shape"/>
                    <p:cNvSpPr/>
                    <p:nvPr/>
                  </p:nvSpPr>
                  <p:spPr>
                    <a:xfrm>
                      <a:off x="0" y="0"/>
                      <a:ext cx="99536" cy="11298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5511" y="21600"/>
                          </a:moveTo>
                          <a:lnTo>
                            <a:pt x="6089" y="21600"/>
                          </a:lnTo>
                          <a:cubicBezTo>
                            <a:pt x="2740" y="21600"/>
                            <a:pt x="0" y="18860"/>
                            <a:pt x="0" y="15511"/>
                          </a:cubicBezTo>
                          <a:lnTo>
                            <a:pt x="0" y="6089"/>
                          </a:lnTo>
                          <a:cubicBezTo>
                            <a:pt x="0" y="2740"/>
                            <a:pt x="2740" y="0"/>
                            <a:pt x="6089" y="0"/>
                          </a:cubicBezTo>
                          <a:lnTo>
                            <a:pt x="15511" y="0"/>
                          </a:lnTo>
                          <a:cubicBezTo>
                            <a:pt x="18860" y="0"/>
                            <a:pt x="21600" y="2740"/>
                            <a:pt x="21600" y="6089"/>
                          </a:cubicBezTo>
                          <a:lnTo>
                            <a:pt x="21600" y="15511"/>
                          </a:lnTo>
                          <a:cubicBezTo>
                            <a:pt x="21600" y="18860"/>
                            <a:pt x="18860" y="21600"/>
                            <a:pt x="15511" y="21600"/>
                          </a:cubicBezTo>
                          <a:close/>
                        </a:path>
                      </a:pathLst>
                    </a:custGeom>
                    <a:solidFill>
                      <a:srgbClr val="F7F7F7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82" name="Shape"/>
                    <p:cNvSpPr/>
                    <p:nvPr/>
                  </p:nvSpPr>
                  <p:spPr>
                    <a:xfrm>
                      <a:off x="23755" y="51684"/>
                      <a:ext cx="54499" cy="674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20423" y="21600"/>
                          </a:moveTo>
                          <a:lnTo>
                            <a:pt x="1177" y="21600"/>
                          </a:lnTo>
                          <a:cubicBezTo>
                            <a:pt x="527" y="21600"/>
                            <a:pt x="0" y="16763"/>
                            <a:pt x="0" y="10800"/>
                          </a:cubicBezTo>
                          <a:cubicBezTo>
                            <a:pt x="0" y="4838"/>
                            <a:pt x="527" y="0"/>
                            <a:pt x="1177" y="0"/>
                          </a:cubicBezTo>
                          <a:lnTo>
                            <a:pt x="20423" y="0"/>
                          </a:lnTo>
                          <a:cubicBezTo>
                            <a:pt x="21073" y="0"/>
                            <a:pt x="21600" y="4838"/>
                            <a:pt x="21600" y="10800"/>
                          </a:cubicBezTo>
                          <a:cubicBezTo>
                            <a:pt x="21600" y="16763"/>
                            <a:pt x="21073" y="21600"/>
                            <a:pt x="20423" y="21600"/>
                          </a:cubicBezTo>
                          <a:close/>
                        </a:path>
                      </a:pathLst>
                    </a:custGeom>
                    <a:solidFill>
                      <a:srgbClr val="544688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  <p:grpSp>
                <p:nvGrpSpPr>
                  <p:cNvPr id="186" name="Group"/>
                  <p:cNvGrpSpPr/>
                  <p:nvPr/>
                </p:nvGrpSpPr>
                <p:grpSpPr>
                  <a:xfrm>
                    <a:off x="0" y="143817"/>
                    <a:ext cx="117453" cy="133324"/>
                    <a:chOff x="0" y="0"/>
                    <a:chExt cx="117452" cy="133323"/>
                  </a:xfrm>
                </p:grpSpPr>
                <p:sp>
                  <p:nvSpPr>
                    <p:cNvPr id="184" name="Shape"/>
                    <p:cNvSpPr/>
                    <p:nvPr/>
                  </p:nvSpPr>
                  <p:spPr>
                    <a:xfrm>
                      <a:off x="0" y="-1"/>
                      <a:ext cx="117453" cy="13332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0641" h="20641" fill="norm" stroke="1" extrusionOk="0">
                          <a:moveTo>
                            <a:pt x="19203" y="13808"/>
                          </a:moveTo>
                          <a:lnTo>
                            <a:pt x="13808" y="19203"/>
                          </a:lnTo>
                          <a:cubicBezTo>
                            <a:pt x="11890" y="21121"/>
                            <a:pt x="8752" y="21121"/>
                            <a:pt x="6834" y="19203"/>
                          </a:cubicBezTo>
                          <a:lnTo>
                            <a:pt x="1439" y="13808"/>
                          </a:lnTo>
                          <a:cubicBezTo>
                            <a:pt x="-479" y="11890"/>
                            <a:pt x="-479" y="8752"/>
                            <a:pt x="1439" y="6834"/>
                          </a:cubicBezTo>
                          <a:lnTo>
                            <a:pt x="6834" y="1439"/>
                          </a:lnTo>
                          <a:cubicBezTo>
                            <a:pt x="8752" y="-479"/>
                            <a:pt x="11890" y="-479"/>
                            <a:pt x="13808" y="1439"/>
                          </a:cubicBezTo>
                          <a:lnTo>
                            <a:pt x="19203" y="6834"/>
                          </a:lnTo>
                          <a:cubicBezTo>
                            <a:pt x="21121" y="8752"/>
                            <a:pt x="21121" y="11890"/>
                            <a:pt x="19203" y="13808"/>
                          </a:cubicBezTo>
                          <a:close/>
                        </a:path>
                      </a:pathLst>
                    </a:custGeom>
                    <a:solidFill>
                      <a:srgbClr val="F7F7F7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85" name="Shape"/>
                    <p:cNvSpPr/>
                    <p:nvPr/>
                  </p:nvSpPr>
                  <p:spPr>
                    <a:xfrm>
                      <a:off x="37613" y="42695"/>
                      <a:ext cx="40276" cy="4571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293" h="21446" fill="norm" stroke="1" extrusionOk="0">
                          <a:moveTo>
                            <a:pt x="12867" y="10723"/>
                          </a:moveTo>
                          <a:lnTo>
                            <a:pt x="20834" y="2700"/>
                          </a:lnTo>
                          <a:cubicBezTo>
                            <a:pt x="21447" y="2082"/>
                            <a:pt x="21447" y="1081"/>
                            <a:pt x="20834" y="464"/>
                          </a:cubicBezTo>
                          <a:cubicBezTo>
                            <a:pt x="20220" y="-154"/>
                            <a:pt x="19227" y="-154"/>
                            <a:pt x="18614" y="464"/>
                          </a:cubicBezTo>
                          <a:lnTo>
                            <a:pt x="10647" y="8487"/>
                          </a:lnTo>
                          <a:lnTo>
                            <a:pt x="2680" y="464"/>
                          </a:lnTo>
                          <a:cubicBezTo>
                            <a:pt x="2067" y="-154"/>
                            <a:pt x="1074" y="-154"/>
                            <a:pt x="460" y="464"/>
                          </a:cubicBezTo>
                          <a:cubicBezTo>
                            <a:pt x="-153" y="1081"/>
                            <a:pt x="-153" y="2082"/>
                            <a:pt x="460" y="2700"/>
                          </a:cubicBezTo>
                          <a:lnTo>
                            <a:pt x="8427" y="10723"/>
                          </a:lnTo>
                          <a:lnTo>
                            <a:pt x="460" y="18747"/>
                          </a:lnTo>
                          <a:cubicBezTo>
                            <a:pt x="-153" y="19365"/>
                            <a:pt x="-153" y="20365"/>
                            <a:pt x="460" y="20983"/>
                          </a:cubicBezTo>
                          <a:cubicBezTo>
                            <a:pt x="767" y="21292"/>
                            <a:pt x="1169" y="21446"/>
                            <a:pt x="1570" y="21446"/>
                          </a:cubicBezTo>
                          <a:cubicBezTo>
                            <a:pt x="1972" y="21446"/>
                            <a:pt x="2374" y="21292"/>
                            <a:pt x="2680" y="20983"/>
                          </a:cubicBezTo>
                          <a:lnTo>
                            <a:pt x="10647" y="12959"/>
                          </a:lnTo>
                          <a:lnTo>
                            <a:pt x="18614" y="20983"/>
                          </a:lnTo>
                          <a:cubicBezTo>
                            <a:pt x="18920" y="21292"/>
                            <a:pt x="19322" y="21446"/>
                            <a:pt x="19724" y="21446"/>
                          </a:cubicBezTo>
                          <a:cubicBezTo>
                            <a:pt x="20125" y="21446"/>
                            <a:pt x="20527" y="21292"/>
                            <a:pt x="20834" y="20983"/>
                          </a:cubicBezTo>
                          <a:cubicBezTo>
                            <a:pt x="21447" y="20365"/>
                            <a:pt x="21447" y="19365"/>
                            <a:pt x="20834" y="18747"/>
                          </a:cubicBezTo>
                          <a:cubicBezTo>
                            <a:pt x="20834" y="18747"/>
                            <a:pt x="12867" y="10723"/>
                            <a:pt x="12867" y="10723"/>
                          </a:cubicBezTo>
                          <a:close/>
                        </a:path>
                      </a:pathLst>
                    </a:custGeom>
                    <a:solidFill>
                      <a:srgbClr val="544688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</p:grpSp>
            <p:grpSp>
              <p:nvGrpSpPr>
                <p:cNvPr id="205" name="Group"/>
                <p:cNvGrpSpPr/>
                <p:nvPr/>
              </p:nvGrpSpPr>
              <p:grpSpPr>
                <a:xfrm>
                  <a:off x="19796" y="0"/>
                  <a:ext cx="412976" cy="289703"/>
                  <a:chOff x="0" y="0"/>
                  <a:chExt cx="412974" cy="289702"/>
                </a:xfrm>
              </p:grpSpPr>
              <p:sp>
                <p:nvSpPr>
                  <p:cNvPr id="188" name="Shape"/>
                  <p:cNvSpPr/>
                  <p:nvPr/>
                </p:nvSpPr>
                <p:spPr>
                  <a:xfrm>
                    <a:off x="0" y="0"/>
                    <a:ext cx="412975" cy="28970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21600" y="6895"/>
                        </a:moveTo>
                        <a:lnTo>
                          <a:pt x="18260" y="12300"/>
                        </a:lnTo>
                        <a:cubicBezTo>
                          <a:pt x="16869" y="9445"/>
                          <a:pt x="14713" y="7612"/>
                          <a:pt x="12294" y="7612"/>
                        </a:cubicBezTo>
                        <a:cubicBezTo>
                          <a:pt x="8102" y="7612"/>
                          <a:pt x="4704" y="13110"/>
                          <a:pt x="4704" y="19893"/>
                        </a:cubicBezTo>
                        <a:cubicBezTo>
                          <a:pt x="4704" y="20472"/>
                          <a:pt x="4729" y="21042"/>
                          <a:pt x="4777" y="21600"/>
                        </a:cubicBezTo>
                        <a:lnTo>
                          <a:pt x="46" y="21600"/>
                        </a:lnTo>
                        <a:cubicBezTo>
                          <a:pt x="16" y="21037"/>
                          <a:pt x="0" y="20467"/>
                          <a:pt x="0" y="19893"/>
                        </a:cubicBezTo>
                        <a:cubicBezTo>
                          <a:pt x="0" y="19596"/>
                          <a:pt x="4" y="19301"/>
                          <a:pt x="12" y="19008"/>
                        </a:cubicBezTo>
                        <a:cubicBezTo>
                          <a:pt x="20" y="18730"/>
                          <a:pt x="30" y="18453"/>
                          <a:pt x="46" y="18179"/>
                        </a:cubicBezTo>
                        <a:cubicBezTo>
                          <a:pt x="93" y="17259"/>
                          <a:pt x="181" y="16356"/>
                          <a:pt x="304" y="15475"/>
                        </a:cubicBezTo>
                        <a:cubicBezTo>
                          <a:pt x="343" y="15201"/>
                          <a:pt x="384" y="14932"/>
                          <a:pt x="430" y="14664"/>
                        </a:cubicBezTo>
                        <a:cubicBezTo>
                          <a:pt x="561" y="13876"/>
                          <a:pt x="723" y="13107"/>
                          <a:pt x="912" y="12362"/>
                        </a:cubicBezTo>
                        <a:cubicBezTo>
                          <a:pt x="977" y="12104"/>
                          <a:pt x="1046" y="11847"/>
                          <a:pt x="1118" y="11594"/>
                        </a:cubicBezTo>
                        <a:cubicBezTo>
                          <a:pt x="1329" y="10850"/>
                          <a:pt x="1568" y="10131"/>
                          <a:pt x="1833" y="9441"/>
                        </a:cubicBezTo>
                        <a:cubicBezTo>
                          <a:pt x="1923" y="9203"/>
                          <a:pt x="2017" y="8969"/>
                          <a:pt x="2114" y="8738"/>
                        </a:cubicBezTo>
                        <a:cubicBezTo>
                          <a:pt x="2380" y="8101"/>
                          <a:pt x="2670" y="7491"/>
                          <a:pt x="2981" y="6910"/>
                        </a:cubicBezTo>
                        <a:cubicBezTo>
                          <a:pt x="3092" y="6698"/>
                          <a:pt x="3208" y="6491"/>
                          <a:pt x="3326" y="6288"/>
                        </a:cubicBezTo>
                        <a:cubicBezTo>
                          <a:pt x="3703" y="5636"/>
                          <a:pt x="4108" y="5025"/>
                          <a:pt x="4536" y="4463"/>
                        </a:cubicBezTo>
                        <a:cubicBezTo>
                          <a:pt x="4669" y="4286"/>
                          <a:pt x="4803" y="4117"/>
                          <a:pt x="4940" y="3951"/>
                        </a:cubicBezTo>
                        <a:cubicBezTo>
                          <a:pt x="5278" y="3542"/>
                          <a:pt x="5629" y="3162"/>
                          <a:pt x="5991" y="2811"/>
                        </a:cubicBezTo>
                        <a:cubicBezTo>
                          <a:pt x="6139" y="2667"/>
                          <a:pt x="6288" y="2528"/>
                          <a:pt x="6440" y="2396"/>
                        </a:cubicBezTo>
                        <a:cubicBezTo>
                          <a:pt x="6874" y="2014"/>
                          <a:pt x="7324" y="1674"/>
                          <a:pt x="7787" y="1379"/>
                        </a:cubicBezTo>
                        <a:cubicBezTo>
                          <a:pt x="7948" y="1277"/>
                          <a:pt x="8109" y="1180"/>
                          <a:pt x="8273" y="1091"/>
                        </a:cubicBezTo>
                        <a:cubicBezTo>
                          <a:pt x="8746" y="823"/>
                          <a:pt x="9233" y="603"/>
                          <a:pt x="9731" y="434"/>
                        </a:cubicBezTo>
                        <a:cubicBezTo>
                          <a:pt x="9900" y="375"/>
                          <a:pt x="10070" y="323"/>
                          <a:pt x="10240" y="278"/>
                        </a:cubicBezTo>
                        <a:cubicBezTo>
                          <a:pt x="10756" y="136"/>
                          <a:pt x="11282" y="47"/>
                          <a:pt x="11817" y="17"/>
                        </a:cubicBezTo>
                        <a:cubicBezTo>
                          <a:pt x="11976" y="5"/>
                          <a:pt x="12134" y="0"/>
                          <a:pt x="12294" y="0"/>
                        </a:cubicBezTo>
                        <a:lnTo>
                          <a:pt x="12334" y="0"/>
                        </a:lnTo>
                        <a:cubicBezTo>
                          <a:pt x="12816" y="3"/>
                          <a:pt x="13293" y="50"/>
                          <a:pt x="13761" y="141"/>
                        </a:cubicBezTo>
                        <a:cubicBezTo>
                          <a:pt x="13932" y="173"/>
                          <a:pt x="14100" y="211"/>
                          <a:pt x="14269" y="256"/>
                        </a:cubicBezTo>
                        <a:cubicBezTo>
                          <a:pt x="14678" y="362"/>
                          <a:pt x="15080" y="503"/>
                          <a:pt x="15473" y="672"/>
                        </a:cubicBezTo>
                        <a:cubicBezTo>
                          <a:pt x="15641" y="744"/>
                          <a:pt x="15807" y="823"/>
                          <a:pt x="15971" y="905"/>
                        </a:cubicBezTo>
                        <a:cubicBezTo>
                          <a:pt x="16416" y="1131"/>
                          <a:pt x="16848" y="1396"/>
                          <a:pt x="17269" y="1697"/>
                        </a:cubicBezTo>
                        <a:cubicBezTo>
                          <a:pt x="17426" y="1809"/>
                          <a:pt x="17580" y="1927"/>
                          <a:pt x="17734" y="2051"/>
                        </a:cubicBezTo>
                        <a:cubicBezTo>
                          <a:pt x="18157" y="2388"/>
                          <a:pt x="18565" y="2763"/>
                          <a:pt x="18959" y="3175"/>
                        </a:cubicBezTo>
                        <a:cubicBezTo>
                          <a:pt x="19104" y="3327"/>
                          <a:pt x="19246" y="3483"/>
                          <a:pt x="19387" y="3646"/>
                        </a:cubicBezTo>
                        <a:cubicBezTo>
                          <a:pt x="19720" y="4024"/>
                          <a:pt x="20040" y="4432"/>
                          <a:pt x="20346" y="4864"/>
                        </a:cubicBezTo>
                        <a:cubicBezTo>
                          <a:pt x="20477" y="5045"/>
                          <a:pt x="20605" y="5232"/>
                          <a:pt x="20730" y="5425"/>
                        </a:cubicBezTo>
                        <a:lnTo>
                          <a:pt x="20730" y="5427"/>
                        </a:lnTo>
                        <a:cubicBezTo>
                          <a:pt x="21036" y="5889"/>
                          <a:pt x="21326" y="6380"/>
                          <a:pt x="21600" y="6895"/>
                        </a:cubicBezTo>
                        <a:close/>
                      </a:path>
                    </a:pathLst>
                  </a:custGeom>
                  <a:solidFill>
                    <a:srgbClr val="6A9B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grpSp>
                <p:nvGrpSpPr>
                  <p:cNvPr id="204" name="Group"/>
                  <p:cNvGrpSpPr/>
                  <p:nvPr/>
                </p:nvGrpSpPr>
                <p:grpSpPr>
                  <a:xfrm>
                    <a:off x="0" y="0"/>
                    <a:ext cx="395196" cy="256542"/>
                    <a:chOff x="0" y="0"/>
                    <a:chExt cx="395195" cy="256541"/>
                  </a:xfrm>
                </p:grpSpPr>
                <p:sp>
                  <p:nvSpPr>
                    <p:cNvPr id="189" name="Shape"/>
                    <p:cNvSpPr/>
                    <p:nvPr/>
                  </p:nvSpPr>
                  <p:spPr>
                    <a:xfrm>
                      <a:off x="0" y="244939"/>
                      <a:ext cx="21534" cy="1160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0099" h="20885" fill="norm" stroke="1" extrusionOk="0">
                          <a:moveTo>
                            <a:pt x="15650" y="283"/>
                          </a:moveTo>
                          <a:cubicBezTo>
                            <a:pt x="10624" y="890"/>
                            <a:pt x="5599" y="890"/>
                            <a:pt x="591" y="0"/>
                          </a:cubicBezTo>
                          <a:cubicBezTo>
                            <a:pt x="314" y="6634"/>
                            <a:pt x="129" y="13308"/>
                            <a:pt x="0" y="20023"/>
                          </a:cubicBezTo>
                          <a:cubicBezTo>
                            <a:pt x="5192" y="20953"/>
                            <a:pt x="10403" y="21155"/>
                            <a:pt x="15650" y="20508"/>
                          </a:cubicBezTo>
                          <a:cubicBezTo>
                            <a:pt x="21563" y="19780"/>
                            <a:pt x="21600" y="-445"/>
                            <a:pt x="15650" y="28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90" name="Shape"/>
                    <p:cNvSpPr/>
                    <p:nvPr/>
                  </p:nvSpPr>
                  <p:spPr>
                    <a:xfrm>
                      <a:off x="5938" y="197749"/>
                      <a:ext cx="22810" cy="1487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321" h="19855" fill="norm" stroke="1" extrusionOk="0">
                          <a:moveTo>
                            <a:pt x="16301" y="5220"/>
                          </a:moveTo>
                          <a:cubicBezTo>
                            <a:pt x="11538" y="3480"/>
                            <a:pt x="6792" y="1740"/>
                            <a:pt x="2029" y="0"/>
                          </a:cubicBezTo>
                          <a:cubicBezTo>
                            <a:pt x="1291" y="4800"/>
                            <a:pt x="620" y="9630"/>
                            <a:pt x="0" y="14520"/>
                          </a:cubicBezTo>
                          <a:cubicBezTo>
                            <a:pt x="4696" y="16230"/>
                            <a:pt x="9375" y="17970"/>
                            <a:pt x="14070" y="19680"/>
                          </a:cubicBezTo>
                          <a:cubicBezTo>
                            <a:pt x="19336" y="21600"/>
                            <a:pt x="21600" y="7140"/>
                            <a:pt x="16301" y="522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91" name="Shape"/>
                    <p:cNvSpPr/>
                    <p:nvPr/>
                  </p:nvSpPr>
                  <p:spPr>
                    <a:xfrm>
                      <a:off x="17816" y="157300"/>
                      <a:ext cx="23336" cy="1691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406" h="19587" fill="norm" stroke="1" extrusionOk="0">
                          <a:moveTo>
                            <a:pt x="16496" y="6766"/>
                          </a:moveTo>
                          <a:cubicBezTo>
                            <a:pt x="12035" y="4762"/>
                            <a:pt x="7639" y="2524"/>
                            <a:pt x="3276" y="0"/>
                          </a:cubicBezTo>
                          <a:cubicBezTo>
                            <a:pt x="2124" y="3930"/>
                            <a:pt x="1037" y="7911"/>
                            <a:pt x="0" y="11919"/>
                          </a:cubicBezTo>
                          <a:cubicBezTo>
                            <a:pt x="4709" y="14678"/>
                            <a:pt x="9483" y="17124"/>
                            <a:pt x="14323" y="19310"/>
                          </a:cubicBezTo>
                          <a:cubicBezTo>
                            <a:pt x="19427" y="21600"/>
                            <a:pt x="21600" y="9030"/>
                            <a:pt x="16496" y="67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92" name="Shape"/>
                    <p:cNvSpPr/>
                    <p:nvPr/>
                  </p:nvSpPr>
                  <p:spPr>
                    <a:xfrm>
                      <a:off x="33654" y="119098"/>
                      <a:ext cx="20940" cy="1938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8804" h="18842" fill="norm" stroke="1" extrusionOk="0">
                          <a:moveTo>
                            <a:pt x="16658" y="8627"/>
                          </a:moveTo>
                          <a:cubicBezTo>
                            <a:pt x="12693" y="5788"/>
                            <a:pt x="8747" y="2927"/>
                            <a:pt x="4835" y="0"/>
                          </a:cubicBezTo>
                          <a:cubicBezTo>
                            <a:pt x="3164" y="3014"/>
                            <a:pt x="1547" y="6072"/>
                            <a:pt x="0" y="9173"/>
                          </a:cubicBezTo>
                          <a:cubicBezTo>
                            <a:pt x="4036" y="12187"/>
                            <a:pt x="8089" y="15157"/>
                            <a:pt x="12160" y="18062"/>
                          </a:cubicBezTo>
                          <a:cubicBezTo>
                            <a:pt x="17120" y="21600"/>
                            <a:pt x="21600" y="12165"/>
                            <a:pt x="16658" y="862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93" name="Shape"/>
                    <p:cNvSpPr/>
                    <p:nvPr/>
                  </p:nvSpPr>
                  <p:spPr>
                    <a:xfrm>
                      <a:off x="57409" y="85391"/>
                      <a:ext cx="20961" cy="2160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8916" h="18825" fill="norm" stroke="1" extrusionOk="0">
                          <a:moveTo>
                            <a:pt x="16955" y="9478"/>
                          </a:moveTo>
                          <a:cubicBezTo>
                            <a:pt x="13167" y="6501"/>
                            <a:pt x="9505" y="3329"/>
                            <a:pt x="5949" y="0"/>
                          </a:cubicBezTo>
                          <a:cubicBezTo>
                            <a:pt x="3913" y="2369"/>
                            <a:pt x="1912" y="4798"/>
                            <a:pt x="0" y="7265"/>
                          </a:cubicBezTo>
                          <a:cubicBezTo>
                            <a:pt x="4020" y="11006"/>
                            <a:pt x="8183" y="14550"/>
                            <a:pt x="12453" y="17918"/>
                          </a:cubicBezTo>
                          <a:cubicBezTo>
                            <a:pt x="17133" y="21600"/>
                            <a:pt x="21600" y="13121"/>
                            <a:pt x="16955" y="947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94" name="Shape"/>
                    <p:cNvSpPr/>
                    <p:nvPr/>
                  </p:nvSpPr>
                  <p:spPr>
                    <a:xfrm>
                      <a:off x="87104" y="53931"/>
                      <a:ext cx="18613" cy="2280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8700" h="18866" fill="norm" stroke="1" extrusionOk="0">
                          <a:moveTo>
                            <a:pt x="7757" y="0"/>
                          </a:moveTo>
                          <a:cubicBezTo>
                            <a:pt x="5132" y="1840"/>
                            <a:pt x="2546" y="3718"/>
                            <a:pt x="0" y="5688"/>
                          </a:cubicBezTo>
                          <a:cubicBezTo>
                            <a:pt x="3023" y="9424"/>
                            <a:pt x="6066" y="13161"/>
                            <a:pt x="9129" y="16916"/>
                          </a:cubicBezTo>
                          <a:cubicBezTo>
                            <a:pt x="12948" y="21600"/>
                            <a:pt x="21600" y="16971"/>
                            <a:pt x="17722" y="12213"/>
                          </a:cubicBezTo>
                          <a:cubicBezTo>
                            <a:pt x="14400" y="8142"/>
                            <a:pt x="11078" y="4071"/>
                            <a:pt x="775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95" name="Shape"/>
                    <p:cNvSpPr/>
                    <p:nvPr/>
                  </p:nvSpPr>
                  <p:spPr>
                    <a:xfrm>
                      <a:off x="114819" y="33707"/>
                      <a:ext cx="17301" cy="2222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8726" h="18691" fill="norm" stroke="1" extrusionOk="0">
                          <a:moveTo>
                            <a:pt x="9300" y="0"/>
                          </a:moveTo>
                          <a:cubicBezTo>
                            <a:pt x="6150" y="1493"/>
                            <a:pt x="3064" y="3061"/>
                            <a:pt x="0" y="4687"/>
                          </a:cubicBezTo>
                          <a:cubicBezTo>
                            <a:pt x="2871" y="8617"/>
                            <a:pt x="5743" y="12567"/>
                            <a:pt x="8593" y="16498"/>
                          </a:cubicBezTo>
                          <a:cubicBezTo>
                            <a:pt x="12321" y="21600"/>
                            <a:pt x="21600" y="16876"/>
                            <a:pt x="17850" y="11735"/>
                          </a:cubicBezTo>
                          <a:cubicBezTo>
                            <a:pt x="15021" y="7824"/>
                            <a:pt x="12172" y="3912"/>
                            <a:pt x="930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96" name="Shape"/>
                    <p:cNvSpPr/>
                    <p:nvPr/>
                  </p:nvSpPr>
                  <p:spPr>
                    <a:xfrm>
                      <a:off x="148473" y="15730"/>
                      <a:ext cx="14930" cy="2418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276" h="19273" fill="norm" stroke="1" extrusionOk="0">
                          <a:moveTo>
                            <a:pt x="11989" y="0"/>
                          </a:moveTo>
                          <a:cubicBezTo>
                            <a:pt x="7950" y="949"/>
                            <a:pt x="3962" y="1988"/>
                            <a:pt x="0" y="3081"/>
                          </a:cubicBezTo>
                          <a:cubicBezTo>
                            <a:pt x="2198" y="7451"/>
                            <a:pt x="4371" y="11821"/>
                            <a:pt x="6544" y="16209"/>
                          </a:cubicBezTo>
                          <a:cubicBezTo>
                            <a:pt x="9253" y="21600"/>
                            <a:pt x="21600" y="19290"/>
                            <a:pt x="18890" y="13827"/>
                          </a:cubicBezTo>
                          <a:cubicBezTo>
                            <a:pt x="16590" y="9206"/>
                            <a:pt x="14289" y="4603"/>
                            <a:pt x="1198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97" name="Shape"/>
                    <p:cNvSpPr/>
                    <p:nvPr/>
                  </p:nvSpPr>
                  <p:spPr>
                    <a:xfrm>
                      <a:off x="186087" y="4494"/>
                      <a:ext cx="13836" cy="2551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708" h="19313" fill="norm" stroke="1" extrusionOk="0">
                          <a:moveTo>
                            <a:pt x="13874" y="0"/>
                          </a:moveTo>
                          <a:cubicBezTo>
                            <a:pt x="9221" y="459"/>
                            <a:pt x="4596" y="986"/>
                            <a:pt x="0" y="1582"/>
                          </a:cubicBezTo>
                          <a:cubicBezTo>
                            <a:pt x="1974" y="6480"/>
                            <a:pt x="3920" y="11378"/>
                            <a:pt x="5865" y="16277"/>
                          </a:cubicBezTo>
                          <a:cubicBezTo>
                            <a:pt x="8008" y="21600"/>
                            <a:pt x="21600" y="19338"/>
                            <a:pt x="19485" y="14015"/>
                          </a:cubicBezTo>
                          <a:cubicBezTo>
                            <a:pt x="17624" y="9337"/>
                            <a:pt x="15763" y="4677"/>
                            <a:pt x="13874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98" name="Shape"/>
                    <p:cNvSpPr/>
                    <p:nvPr/>
                  </p:nvSpPr>
                  <p:spPr>
                    <a:xfrm>
                      <a:off x="225680" y="-1"/>
                      <a:ext cx="10790" cy="2263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405" h="19994" fill="norm" stroke="1" extrusionOk="0">
                          <a:moveTo>
                            <a:pt x="0" y="198"/>
                          </a:moveTo>
                          <a:cubicBezTo>
                            <a:pt x="1060" y="5182"/>
                            <a:pt x="1649" y="10185"/>
                            <a:pt x="1767" y="15207"/>
                          </a:cubicBezTo>
                          <a:cubicBezTo>
                            <a:pt x="1964" y="21580"/>
                            <a:pt x="21600" y="21600"/>
                            <a:pt x="21404" y="15207"/>
                          </a:cubicBezTo>
                          <a:cubicBezTo>
                            <a:pt x="21286" y="10105"/>
                            <a:pt x="20657" y="5043"/>
                            <a:pt x="19597" y="0"/>
                          </a:cubicBezTo>
                          <a:cubicBezTo>
                            <a:pt x="19597" y="0"/>
                            <a:pt x="0" y="198"/>
                            <a:pt x="0" y="19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199" name="Shape"/>
                    <p:cNvSpPr/>
                    <p:nvPr/>
                  </p:nvSpPr>
                  <p:spPr>
                    <a:xfrm>
                      <a:off x="261313" y="2247"/>
                      <a:ext cx="10694" cy="2073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251" h="19866" fill="norm" stroke="1" extrusionOk="0">
                          <a:moveTo>
                            <a:pt x="5" y="14666"/>
                          </a:moveTo>
                          <a:cubicBezTo>
                            <a:pt x="-349" y="21600"/>
                            <a:pt x="19323" y="21600"/>
                            <a:pt x="19677" y="14666"/>
                          </a:cubicBezTo>
                          <a:cubicBezTo>
                            <a:pt x="19913" y="10251"/>
                            <a:pt x="20425" y="5858"/>
                            <a:pt x="21251" y="1486"/>
                          </a:cubicBezTo>
                          <a:cubicBezTo>
                            <a:pt x="14838" y="904"/>
                            <a:pt x="8425" y="409"/>
                            <a:pt x="1933" y="0"/>
                          </a:cubicBezTo>
                          <a:cubicBezTo>
                            <a:pt x="910" y="4867"/>
                            <a:pt x="280" y="9755"/>
                            <a:pt x="5" y="146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00" name="Shape"/>
                    <p:cNvSpPr/>
                    <p:nvPr/>
                  </p:nvSpPr>
                  <p:spPr>
                    <a:xfrm>
                      <a:off x="292988" y="8988"/>
                      <a:ext cx="12083" cy="2130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795" h="18893" fill="norm" stroke="1" extrusionOk="0">
                          <a:moveTo>
                            <a:pt x="173" y="12653"/>
                          </a:moveTo>
                          <a:cubicBezTo>
                            <a:pt x="-1805" y="18910"/>
                            <a:pt x="13795" y="21600"/>
                            <a:pt x="15806" y="15303"/>
                          </a:cubicBezTo>
                          <a:cubicBezTo>
                            <a:pt x="17136" y="11119"/>
                            <a:pt x="18465" y="6934"/>
                            <a:pt x="19795" y="2770"/>
                          </a:cubicBezTo>
                          <a:cubicBezTo>
                            <a:pt x="14638" y="1793"/>
                            <a:pt x="9449" y="857"/>
                            <a:pt x="4195" y="0"/>
                          </a:cubicBezTo>
                          <a:cubicBezTo>
                            <a:pt x="2865" y="4204"/>
                            <a:pt x="1503" y="8429"/>
                            <a:pt x="173" y="126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01" name="Shape"/>
                    <p:cNvSpPr/>
                    <p:nvPr/>
                  </p:nvSpPr>
                  <p:spPr>
                    <a:xfrm>
                      <a:off x="322682" y="24718"/>
                      <a:ext cx="15109" cy="2252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013" h="19160" fill="norm" stroke="1" extrusionOk="0">
                          <a:moveTo>
                            <a:pt x="502" y="13457"/>
                          </a:moveTo>
                          <a:cubicBezTo>
                            <a:pt x="-2587" y="19134"/>
                            <a:pt x="9471" y="21600"/>
                            <a:pt x="12511" y="15999"/>
                          </a:cubicBezTo>
                          <a:cubicBezTo>
                            <a:pt x="14678" y="12004"/>
                            <a:pt x="16846" y="8028"/>
                            <a:pt x="19013" y="4033"/>
                          </a:cubicBezTo>
                          <a:cubicBezTo>
                            <a:pt x="15326" y="2619"/>
                            <a:pt x="11614" y="1281"/>
                            <a:pt x="7827" y="0"/>
                          </a:cubicBezTo>
                          <a:cubicBezTo>
                            <a:pt x="5360" y="4492"/>
                            <a:pt x="2944" y="8984"/>
                            <a:pt x="502" y="1345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02" name="Shape"/>
                    <p:cNvSpPr/>
                    <p:nvPr/>
                  </p:nvSpPr>
                  <p:spPr>
                    <a:xfrm>
                      <a:off x="354357" y="42695"/>
                      <a:ext cx="14918" cy="2161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8839" h="18481" fill="norm" stroke="1" extrusionOk="0">
                          <a:moveTo>
                            <a:pt x="664" y="11165"/>
                          </a:moveTo>
                          <a:cubicBezTo>
                            <a:pt x="-2761" y="16719"/>
                            <a:pt x="8014" y="21600"/>
                            <a:pt x="11439" y="16008"/>
                          </a:cubicBezTo>
                          <a:cubicBezTo>
                            <a:pt x="13689" y="12376"/>
                            <a:pt x="16139" y="8840"/>
                            <a:pt x="18839" y="5400"/>
                          </a:cubicBezTo>
                          <a:cubicBezTo>
                            <a:pt x="15439" y="3536"/>
                            <a:pt x="11989" y="1749"/>
                            <a:pt x="8489" y="0"/>
                          </a:cubicBezTo>
                          <a:cubicBezTo>
                            <a:pt x="5639" y="3594"/>
                            <a:pt x="3039" y="7322"/>
                            <a:pt x="664" y="1116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03" name="Shape"/>
                    <p:cNvSpPr/>
                    <p:nvPr/>
                  </p:nvSpPr>
                  <p:spPr>
                    <a:xfrm>
                      <a:off x="380092" y="67414"/>
                      <a:ext cx="15104" cy="226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8854" h="18613" fill="norm" stroke="1" extrusionOk="0">
                          <a:moveTo>
                            <a:pt x="9685" y="0"/>
                          </a:moveTo>
                          <a:cubicBezTo>
                            <a:pt x="6299" y="3689"/>
                            <a:pt x="3284" y="7544"/>
                            <a:pt x="665" y="11602"/>
                          </a:cubicBezTo>
                          <a:cubicBezTo>
                            <a:pt x="-2746" y="16915"/>
                            <a:pt x="7906" y="21600"/>
                            <a:pt x="11341" y="16251"/>
                          </a:cubicBezTo>
                          <a:cubicBezTo>
                            <a:pt x="13565" y="12783"/>
                            <a:pt x="16061" y="9426"/>
                            <a:pt x="18854" y="6198"/>
                          </a:cubicBezTo>
                          <a:lnTo>
                            <a:pt x="18854" y="6179"/>
                          </a:lnTo>
                          <a:cubicBezTo>
                            <a:pt x="18854" y="6179"/>
                            <a:pt x="9685" y="0"/>
                            <a:pt x="9685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</p:grpSp>
          </p:grpSp>
        </p:grpSp>
        <p:grpSp>
          <p:nvGrpSpPr>
            <p:cNvPr id="220" name="Group"/>
            <p:cNvGrpSpPr/>
            <p:nvPr/>
          </p:nvGrpSpPr>
          <p:grpSpPr>
            <a:xfrm>
              <a:off x="0" y="0"/>
              <a:ext cx="833233" cy="820918"/>
              <a:chOff x="0" y="0"/>
              <a:chExt cx="833232" cy="820917"/>
            </a:xfrm>
          </p:grpSpPr>
          <p:sp>
            <p:nvSpPr>
              <p:cNvPr id="208" name="Shape"/>
              <p:cNvSpPr/>
              <p:nvPr/>
            </p:nvSpPr>
            <p:spPr>
              <a:xfrm>
                <a:off x="0" y="0"/>
                <a:ext cx="833233" cy="820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4835"/>
                      <a:pt x="17403" y="0"/>
                      <a:pt x="12226" y="0"/>
                    </a:cubicBezTo>
                    <a:cubicBezTo>
                      <a:pt x="11152" y="0"/>
                      <a:pt x="10120" y="62"/>
                      <a:pt x="9159" y="445"/>
                    </a:cubicBezTo>
                    <a:cubicBezTo>
                      <a:pt x="9033" y="496"/>
                      <a:pt x="183" y="2884"/>
                      <a:pt x="0" y="15057"/>
                    </a:cubicBezTo>
                    <a:cubicBezTo>
                      <a:pt x="0" y="15057"/>
                      <a:pt x="3766" y="20803"/>
                      <a:pt x="10864" y="21486"/>
                    </a:cubicBezTo>
                    <a:cubicBezTo>
                      <a:pt x="11308" y="21561"/>
                      <a:pt x="11763" y="21600"/>
                      <a:pt x="12226" y="21600"/>
                    </a:cubicBezTo>
                    <a:cubicBezTo>
                      <a:pt x="12656" y="21600"/>
                      <a:pt x="13080" y="21566"/>
                      <a:pt x="13495" y="21501"/>
                    </a:cubicBezTo>
                    <a:cubicBezTo>
                      <a:pt x="13495" y="21501"/>
                      <a:pt x="13495" y="21501"/>
                      <a:pt x="13495" y="21501"/>
                    </a:cubicBezTo>
                    <a:lnTo>
                      <a:pt x="13495" y="21501"/>
                    </a:lnTo>
                    <a:cubicBezTo>
                      <a:pt x="18072" y="20788"/>
                      <a:pt x="21600" y="16269"/>
                      <a:pt x="21600" y="10800"/>
                    </a:cubicBezTo>
                    <a:close/>
                  </a:path>
                </a:pathLst>
              </a:custGeom>
              <a:solidFill>
                <a:srgbClr val="F5D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672" tIns="16672" rIns="16672" bIns="16672" numCol="1" anchor="ctr">
                <a:noAutofit/>
              </a:bodyPr>
              <a:lstStyle/>
              <a:p>
                <a:pPr defTabSz="225083">
                  <a:defRPr sz="14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219" name="Group"/>
              <p:cNvGrpSpPr/>
              <p:nvPr/>
            </p:nvGrpSpPr>
            <p:grpSpPr>
              <a:xfrm>
                <a:off x="207863" y="202243"/>
                <a:ext cx="508011" cy="441939"/>
                <a:chOff x="0" y="0"/>
                <a:chExt cx="508010" cy="441938"/>
              </a:xfrm>
            </p:grpSpPr>
            <p:grpSp>
              <p:nvGrpSpPr>
                <p:cNvPr id="215" name="Group"/>
                <p:cNvGrpSpPr/>
                <p:nvPr/>
              </p:nvGrpSpPr>
              <p:grpSpPr>
                <a:xfrm>
                  <a:off x="-1" y="6741"/>
                  <a:ext cx="382537" cy="435198"/>
                  <a:chOff x="0" y="0"/>
                  <a:chExt cx="382535" cy="435196"/>
                </a:xfrm>
              </p:grpSpPr>
              <p:sp>
                <p:nvSpPr>
                  <p:cNvPr id="209" name="Shape"/>
                  <p:cNvSpPr/>
                  <p:nvPr/>
                </p:nvSpPr>
                <p:spPr>
                  <a:xfrm>
                    <a:off x="-1" y="0"/>
                    <a:ext cx="382537" cy="43519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833" h="20096" fill="norm" stroke="1" extrusionOk="0">
                        <a:moveTo>
                          <a:pt x="4010" y="1344"/>
                        </a:moveTo>
                        <a:cubicBezTo>
                          <a:pt x="4010" y="1344"/>
                          <a:pt x="6749" y="-573"/>
                          <a:pt x="8646" y="173"/>
                        </a:cubicBezTo>
                        <a:cubicBezTo>
                          <a:pt x="10542" y="918"/>
                          <a:pt x="10648" y="2410"/>
                          <a:pt x="9489" y="3688"/>
                        </a:cubicBezTo>
                        <a:cubicBezTo>
                          <a:pt x="8330" y="4966"/>
                          <a:pt x="8119" y="8801"/>
                          <a:pt x="10858" y="8375"/>
                        </a:cubicBezTo>
                        <a:cubicBezTo>
                          <a:pt x="13598" y="7949"/>
                          <a:pt x="16759" y="5245"/>
                          <a:pt x="19077" y="8408"/>
                        </a:cubicBezTo>
                        <a:cubicBezTo>
                          <a:pt x="21395" y="11571"/>
                          <a:pt x="18234" y="18921"/>
                          <a:pt x="11543" y="19987"/>
                        </a:cubicBezTo>
                        <a:cubicBezTo>
                          <a:pt x="5008" y="21027"/>
                          <a:pt x="-205" y="14447"/>
                          <a:pt x="6" y="9440"/>
                        </a:cubicBezTo>
                        <a:cubicBezTo>
                          <a:pt x="216" y="4434"/>
                          <a:pt x="4010" y="1344"/>
                          <a:pt x="4010" y="1344"/>
                        </a:cubicBezTo>
                        <a:close/>
                      </a:path>
                    </a:pathLst>
                  </a:custGeom>
                  <a:solidFill>
                    <a:srgbClr val="6A9B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grpSp>
                <p:nvGrpSpPr>
                  <p:cNvPr id="214" name="Group"/>
                  <p:cNvGrpSpPr/>
                  <p:nvPr/>
                </p:nvGrpSpPr>
                <p:grpSpPr>
                  <a:xfrm>
                    <a:off x="57409" y="87638"/>
                    <a:ext cx="286651" cy="290268"/>
                    <a:chOff x="0" y="0"/>
                    <a:chExt cx="286649" cy="290266"/>
                  </a:xfrm>
                </p:grpSpPr>
                <p:sp>
                  <p:nvSpPr>
                    <p:cNvPr id="210" name="Circle"/>
                    <p:cNvSpPr/>
                    <p:nvPr/>
                  </p:nvSpPr>
                  <p:spPr>
                    <a:xfrm>
                      <a:off x="13857" y="0"/>
                      <a:ext cx="60971" cy="69209"/>
                    </a:xfrm>
                    <a:prstGeom prst="ellipse">
                      <a:avLst/>
                    </a:prstGeom>
                    <a:solidFill>
                      <a:srgbClr val="F7F7F7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11" name="Circle"/>
                    <p:cNvSpPr/>
                    <p:nvPr/>
                  </p:nvSpPr>
                  <p:spPr>
                    <a:xfrm>
                      <a:off x="225680" y="114604"/>
                      <a:ext cx="60970" cy="69209"/>
                    </a:xfrm>
                    <a:prstGeom prst="ellipse">
                      <a:avLst/>
                    </a:prstGeom>
                    <a:solidFill>
                      <a:srgbClr val="F7F7F7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12" name="Oval"/>
                    <p:cNvSpPr/>
                    <p:nvPr/>
                  </p:nvSpPr>
                  <p:spPr>
                    <a:xfrm>
                      <a:off x="0" y="119098"/>
                      <a:ext cx="89423" cy="101507"/>
                    </a:xfrm>
                    <a:prstGeom prst="ellipse">
                      <a:avLst/>
                    </a:prstGeom>
                    <a:solidFill>
                      <a:srgbClr val="F7F7F7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13" name="Oval"/>
                    <p:cNvSpPr/>
                    <p:nvPr/>
                  </p:nvSpPr>
                  <p:spPr>
                    <a:xfrm>
                      <a:off x="118778" y="188760"/>
                      <a:ext cx="89424" cy="101507"/>
                    </a:xfrm>
                    <a:prstGeom prst="ellipse">
                      <a:avLst/>
                    </a:prstGeom>
                    <a:solidFill>
                      <a:srgbClr val="F7F7F7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</p:grpSp>
            <p:grpSp>
              <p:nvGrpSpPr>
                <p:cNvPr id="218" name="Group"/>
                <p:cNvGrpSpPr/>
                <p:nvPr/>
              </p:nvGrpSpPr>
              <p:grpSpPr>
                <a:xfrm>
                  <a:off x="263293" y="-1"/>
                  <a:ext cx="244718" cy="337430"/>
                  <a:chOff x="0" y="0"/>
                  <a:chExt cx="244717" cy="337428"/>
                </a:xfrm>
              </p:grpSpPr>
              <p:sp>
                <p:nvSpPr>
                  <p:cNvPr id="216" name="Shape"/>
                  <p:cNvSpPr/>
                  <p:nvPr/>
                </p:nvSpPr>
                <p:spPr>
                  <a:xfrm>
                    <a:off x="-1" y="-1"/>
                    <a:ext cx="244719" cy="25689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8752" h="19056" fill="norm" stroke="1" extrusionOk="0">
                        <a:moveTo>
                          <a:pt x="4096" y="4137"/>
                        </a:moveTo>
                        <a:cubicBezTo>
                          <a:pt x="4096" y="4137"/>
                          <a:pt x="1032" y="6108"/>
                          <a:pt x="284" y="4630"/>
                        </a:cubicBezTo>
                        <a:cubicBezTo>
                          <a:pt x="-463" y="3152"/>
                          <a:pt x="284" y="2084"/>
                          <a:pt x="2265" y="1098"/>
                        </a:cubicBezTo>
                        <a:cubicBezTo>
                          <a:pt x="4246" y="113"/>
                          <a:pt x="10972" y="-1694"/>
                          <a:pt x="16055" y="3727"/>
                        </a:cubicBezTo>
                        <a:cubicBezTo>
                          <a:pt x="21137" y="9147"/>
                          <a:pt x="17923" y="19906"/>
                          <a:pt x="15457" y="19003"/>
                        </a:cubicBezTo>
                        <a:cubicBezTo>
                          <a:pt x="12990" y="18099"/>
                          <a:pt x="14961" y="15649"/>
                          <a:pt x="15531" y="12679"/>
                        </a:cubicBezTo>
                        <a:cubicBezTo>
                          <a:pt x="15850" y="11022"/>
                          <a:pt x="15830" y="8408"/>
                          <a:pt x="13887" y="6108"/>
                        </a:cubicBezTo>
                        <a:cubicBezTo>
                          <a:pt x="11944" y="3809"/>
                          <a:pt x="7459" y="2577"/>
                          <a:pt x="4096" y="4137"/>
                        </a:cubicBezTo>
                        <a:close/>
                      </a:path>
                    </a:pathLst>
                  </a:custGeom>
                  <a:solidFill>
                    <a:srgbClr val="544688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17" name="Shape"/>
                  <p:cNvSpPr/>
                  <p:nvPr/>
                </p:nvSpPr>
                <p:spPr>
                  <a:xfrm>
                    <a:off x="156392" y="244939"/>
                    <a:ext cx="77836" cy="924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8170" h="19033" fill="norm" stroke="1" extrusionOk="0">
                        <a:moveTo>
                          <a:pt x="1652" y="3795"/>
                        </a:moveTo>
                        <a:cubicBezTo>
                          <a:pt x="1652" y="3795"/>
                          <a:pt x="5776" y="-2132"/>
                          <a:pt x="11059" y="828"/>
                        </a:cubicBezTo>
                        <a:cubicBezTo>
                          <a:pt x="16342" y="3789"/>
                          <a:pt x="14100" y="7187"/>
                          <a:pt x="13044" y="9513"/>
                        </a:cubicBezTo>
                        <a:cubicBezTo>
                          <a:pt x="11987" y="11839"/>
                          <a:pt x="14183" y="15383"/>
                          <a:pt x="18170" y="11774"/>
                        </a:cubicBezTo>
                        <a:cubicBezTo>
                          <a:pt x="18170" y="11774"/>
                          <a:pt x="16936" y="19468"/>
                          <a:pt x="10108" y="19013"/>
                        </a:cubicBezTo>
                        <a:cubicBezTo>
                          <a:pt x="4306" y="18627"/>
                          <a:pt x="-3430" y="12825"/>
                          <a:pt x="1652" y="3795"/>
                        </a:cubicBezTo>
                        <a:close/>
                      </a:path>
                    </a:pathLst>
                  </a:custGeom>
                  <a:solidFill>
                    <a:srgbClr val="F7F7F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</p:grpSp>
        </p:grpSp>
        <p:grpSp>
          <p:nvGrpSpPr>
            <p:cNvPr id="244" name="Group"/>
            <p:cNvGrpSpPr/>
            <p:nvPr/>
          </p:nvGrpSpPr>
          <p:grpSpPr>
            <a:xfrm>
              <a:off x="1094634" y="1043335"/>
              <a:ext cx="833233" cy="820919"/>
              <a:chOff x="0" y="0"/>
              <a:chExt cx="833232" cy="820917"/>
            </a:xfrm>
          </p:grpSpPr>
          <p:sp>
            <p:nvSpPr>
              <p:cNvPr id="221" name="Shape"/>
              <p:cNvSpPr/>
              <p:nvPr/>
            </p:nvSpPr>
            <p:spPr>
              <a:xfrm>
                <a:off x="0" y="0"/>
                <a:ext cx="833233" cy="820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4835"/>
                      <a:pt x="17403" y="0"/>
                      <a:pt x="12226" y="0"/>
                    </a:cubicBezTo>
                    <a:cubicBezTo>
                      <a:pt x="11152" y="0"/>
                      <a:pt x="10120" y="62"/>
                      <a:pt x="9159" y="445"/>
                    </a:cubicBezTo>
                    <a:cubicBezTo>
                      <a:pt x="9033" y="496"/>
                      <a:pt x="183" y="2884"/>
                      <a:pt x="0" y="15057"/>
                    </a:cubicBezTo>
                    <a:cubicBezTo>
                      <a:pt x="0" y="15057"/>
                      <a:pt x="3766" y="20803"/>
                      <a:pt x="10864" y="21486"/>
                    </a:cubicBezTo>
                    <a:cubicBezTo>
                      <a:pt x="11308" y="21561"/>
                      <a:pt x="11763" y="21600"/>
                      <a:pt x="12226" y="21600"/>
                    </a:cubicBezTo>
                    <a:cubicBezTo>
                      <a:pt x="12656" y="21600"/>
                      <a:pt x="13080" y="21566"/>
                      <a:pt x="13495" y="21501"/>
                    </a:cubicBezTo>
                    <a:cubicBezTo>
                      <a:pt x="13495" y="21501"/>
                      <a:pt x="13495" y="21501"/>
                      <a:pt x="13495" y="21501"/>
                    </a:cubicBezTo>
                    <a:lnTo>
                      <a:pt x="13495" y="21501"/>
                    </a:lnTo>
                    <a:cubicBezTo>
                      <a:pt x="18072" y="20788"/>
                      <a:pt x="21600" y="16269"/>
                      <a:pt x="21600" y="10800"/>
                    </a:cubicBezTo>
                    <a:close/>
                  </a:path>
                </a:pathLst>
              </a:custGeom>
              <a:solidFill>
                <a:srgbClr val="F5D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672" tIns="16672" rIns="16672" bIns="16672" numCol="1" anchor="ctr">
                <a:noAutofit/>
              </a:bodyPr>
              <a:lstStyle/>
              <a:p>
                <a:pPr defTabSz="225083">
                  <a:defRPr sz="14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243" name="Group"/>
              <p:cNvGrpSpPr/>
              <p:nvPr/>
            </p:nvGrpSpPr>
            <p:grpSpPr>
              <a:xfrm>
                <a:off x="166290" y="125840"/>
                <a:ext cx="589567" cy="615301"/>
                <a:chOff x="0" y="0"/>
                <a:chExt cx="589566" cy="615299"/>
              </a:xfrm>
            </p:grpSpPr>
            <p:grpSp>
              <p:nvGrpSpPr>
                <p:cNvPr id="229" name="Group"/>
                <p:cNvGrpSpPr/>
                <p:nvPr/>
              </p:nvGrpSpPr>
              <p:grpSpPr>
                <a:xfrm>
                  <a:off x="29694" y="114604"/>
                  <a:ext cx="455797" cy="338843"/>
                  <a:chOff x="0" y="0"/>
                  <a:chExt cx="455795" cy="338842"/>
                </a:xfrm>
              </p:grpSpPr>
              <p:sp>
                <p:nvSpPr>
                  <p:cNvPr id="222" name="Shape"/>
                  <p:cNvSpPr/>
                  <p:nvPr/>
                </p:nvSpPr>
                <p:spPr>
                  <a:xfrm>
                    <a:off x="0" y="305612"/>
                    <a:ext cx="455796" cy="332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21600" y="21600"/>
                        </a:moveTo>
                        <a:lnTo>
                          <a:pt x="0" y="21600"/>
                        </a:lnTo>
                        <a:lnTo>
                          <a:pt x="0" y="0"/>
                        </a:lnTo>
                        <a:lnTo>
                          <a:pt x="21600" y="0"/>
                        </a:lnTo>
                        <a:cubicBezTo>
                          <a:pt x="21600" y="0"/>
                          <a:pt x="21600" y="21600"/>
                          <a:pt x="21600" y="216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grpSp>
                <p:nvGrpSpPr>
                  <p:cNvPr id="225" name="Group"/>
                  <p:cNvGrpSpPr/>
                  <p:nvPr/>
                </p:nvGrpSpPr>
                <p:grpSpPr>
                  <a:xfrm>
                    <a:off x="41572" y="107863"/>
                    <a:ext cx="279607" cy="199380"/>
                    <a:chOff x="0" y="0"/>
                    <a:chExt cx="279605" cy="199379"/>
                  </a:xfrm>
                </p:grpSpPr>
                <p:sp>
                  <p:nvSpPr>
                    <p:cNvPr id="223" name="Shape"/>
                    <p:cNvSpPr/>
                    <p:nvPr/>
                  </p:nvSpPr>
                  <p:spPr>
                    <a:xfrm>
                      <a:off x="0" y="62920"/>
                      <a:ext cx="71743" cy="136460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21600" y="21600"/>
                          </a:moveTo>
                          <a:lnTo>
                            <a:pt x="0" y="21600"/>
                          </a:lnTo>
                          <a:lnTo>
                            <a:pt x="0" y="0"/>
                          </a:lnTo>
                          <a:lnTo>
                            <a:pt x="21600" y="0"/>
                          </a:lnTo>
                          <a:cubicBezTo>
                            <a:pt x="21600" y="0"/>
                            <a:pt x="21600" y="21600"/>
                            <a:pt x="21600" y="2160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24" name="Shape"/>
                    <p:cNvSpPr/>
                    <p:nvPr/>
                  </p:nvSpPr>
                  <p:spPr>
                    <a:xfrm>
                      <a:off x="207863" y="-1"/>
                      <a:ext cx="71743" cy="19746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21600" y="21600"/>
                          </a:moveTo>
                          <a:lnTo>
                            <a:pt x="0" y="21600"/>
                          </a:lnTo>
                          <a:lnTo>
                            <a:pt x="0" y="0"/>
                          </a:lnTo>
                          <a:lnTo>
                            <a:pt x="21600" y="0"/>
                          </a:lnTo>
                          <a:cubicBezTo>
                            <a:pt x="21600" y="0"/>
                            <a:pt x="21600" y="21600"/>
                            <a:pt x="21600" y="2160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  <p:grpSp>
                <p:nvGrpSpPr>
                  <p:cNvPr id="228" name="Group"/>
                  <p:cNvGrpSpPr/>
                  <p:nvPr/>
                </p:nvGrpSpPr>
                <p:grpSpPr>
                  <a:xfrm>
                    <a:off x="144514" y="0"/>
                    <a:ext cx="281586" cy="307029"/>
                    <a:chOff x="0" y="0"/>
                    <a:chExt cx="281585" cy="307028"/>
                  </a:xfrm>
                </p:grpSpPr>
                <p:sp>
                  <p:nvSpPr>
                    <p:cNvPr id="226" name="Shape"/>
                    <p:cNvSpPr/>
                    <p:nvPr/>
                  </p:nvSpPr>
                  <p:spPr>
                    <a:xfrm>
                      <a:off x="0" y="74155"/>
                      <a:ext cx="71743" cy="23138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21600" y="21600"/>
                          </a:moveTo>
                          <a:lnTo>
                            <a:pt x="0" y="21600"/>
                          </a:lnTo>
                          <a:lnTo>
                            <a:pt x="0" y="0"/>
                          </a:lnTo>
                          <a:lnTo>
                            <a:pt x="21600" y="0"/>
                          </a:lnTo>
                          <a:cubicBezTo>
                            <a:pt x="21600" y="0"/>
                            <a:pt x="21600" y="21600"/>
                            <a:pt x="21600" y="21600"/>
                          </a:cubicBezTo>
                          <a:close/>
                        </a:path>
                      </a:pathLst>
                    </a:custGeom>
                    <a:solidFill>
                      <a:srgbClr val="6A9B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27" name="Shape"/>
                    <p:cNvSpPr/>
                    <p:nvPr/>
                  </p:nvSpPr>
                  <p:spPr>
                    <a:xfrm>
                      <a:off x="209842" y="0"/>
                      <a:ext cx="71744" cy="30702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21600" y="21600"/>
                          </a:moveTo>
                          <a:lnTo>
                            <a:pt x="0" y="21600"/>
                          </a:lnTo>
                          <a:lnTo>
                            <a:pt x="0" y="0"/>
                          </a:lnTo>
                          <a:lnTo>
                            <a:pt x="21600" y="0"/>
                          </a:lnTo>
                          <a:cubicBezTo>
                            <a:pt x="21600" y="0"/>
                            <a:pt x="21600" y="21600"/>
                            <a:pt x="21600" y="21600"/>
                          </a:cubicBezTo>
                          <a:close/>
                        </a:path>
                      </a:pathLst>
                    </a:custGeom>
                    <a:solidFill>
                      <a:srgbClr val="6A9B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</p:grpSp>
            <p:grpSp>
              <p:nvGrpSpPr>
                <p:cNvPr id="242" name="Group"/>
                <p:cNvGrpSpPr/>
                <p:nvPr/>
              </p:nvGrpSpPr>
              <p:grpSpPr>
                <a:xfrm>
                  <a:off x="0" y="-1"/>
                  <a:ext cx="589567" cy="615301"/>
                  <a:chOff x="0" y="0"/>
                  <a:chExt cx="589566" cy="615299"/>
                </a:xfrm>
              </p:grpSpPr>
              <p:grpSp>
                <p:nvGrpSpPr>
                  <p:cNvPr id="232" name="Group"/>
                  <p:cNvGrpSpPr/>
                  <p:nvPr/>
                </p:nvGrpSpPr>
                <p:grpSpPr>
                  <a:xfrm>
                    <a:off x="486993" y="240444"/>
                    <a:ext cx="102574" cy="116434"/>
                    <a:chOff x="0" y="0"/>
                    <a:chExt cx="102572" cy="116432"/>
                  </a:xfrm>
                </p:grpSpPr>
                <p:sp>
                  <p:nvSpPr>
                    <p:cNvPr id="230" name="Shape"/>
                    <p:cNvSpPr/>
                    <p:nvPr/>
                  </p:nvSpPr>
                  <p:spPr>
                    <a:xfrm>
                      <a:off x="-1" y="-1"/>
                      <a:ext cx="102574" cy="11643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0800" y="20349"/>
                          </a:moveTo>
                          <a:cubicBezTo>
                            <a:pt x="5535" y="20349"/>
                            <a:pt x="1251" y="16066"/>
                            <a:pt x="1251" y="10800"/>
                          </a:cubicBezTo>
                          <a:cubicBezTo>
                            <a:pt x="1251" y="5535"/>
                            <a:pt x="5535" y="1251"/>
                            <a:pt x="10800" y="1251"/>
                          </a:cubicBezTo>
                          <a:cubicBezTo>
                            <a:pt x="16066" y="1251"/>
                            <a:pt x="20349" y="5535"/>
                            <a:pt x="20349" y="10800"/>
                          </a:cubicBezTo>
                          <a:cubicBezTo>
                            <a:pt x="20349" y="16066"/>
                            <a:pt x="16066" y="20349"/>
                            <a:pt x="10800" y="20349"/>
                          </a:cubicBezTo>
                          <a:close/>
                          <a:moveTo>
                            <a:pt x="10800" y="0"/>
                          </a:moveTo>
                          <a:cubicBezTo>
                            <a:pt x="4845" y="0"/>
                            <a:pt x="0" y="4845"/>
                            <a:pt x="0" y="10800"/>
                          </a:cubicBezTo>
                          <a:cubicBezTo>
                            <a:pt x="0" y="16755"/>
                            <a:pt x="4845" y="21600"/>
                            <a:pt x="10800" y="21600"/>
                          </a:cubicBezTo>
                          <a:cubicBezTo>
                            <a:pt x="16755" y="21600"/>
                            <a:pt x="21600" y="16755"/>
                            <a:pt x="21600" y="10800"/>
                          </a:cubicBezTo>
                          <a:cubicBezTo>
                            <a:pt x="21600" y="4845"/>
                            <a:pt x="16755" y="0"/>
                            <a:pt x="10800" y="0"/>
                          </a:cubicBezTo>
                          <a:close/>
                        </a:path>
                      </a:pathLst>
                    </a:custGeom>
                    <a:solidFill>
                      <a:srgbClr val="6A9B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31" name="Shape"/>
                    <p:cNvSpPr/>
                    <p:nvPr/>
                  </p:nvSpPr>
                  <p:spPr>
                    <a:xfrm>
                      <a:off x="29694" y="17977"/>
                      <a:ext cx="47163" cy="7998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374" h="20770" fill="norm" stroke="1" extrusionOk="0">
                          <a:moveTo>
                            <a:pt x="10564" y="7222"/>
                          </a:moveTo>
                          <a:cubicBezTo>
                            <a:pt x="9014" y="7446"/>
                            <a:pt x="7646" y="8056"/>
                            <a:pt x="6119" y="8301"/>
                          </a:cubicBezTo>
                          <a:cubicBezTo>
                            <a:pt x="2634" y="8860"/>
                            <a:pt x="3069" y="7124"/>
                            <a:pt x="4744" y="5896"/>
                          </a:cubicBezTo>
                          <a:cubicBezTo>
                            <a:pt x="7338" y="3994"/>
                            <a:pt x="10945" y="3892"/>
                            <a:pt x="14251" y="4738"/>
                          </a:cubicBezTo>
                          <a:cubicBezTo>
                            <a:pt x="16103" y="5211"/>
                            <a:pt x="16900" y="3098"/>
                            <a:pt x="15062" y="2627"/>
                          </a:cubicBezTo>
                          <a:cubicBezTo>
                            <a:pt x="12516" y="1976"/>
                            <a:pt x="9804" y="1834"/>
                            <a:pt x="7305" y="2345"/>
                          </a:cubicBezTo>
                          <a:cubicBezTo>
                            <a:pt x="6898" y="1742"/>
                            <a:pt x="6491" y="1138"/>
                            <a:pt x="6084" y="534"/>
                          </a:cubicBezTo>
                          <a:cubicBezTo>
                            <a:pt x="5726" y="2"/>
                            <a:pt x="4669" y="-140"/>
                            <a:pt x="3998" y="142"/>
                          </a:cubicBezTo>
                          <a:cubicBezTo>
                            <a:pt x="3241" y="459"/>
                            <a:pt x="3091" y="1105"/>
                            <a:pt x="3451" y="1639"/>
                          </a:cubicBezTo>
                          <a:cubicBezTo>
                            <a:pt x="3811" y="2172"/>
                            <a:pt x="4171" y="2706"/>
                            <a:pt x="4531" y="3240"/>
                          </a:cubicBezTo>
                          <a:cubicBezTo>
                            <a:pt x="4221" y="3382"/>
                            <a:pt x="3915" y="3532"/>
                            <a:pt x="3620" y="3700"/>
                          </a:cubicBezTo>
                          <a:cubicBezTo>
                            <a:pt x="1489" y="4916"/>
                            <a:pt x="-1187" y="7326"/>
                            <a:pt x="568" y="9323"/>
                          </a:cubicBezTo>
                          <a:cubicBezTo>
                            <a:pt x="2822" y="11887"/>
                            <a:pt x="7315" y="10121"/>
                            <a:pt x="10283" y="9530"/>
                          </a:cubicBezTo>
                          <a:cubicBezTo>
                            <a:pt x="12395" y="9110"/>
                            <a:pt x="14628" y="9366"/>
                            <a:pt x="15720" y="10849"/>
                          </a:cubicBezTo>
                          <a:cubicBezTo>
                            <a:pt x="17109" y="12736"/>
                            <a:pt x="15289" y="14341"/>
                            <a:pt x="13119" y="15286"/>
                          </a:cubicBezTo>
                          <a:cubicBezTo>
                            <a:pt x="10072" y="16611"/>
                            <a:pt x="6285" y="17026"/>
                            <a:pt x="3157" y="15609"/>
                          </a:cubicBezTo>
                          <a:cubicBezTo>
                            <a:pt x="1493" y="14855"/>
                            <a:pt x="-39" y="16748"/>
                            <a:pt x="1618" y="17498"/>
                          </a:cubicBezTo>
                          <a:cubicBezTo>
                            <a:pt x="4117" y="18631"/>
                            <a:pt x="8012" y="18777"/>
                            <a:pt x="11519" y="18106"/>
                          </a:cubicBezTo>
                          <a:cubicBezTo>
                            <a:pt x="11799" y="18850"/>
                            <a:pt x="12210" y="19568"/>
                            <a:pt x="12744" y="20238"/>
                          </a:cubicBezTo>
                          <a:cubicBezTo>
                            <a:pt x="13717" y="21460"/>
                            <a:pt x="16353" y="20359"/>
                            <a:pt x="15377" y="19133"/>
                          </a:cubicBezTo>
                          <a:cubicBezTo>
                            <a:pt x="14920" y="18560"/>
                            <a:pt x="14607" y="17970"/>
                            <a:pt x="14388" y="17335"/>
                          </a:cubicBezTo>
                          <a:cubicBezTo>
                            <a:pt x="17994" y="16042"/>
                            <a:pt x="20413" y="13732"/>
                            <a:pt x="18930" y="10656"/>
                          </a:cubicBezTo>
                          <a:cubicBezTo>
                            <a:pt x="17671" y="8043"/>
                            <a:pt x="14291" y="6683"/>
                            <a:pt x="10564" y="7222"/>
                          </a:cubicBezTo>
                          <a:close/>
                        </a:path>
                      </a:pathLst>
                    </a:custGeom>
                    <a:solidFill>
                      <a:srgbClr val="6A9B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  <p:grpSp>
                <p:nvGrpSpPr>
                  <p:cNvPr id="235" name="Group"/>
                  <p:cNvGrpSpPr/>
                  <p:nvPr/>
                </p:nvGrpSpPr>
                <p:grpSpPr>
                  <a:xfrm>
                    <a:off x="231618" y="-1"/>
                    <a:ext cx="102574" cy="116434"/>
                    <a:chOff x="0" y="0"/>
                    <a:chExt cx="102572" cy="116432"/>
                  </a:xfrm>
                </p:grpSpPr>
                <p:sp>
                  <p:nvSpPr>
                    <p:cNvPr id="233" name="Shape"/>
                    <p:cNvSpPr/>
                    <p:nvPr/>
                  </p:nvSpPr>
                  <p:spPr>
                    <a:xfrm>
                      <a:off x="-1" y="-1"/>
                      <a:ext cx="102574" cy="11643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0800" y="20349"/>
                          </a:moveTo>
                          <a:cubicBezTo>
                            <a:pt x="5535" y="20349"/>
                            <a:pt x="1251" y="16065"/>
                            <a:pt x="1251" y="10800"/>
                          </a:cubicBezTo>
                          <a:cubicBezTo>
                            <a:pt x="1251" y="5534"/>
                            <a:pt x="5535" y="1251"/>
                            <a:pt x="10800" y="1251"/>
                          </a:cubicBezTo>
                          <a:cubicBezTo>
                            <a:pt x="16066" y="1251"/>
                            <a:pt x="20349" y="5534"/>
                            <a:pt x="20349" y="10800"/>
                          </a:cubicBezTo>
                          <a:cubicBezTo>
                            <a:pt x="20349" y="16065"/>
                            <a:pt x="16066" y="20349"/>
                            <a:pt x="10800" y="20349"/>
                          </a:cubicBezTo>
                          <a:close/>
                          <a:moveTo>
                            <a:pt x="10800" y="0"/>
                          </a:moveTo>
                          <a:cubicBezTo>
                            <a:pt x="4845" y="0"/>
                            <a:pt x="0" y="4845"/>
                            <a:pt x="0" y="10800"/>
                          </a:cubicBezTo>
                          <a:cubicBezTo>
                            <a:pt x="0" y="16755"/>
                            <a:pt x="4845" y="21600"/>
                            <a:pt x="10800" y="21600"/>
                          </a:cubicBezTo>
                          <a:cubicBezTo>
                            <a:pt x="16755" y="21600"/>
                            <a:pt x="21600" y="16755"/>
                            <a:pt x="21600" y="10800"/>
                          </a:cubicBezTo>
                          <a:cubicBezTo>
                            <a:pt x="21600" y="4845"/>
                            <a:pt x="16755" y="0"/>
                            <a:pt x="10800" y="0"/>
                          </a:cubicBezTo>
                          <a:close/>
                        </a:path>
                      </a:pathLst>
                    </a:custGeom>
                    <a:solidFill>
                      <a:srgbClr val="6A9B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34" name="Shape"/>
                    <p:cNvSpPr/>
                    <p:nvPr/>
                  </p:nvSpPr>
                  <p:spPr>
                    <a:xfrm>
                      <a:off x="29694" y="17977"/>
                      <a:ext cx="47164" cy="7998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374" h="20770" fill="norm" stroke="1" extrusionOk="0">
                          <a:moveTo>
                            <a:pt x="10564" y="7222"/>
                          </a:moveTo>
                          <a:cubicBezTo>
                            <a:pt x="9014" y="7446"/>
                            <a:pt x="7646" y="8056"/>
                            <a:pt x="6119" y="8301"/>
                          </a:cubicBezTo>
                          <a:cubicBezTo>
                            <a:pt x="2634" y="8860"/>
                            <a:pt x="3069" y="7124"/>
                            <a:pt x="4744" y="5896"/>
                          </a:cubicBezTo>
                          <a:cubicBezTo>
                            <a:pt x="7338" y="3994"/>
                            <a:pt x="10945" y="3892"/>
                            <a:pt x="14251" y="4738"/>
                          </a:cubicBezTo>
                          <a:cubicBezTo>
                            <a:pt x="16103" y="5211"/>
                            <a:pt x="16900" y="3098"/>
                            <a:pt x="15062" y="2627"/>
                          </a:cubicBezTo>
                          <a:cubicBezTo>
                            <a:pt x="12516" y="1976"/>
                            <a:pt x="9804" y="1834"/>
                            <a:pt x="7305" y="2345"/>
                          </a:cubicBezTo>
                          <a:cubicBezTo>
                            <a:pt x="6898" y="1742"/>
                            <a:pt x="6491" y="1138"/>
                            <a:pt x="6084" y="534"/>
                          </a:cubicBezTo>
                          <a:cubicBezTo>
                            <a:pt x="5726" y="2"/>
                            <a:pt x="4669" y="-140"/>
                            <a:pt x="3998" y="142"/>
                          </a:cubicBezTo>
                          <a:cubicBezTo>
                            <a:pt x="3241" y="459"/>
                            <a:pt x="3091" y="1105"/>
                            <a:pt x="3451" y="1639"/>
                          </a:cubicBezTo>
                          <a:cubicBezTo>
                            <a:pt x="3811" y="2172"/>
                            <a:pt x="4171" y="2706"/>
                            <a:pt x="4531" y="3240"/>
                          </a:cubicBezTo>
                          <a:cubicBezTo>
                            <a:pt x="4221" y="3382"/>
                            <a:pt x="3916" y="3532"/>
                            <a:pt x="3620" y="3700"/>
                          </a:cubicBezTo>
                          <a:cubicBezTo>
                            <a:pt x="1489" y="4916"/>
                            <a:pt x="-1187" y="7326"/>
                            <a:pt x="568" y="9323"/>
                          </a:cubicBezTo>
                          <a:cubicBezTo>
                            <a:pt x="2822" y="11887"/>
                            <a:pt x="7315" y="10121"/>
                            <a:pt x="10283" y="9530"/>
                          </a:cubicBezTo>
                          <a:cubicBezTo>
                            <a:pt x="12395" y="9110"/>
                            <a:pt x="14628" y="9366"/>
                            <a:pt x="15720" y="10849"/>
                          </a:cubicBezTo>
                          <a:cubicBezTo>
                            <a:pt x="17109" y="12736"/>
                            <a:pt x="15289" y="14341"/>
                            <a:pt x="13119" y="15286"/>
                          </a:cubicBezTo>
                          <a:cubicBezTo>
                            <a:pt x="10071" y="16611"/>
                            <a:pt x="6285" y="17026"/>
                            <a:pt x="3157" y="15609"/>
                          </a:cubicBezTo>
                          <a:cubicBezTo>
                            <a:pt x="1493" y="14855"/>
                            <a:pt x="-39" y="16748"/>
                            <a:pt x="1618" y="17498"/>
                          </a:cubicBezTo>
                          <a:cubicBezTo>
                            <a:pt x="4117" y="18631"/>
                            <a:pt x="8012" y="18777"/>
                            <a:pt x="11519" y="18106"/>
                          </a:cubicBezTo>
                          <a:cubicBezTo>
                            <a:pt x="11799" y="18850"/>
                            <a:pt x="12210" y="19568"/>
                            <a:pt x="12744" y="20238"/>
                          </a:cubicBezTo>
                          <a:cubicBezTo>
                            <a:pt x="13717" y="21460"/>
                            <a:pt x="16353" y="20359"/>
                            <a:pt x="15377" y="19133"/>
                          </a:cubicBezTo>
                          <a:cubicBezTo>
                            <a:pt x="14920" y="18560"/>
                            <a:pt x="14607" y="17970"/>
                            <a:pt x="14388" y="17335"/>
                          </a:cubicBezTo>
                          <a:cubicBezTo>
                            <a:pt x="17994" y="16042"/>
                            <a:pt x="20413" y="13732"/>
                            <a:pt x="18930" y="10656"/>
                          </a:cubicBezTo>
                          <a:cubicBezTo>
                            <a:pt x="17671" y="8043"/>
                            <a:pt x="14291" y="6683"/>
                            <a:pt x="10564" y="7222"/>
                          </a:cubicBezTo>
                          <a:close/>
                        </a:path>
                      </a:pathLst>
                    </a:custGeom>
                    <a:solidFill>
                      <a:srgbClr val="6A9B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  <p:grpSp>
                <p:nvGrpSpPr>
                  <p:cNvPr id="238" name="Group"/>
                  <p:cNvGrpSpPr/>
                  <p:nvPr/>
                </p:nvGrpSpPr>
                <p:grpSpPr>
                  <a:xfrm>
                    <a:off x="-1" y="116851"/>
                    <a:ext cx="102574" cy="116432"/>
                    <a:chOff x="0" y="0"/>
                    <a:chExt cx="102572" cy="116430"/>
                  </a:xfrm>
                </p:grpSpPr>
                <p:sp>
                  <p:nvSpPr>
                    <p:cNvPr id="236" name="Shape"/>
                    <p:cNvSpPr/>
                    <p:nvPr/>
                  </p:nvSpPr>
                  <p:spPr>
                    <a:xfrm>
                      <a:off x="-1" y="0"/>
                      <a:ext cx="102574" cy="11643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0800" y="20349"/>
                          </a:moveTo>
                          <a:cubicBezTo>
                            <a:pt x="5535" y="20349"/>
                            <a:pt x="1251" y="16066"/>
                            <a:pt x="1251" y="10800"/>
                          </a:cubicBezTo>
                          <a:cubicBezTo>
                            <a:pt x="1251" y="5534"/>
                            <a:pt x="5535" y="1251"/>
                            <a:pt x="10800" y="1251"/>
                          </a:cubicBezTo>
                          <a:cubicBezTo>
                            <a:pt x="16066" y="1251"/>
                            <a:pt x="20349" y="5534"/>
                            <a:pt x="20349" y="10800"/>
                          </a:cubicBezTo>
                          <a:cubicBezTo>
                            <a:pt x="20349" y="16066"/>
                            <a:pt x="16066" y="20349"/>
                            <a:pt x="10800" y="20349"/>
                          </a:cubicBezTo>
                          <a:close/>
                          <a:moveTo>
                            <a:pt x="10800" y="0"/>
                          </a:moveTo>
                          <a:cubicBezTo>
                            <a:pt x="4845" y="0"/>
                            <a:pt x="0" y="4845"/>
                            <a:pt x="0" y="10800"/>
                          </a:cubicBezTo>
                          <a:cubicBezTo>
                            <a:pt x="0" y="16755"/>
                            <a:pt x="4845" y="21600"/>
                            <a:pt x="10800" y="21600"/>
                          </a:cubicBezTo>
                          <a:cubicBezTo>
                            <a:pt x="16755" y="21600"/>
                            <a:pt x="21600" y="16755"/>
                            <a:pt x="21600" y="10800"/>
                          </a:cubicBezTo>
                          <a:cubicBezTo>
                            <a:pt x="21600" y="4845"/>
                            <a:pt x="16755" y="0"/>
                            <a:pt x="10800" y="0"/>
                          </a:cubicBezTo>
                          <a:close/>
                        </a:path>
                      </a:pathLst>
                    </a:custGeom>
                    <a:solidFill>
                      <a:srgbClr val="6A9B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37" name="Shape"/>
                    <p:cNvSpPr/>
                    <p:nvPr/>
                  </p:nvSpPr>
                  <p:spPr>
                    <a:xfrm>
                      <a:off x="29694" y="17977"/>
                      <a:ext cx="47163" cy="7998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374" h="20770" fill="norm" stroke="1" extrusionOk="0">
                          <a:moveTo>
                            <a:pt x="10564" y="7222"/>
                          </a:moveTo>
                          <a:cubicBezTo>
                            <a:pt x="9014" y="7446"/>
                            <a:pt x="7646" y="8056"/>
                            <a:pt x="6119" y="8301"/>
                          </a:cubicBezTo>
                          <a:cubicBezTo>
                            <a:pt x="2634" y="8860"/>
                            <a:pt x="3069" y="7124"/>
                            <a:pt x="4744" y="5896"/>
                          </a:cubicBezTo>
                          <a:cubicBezTo>
                            <a:pt x="7338" y="3994"/>
                            <a:pt x="10945" y="3892"/>
                            <a:pt x="14251" y="4738"/>
                          </a:cubicBezTo>
                          <a:cubicBezTo>
                            <a:pt x="16103" y="5211"/>
                            <a:pt x="16900" y="3098"/>
                            <a:pt x="15062" y="2627"/>
                          </a:cubicBezTo>
                          <a:cubicBezTo>
                            <a:pt x="12516" y="1976"/>
                            <a:pt x="9804" y="1834"/>
                            <a:pt x="7305" y="2345"/>
                          </a:cubicBezTo>
                          <a:cubicBezTo>
                            <a:pt x="6898" y="1742"/>
                            <a:pt x="6491" y="1138"/>
                            <a:pt x="6084" y="534"/>
                          </a:cubicBezTo>
                          <a:cubicBezTo>
                            <a:pt x="5726" y="2"/>
                            <a:pt x="4669" y="-140"/>
                            <a:pt x="3998" y="142"/>
                          </a:cubicBezTo>
                          <a:cubicBezTo>
                            <a:pt x="3241" y="459"/>
                            <a:pt x="3091" y="1105"/>
                            <a:pt x="3451" y="1639"/>
                          </a:cubicBezTo>
                          <a:cubicBezTo>
                            <a:pt x="3811" y="2172"/>
                            <a:pt x="4171" y="2706"/>
                            <a:pt x="4531" y="3240"/>
                          </a:cubicBezTo>
                          <a:cubicBezTo>
                            <a:pt x="4221" y="3382"/>
                            <a:pt x="3915" y="3532"/>
                            <a:pt x="3620" y="3700"/>
                          </a:cubicBezTo>
                          <a:cubicBezTo>
                            <a:pt x="1489" y="4916"/>
                            <a:pt x="-1187" y="7326"/>
                            <a:pt x="568" y="9323"/>
                          </a:cubicBezTo>
                          <a:cubicBezTo>
                            <a:pt x="2822" y="11887"/>
                            <a:pt x="7315" y="10121"/>
                            <a:pt x="10283" y="9530"/>
                          </a:cubicBezTo>
                          <a:cubicBezTo>
                            <a:pt x="12395" y="9110"/>
                            <a:pt x="14628" y="9366"/>
                            <a:pt x="15720" y="10849"/>
                          </a:cubicBezTo>
                          <a:cubicBezTo>
                            <a:pt x="17109" y="12736"/>
                            <a:pt x="15289" y="14341"/>
                            <a:pt x="13119" y="15286"/>
                          </a:cubicBezTo>
                          <a:cubicBezTo>
                            <a:pt x="10072" y="16611"/>
                            <a:pt x="6285" y="17026"/>
                            <a:pt x="3157" y="15609"/>
                          </a:cubicBezTo>
                          <a:cubicBezTo>
                            <a:pt x="1493" y="14855"/>
                            <a:pt x="-39" y="16748"/>
                            <a:pt x="1618" y="17498"/>
                          </a:cubicBezTo>
                          <a:cubicBezTo>
                            <a:pt x="4117" y="18631"/>
                            <a:pt x="8012" y="18777"/>
                            <a:pt x="11519" y="18106"/>
                          </a:cubicBezTo>
                          <a:cubicBezTo>
                            <a:pt x="11799" y="18850"/>
                            <a:pt x="12210" y="19568"/>
                            <a:pt x="12744" y="20238"/>
                          </a:cubicBezTo>
                          <a:cubicBezTo>
                            <a:pt x="13717" y="21460"/>
                            <a:pt x="16353" y="20359"/>
                            <a:pt x="15377" y="19133"/>
                          </a:cubicBezTo>
                          <a:cubicBezTo>
                            <a:pt x="14920" y="18560"/>
                            <a:pt x="14607" y="17970"/>
                            <a:pt x="14388" y="17335"/>
                          </a:cubicBezTo>
                          <a:cubicBezTo>
                            <a:pt x="17994" y="16042"/>
                            <a:pt x="20413" y="13732"/>
                            <a:pt x="18930" y="10656"/>
                          </a:cubicBezTo>
                          <a:cubicBezTo>
                            <a:pt x="17671" y="8043"/>
                            <a:pt x="14291" y="6683"/>
                            <a:pt x="10564" y="7222"/>
                          </a:cubicBezTo>
                          <a:close/>
                        </a:path>
                      </a:pathLst>
                    </a:custGeom>
                    <a:solidFill>
                      <a:srgbClr val="6A9B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  <p:grpSp>
                <p:nvGrpSpPr>
                  <p:cNvPr id="241" name="Group"/>
                  <p:cNvGrpSpPr/>
                  <p:nvPr/>
                </p:nvGrpSpPr>
                <p:grpSpPr>
                  <a:xfrm>
                    <a:off x="195985" y="498867"/>
                    <a:ext cx="102573" cy="116433"/>
                    <a:chOff x="0" y="0"/>
                    <a:chExt cx="102572" cy="116432"/>
                  </a:xfrm>
                </p:grpSpPr>
                <p:sp>
                  <p:nvSpPr>
                    <p:cNvPr id="239" name="Shape"/>
                    <p:cNvSpPr/>
                    <p:nvPr/>
                  </p:nvSpPr>
                  <p:spPr>
                    <a:xfrm>
                      <a:off x="-1" y="-1"/>
                      <a:ext cx="102574" cy="11643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0800" y="20349"/>
                          </a:moveTo>
                          <a:cubicBezTo>
                            <a:pt x="5535" y="20349"/>
                            <a:pt x="1251" y="16065"/>
                            <a:pt x="1251" y="10800"/>
                          </a:cubicBezTo>
                          <a:cubicBezTo>
                            <a:pt x="1251" y="5534"/>
                            <a:pt x="5535" y="1251"/>
                            <a:pt x="10800" y="1251"/>
                          </a:cubicBezTo>
                          <a:cubicBezTo>
                            <a:pt x="16066" y="1251"/>
                            <a:pt x="20349" y="5534"/>
                            <a:pt x="20349" y="10800"/>
                          </a:cubicBezTo>
                          <a:cubicBezTo>
                            <a:pt x="20349" y="16065"/>
                            <a:pt x="16066" y="20349"/>
                            <a:pt x="10800" y="20349"/>
                          </a:cubicBezTo>
                          <a:close/>
                          <a:moveTo>
                            <a:pt x="10800" y="0"/>
                          </a:moveTo>
                          <a:cubicBezTo>
                            <a:pt x="4845" y="0"/>
                            <a:pt x="0" y="4845"/>
                            <a:pt x="0" y="10800"/>
                          </a:cubicBezTo>
                          <a:cubicBezTo>
                            <a:pt x="0" y="16755"/>
                            <a:pt x="4845" y="21600"/>
                            <a:pt x="10800" y="21600"/>
                          </a:cubicBezTo>
                          <a:cubicBezTo>
                            <a:pt x="16755" y="21600"/>
                            <a:pt x="21600" y="16755"/>
                            <a:pt x="21600" y="10800"/>
                          </a:cubicBezTo>
                          <a:cubicBezTo>
                            <a:pt x="21600" y="4845"/>
                            <a:pt x="16755" y="0"/>
                            <a:pt x="10800" y="0"/>
                          </a:cubicBezTo>
                          <a:close/>
                        </a:path>
                      </a:pathLst>
                    </a:custGeom>
                    <a:solidFill>
                      <a:srgbClr val="6A9B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40" name="Shape"/>
                    <p:cNvSpPr/>
                    <p:nvPr/>
                  </p:nvSpPr>
                  <p:spPr>
                    <a:xfrm>
                      <a:off x="27715" y="17977"/>
                      <a:ext cx="47163" cy="7998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374" h="20770" fill="norm" stroke="1" extrusionOk="0">
                          <a:moveTo>
                            <a:pt x="10564" y="7222"/>
                          </a:moveTo>
                          <a:cubicBezTo>
                            <a:pt x="9014" y="7446"/>
                            <a:pt x="7646" y="8056"/>
                            <a:pt x="6119" y="8301"/>
                          </a:cubicBezTo>
                          <a:cubicBezTo>
                            <a:pt x="2634" y="8860"/>
                            <a:pt x="3069" y="7124"/>
                            <a:pt x="4744" y="5896"/>
                          </a:cubicBezTo>
                          <a:cubicBezTo>
                            <a:pt x="7338" y="3994"/>
                            <a:pt x="10945" y="3892"/>
                            <a:pt x="14251" y="4738"/>
                          </a:cubicBezTo>
                          <a:cubicBezTo>
                            <a:pt x="16103" y="5211"/>
                            <a:pt x="16900" y="3098"/>
                            <a:pt x="15062" y="2628"/>
                          </a:cubicBezTo>
                          <a:cubicBezTo>
                            <a:pt x="12516" y="1976"/>
                            <a:pt x="9804" y="1834"/>
                            <a:pt x="7305" y="2345"/>
                          </a:cubicBezTo>
                          <a:cubicBezTo>
                            <a:pt x="6898" y="1742"/>
                            <a:pt x="6491" y="1138"/>
                            <a:pt x="6084" y="534"/>
                          </a:cubicBezTo>
                          <a:cubicBezTo>
                            <a:pt x="5725" y="2"/>
                            <a:pt x="4669" y="-140"/>
                            <a:pt x="3998" y="142"/>
                          </a:cubicBezTo>
                          <a:cubicBezTo>
                            <a:pt x="3241" y="459"/>
                            <a:pt x="3091" y="1105"/>
                            <a:pt x="3451" y="1639"/>
                          </a:cubicBezTo>
                          <a:cubicBezTo>
                            <a:pt x="3811" y="2172"/>
                            <a:pt x="4171" y="2706"/>
                            <a:pt x="4531" y="3240"/>
                          </a:cubicBezTo>
                          <a:cubicBezTo>
                            <a:pt x="4221" y="3382"/>
                            <a:pt x="3915" y="3532"/>
                            <a:pt x="3620" y="3700"/>
                          </a:cubicBezTo>
                          <a:cubicBezTo>
                            <a:pt x="1489" y="4916"/>
                            <a:pt x="-1187" y="7326"/>
                            <a:pt x="568" y="9323"/>
                          </a:cubicBezTo>
                          <a:cubicBezTo>
                            <a:pt x="2822" y="11887"/>
                            <a:pt x="7315" y="10121"/>
                            <a:pt x="10283" y="9530"/>
                          </a:cubicBezTo>
                          <a:cubicBezTo>
                            <a:pt x="12395" y="9110"/>
                            <a:pt x="14628" y="9366"/>
                            <a:pt x="15720" y="10849"/>
                          </a:cubicBezTo>
                          <a:cubicBezTo>
                            <a:pt x="17109" y="12736"/>
                            <a:pt x="15289" y="14341"/>
                            <a:pt x="13119" y="15286"/>
                          </a:cubicBezTo>
                          <a:cubicBezTo>
                            <a:pt x="10072" y="16611"/>
                            <a:pt x="6285" y="17026"/>
                            <a:pt x="3157" y="15609"/>
                          </a:cubicBezTo>
                          <a:cubicBezTo>
                            <a:pt x="1493" y="14855"/>
                            <a:pt x="-39" y="16748"/>
                            <a:pt x="1618" y="17498"/>
                          </a:cubicBezTo>
                          <a:cubicBezTo>
                            <a:pt x="4117" y="18631"/>
                            <a:pt x="8012" y="18777"/>
                            <a:pt x="11519" y="18106"/>
                          </a:cubicBezTo>
                          <a:cubicBezTo>
                            <a:pt x="11799" y="18850"/>
                            <a:pt x="12210" y="19568"/>
                            <a:pt x="12744" y="20238"/>
                          </a:cubicBezTo>
                          <a:cubicBezTo>
                            <a:pt x="13717" y="21460"/>
                            <a:pt x="16353" y="20359"/>
                            <a:pt x="15377" y="19133"/>
                          </a:cubicBezTo>
                          <a:cubicBezTo>
                            <a:pt x="14920" y="18560"/>
                            <a:pt x="14606" y="17970"/>
                            <a:pt x="14388" y="17335"/>
                          </a:cubicBezTo>
                          <a:cubicBezTo>
                            <a:pt x="17994" y="16042"/>
                            <a:pt x="20413" y="13732"/>
                            <a:pt x="18930" y="10656"/>
                          </a:cubicBezTo>
                          <a:cubicBezTo>
                            <a:pt x="17671" y="8043"/>
                            <a:pt x="14291" y="6683"/>
                            <a:pt x="10564" y="7222"/>
                          </a:cubicBezTo>
                          <a:close/>
                        </a:path>
                      </a:pathLst>
                    </a:custGeom>
                    <a:solidFill>
                      <a:srgbClr val="6A9B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</p:grpSp>
          </p:grpSp>
        </p:grpSp>
        <p:grpSp>
          <p:nvGrpSpPr>
            <p:cNvPr id="286" name="Group"/>
            <p:cNvGrpSpPr/>
            <p:nvPr/>
          </p:nvGrpSpPr>
          <p:grpSpPr>
            <a:xfrm>
              <a:off x="1094634" y="0"/>
              <a:ext cx="833233" cy="820918"/>
              <a:chOff x="0" y="0"/>
              <a:chExt cx="833232" cy="820917"/>
            </a:xfrm>
          </p:grpSpPr>
          <p:sp>
            <p:nvSpPr>
              <p:cNvPr id="245" name="Shape"/>
              <p:cNvSpPr/>
              <p:nvPr/>
            </p:nvSpPr>
            <p:spPr>
              <a:xfrm>
                <a:off x="0" y="0"/>
                <a:ext cx="833233" cy="820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4835"/>
                      <a:pt x="17403" y="0"/>
                      <a:pt x="12226" y="0"/>
                    </a:cubicBezTo>
                    <a:cubicBezTo>
                      <a:pt x="11152" y="0"/>
                      <a:pt x="10120" y="62"/>
                      <a:pt x="9159" y="445"/>
                    </a:cubicBezTo>
                    <a:cubicBezTo>
                      <a:pt x="9033" y="496"/>
                      <a:pt x="183" y="2884"/>
                      <a:pt x="0" y="15057"/>
                    </a:cubicBezTo>
                    <a:cubicBezTo>
                      <a:pt x="0" y="15057"/>
                      <a:pt x="3766" y="20803"/>
                      <a:pt x="10864" y="21486"/>
                    </a:cubicBezTo>
                    <a:cubicBezTo>
                      <a:pt x="11308" y="21561"/>
                      <a:pt x="11763" y="21600"/>
                      <a:pt x="12226" y="21600"/>
                    </a:cubicBezTo>
                    <a:cubicBezTo>
                      <a:pt x="12657" y="21600"/>
                      <a:pt x="13080" y="21566"/>
                      <a:pt x="13495" y="21501"/>
                    </a:cubicBezTo>
                    <a:cubicBezTo>
                      <a:pt x="13495" y="21501"/>
                      <a:pt x="13495" y="21501"/>
                      <a:pt x="13495" y="21501"/>
                    </a:cubicBezTo>
                    <a:lnTo>
                      <a:pt x="13495" y="21501"/>
                    </a:lnTo>
                    <a:cubicBezTo>
                      <a:pt x="18072" y="20788"/>
                      <a:pt x="21600" y="16269"/>
                      <a:pt x="21600" y="10800"/>
                    </a:cubicBezTo>
                    <a:close/>
                  </a:path>
                </a:pathLst>
              </a:custGeom>
              <a:solidFill>
                <a:srgbClr val="F5D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6672" tIns="16672" rIns="16672" bIns="16672" numCol="1" anchor="ctr">
                <a:noAutofit/>
              </a:bodyPr>
              <a:lstStyle/>
              <a:p>
                <a:pPr defTabSz="225083">
                  <a:defRPr sz="14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grpSp>
            <p:nvGrpSpPr>
              <p:cNvPr id="276" name="Group"/>
              <p:cNvGrpSpPr/>
              <p:nvPr/>
            </p:nvGrpSpPr>
            <p:grpSpPr>
              <a:xfrm>
                <a:off x="97002" y="121346"/>
                <a:ext cx="662124" cy="461710"/>
                <a:chOff x="0" y="0"/>
                <a:chExt cx="662122" cy="461708"/>
              </a:xfrm>
            </p:grpSpPr>
            <p:grpSp>
              <p:nvGrpSpPr>
                <p:cNvPr id="255" name="Group"/>
                <p:cNvGrpSpPr/>
                <p:nvPr/>
              </p:nvGrpSpPr>
              <p:grpSpPr>
                <a:xfrm>
                  <a:off x="530546" y="289882"/>
                  <a:ext cx="131577" cy="171827"/>
                  <a:chOff x="0" y="0"/>
                  <a:chExt cx="131576" cy="171826"/>
                </a:xfrm>
              </p:grpSpPr>
              <p:grpSp>
                <p:nvGrpSpPr>
                  <p:cNvPr id="250" name="Group"/>
                  <p:cNvGrpSpPr/>
                  <p:nvPr/>
                </p:nvGrpSpPr>
                <p:grpSpPr>
                  <a:xfrm>
                    <a:off x="0" y="0"/>
                    <a:ext cx="131577" cy="171827"/>
                    <a:chOff x="0" y="0"/>
                    <a:chExt cx="131576" cy="171826"/>
                  </a:xfrm>
                </p:grpSpPr>
                <p:sp>
                  <p:nvSpPr>
                    <p:cNvPr id="246" name="Oval"/>
                    <p:cNvSpPr/>
                    <p:nvPr/>
                  </p:nvSpPr>
                  <p:spPr>
                    <a:xfrm>
                      <a:off x="47511" y="60673"/>
                      <a:ext cx="53896" cy="6117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47" name="Oval"/>
                    <p:cNvSpPr/>
                    <p:nvPr/>
                  </p:nvSpPr>
                  <p:spPr>
                    <a:xfrm>
                      <a:off x="89084" y="0"/>
                      <a:ext cx="42493" cy="4823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48" name="Oval"/>
                    <p:cNvSpPr/>
                    <p:nvPr/>
                  </p:nvSpPr>
                  <p:spPr>
                    <a:xfrm>
                      <a:off x="-1" y="20224"/>
                      <a:ext cx="42493" cy="4823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49" name="Oval"/>
                    <p:cNvSpPr/>
                    <p:nvPr/>
                  </p:nvSpPr>
                  <p:spPr>
                    <a:xfrm>
                      <a:off x="9898" y="123593"/>
                      <a:ext cx="42493" cy="4823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  <p:grpSp>
                <p:nvGrpSpPr>
                  <p:cNvPr id="254" name="Group"/>
                  <p:cNvGrpSpPr/>
                  <p:nvPr/>
                </p:nvGrpSpPr>
                <p:grpSpPr>
                  <a:xfrm>
                    <a:off x="36687" y="46421"/>
                    <a:ext cx="63836" cy="83152"/>
                    <a:chOff x="0" y="0"/>
                    <a:chExt cx="63834" cy="83151"/>
                  </a:xfrm>
                </p:grpSpPr>
                <p:sp>
                  <p:nvSpPr>
                    <p:cNvPr id="251" name="Line"/>
                    <p:cNvSpPr/>
                    <p:nvPr/>
                  </p:nvSpPr>
                  <p:spPr>
                    <a:xfrm flipH="1">
                      <a:off x="51833" y="0"/>
                      <a:ext cx="12002" cy="19362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algn="l" defTabSz="225083">
                        <a:defRPr sz="5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p:txBody>
                </p:sp>
                <p:sp>
                  <p:nvSpPr>
                    <p:cNvPr id="252" name="Line"/>
                    <p:cNvSpPr/>
                    <p:nvPr/>
                  </p:nvSpPr>
                  <p:spPr>
                    <a:xfrm flipH="1">
                      <a:off x="7858" y="66029"/>
                      <a:ext cx="14402" cy="17123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algn="l" defTabSz="225083">
                        <a:defRPr sz="5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p:txBody>
                </p:sp>
                <p:sp>
                  <p:nvSpPr>
                    <p:cNvPr id="253" name="Line"/>
                    <p:cNvSpPr/>
                    <p:nvPr/>
                  </p:nvSpPr>
                  <p:spPr>
                    <a:xfrm flipH="1" flipV="1">
                      <a:off x="0" y="8999"/>
                      <a:ext cx="15849" cy="15388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algn="l" defTabSz="225083">
                        <a:defRPr sz="5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p:txBody>
                </p:sp>
              </p:grpSp>
            </p:grpSp>
            <p:grpSp>
              <p:nvGrpSpPr>
                <p:cNvPr id="265" name="Group"/>
                <p:cNvGrpSpPr/>
                <p:nvPr/>
              </p:nvGrpSpPr>
              <p:grpSpPr>
                <a:xfrm>
                  <a:off x="243496" y="-1"/>
                  <a:ext cx="157318" cy="151610"/>
                  <a:chOff x="0" y="0"/>
                  <a:chExt cx="157316" cy="151608"/>
                </a:xfrm>
              </p:grpSpPr>
              <p:grpSp>
                <p:nvGrpSpPr>
                  <p:cNvPr id="260" name="Group"/>
                  <p:cNvGrpSpPr/>
                  <p:nvPr/>
                </p:nvGrpSpPr>
                <p:grpSpPr>
                  <a:xfrm>
                    <a:off x="-1" y="-1"/>
                    <a:ext cx="157318" cy="151610"/>
                    <a:chOff x="0" y="0"/>
                    <a:chExt cx="157316" cy="151608"/>
                  </a:xfrm>
                </p:grpSpPr>
                <p:sp>
                  <p:nvSpPr>
                    <p:cNvPr id="256" name="Shape"/>
                    <p:cNvSpPr/>
                    <p:nvPr/>
                  </p:nvSpPr>
                  <p:spPr>
                    <a:xfrm>
                      <a:off x="53450" y="60673"/>
                      <a:ext cx="53902" cy="6118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724" h="19724" fill="norm" stroke="1" extrusionOk="0">
                          <a:moveTo>
                            <a:pt x="233" y="11982"/>
                          </a:moveTo>
                          <a:cubicBezTo>
                            <a:pt x="1404" y="17300"/>
                            <a:pt x="6664" y="20662"/>
                            <a:pt x="11982" y="19491"/>
                          </a:cubicBezTo>
                          <a:cubicBezTo>
                            <a:pt x="17300" y="18320"/>
                            <a:pt x="20662" y="13060"/>
                            <a:pt x="19491" y="7742"/>
                          </a:cubicBezTo>
                          <a:cubicBezTo>
                            <a:pt x="18320" y="2424"/>
                            <a:pt x="13060" y="-938"/>
                            <a:pt x="7742" y="233"/>
                          </a:cubicBezTo>
                          <a:cubicBezTo>
                            <a:pt x="2424" y="1404"/>
                            <a:pt x="-938" y="6664"/>
                            <a:pt x="233" y="1198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57" name="Shape"/>
                    <p:cNvSpPr/>
                    <p:nvPr/>
                  </p:nvSpPr>
                  <p:spPr>
                    <a:xfrm>
                      <a:off x="114819" y="22471"/>
                      <a:ext cx="42498" cy="4824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724" h="19724" fill="norm" stroke="1" extrusionOk="0">
                          <a:moveTo>
                            <a:pt x="233" y="11982"/>
                          </a:moveTo>
                          <a:cubicBezTo>
                            <a:pt x="1404" y="17300"/>
                            <a:pt x="6664" y="20662"/>
                            <a:pt x="11982" y="19491"/>
                          </a:cubicBezTo>
                          <a:cubicBezTo>
                            <a:pt x="17300" y="18320"/>
                            <a:pt x="20662" y="13060"/>
                            <a:pt x="19491" y="7742"/>
                          </a:cubicBezTo>
                          <a:cubicBezTo>
                            <a:pt x="18320" y="2424"/>
                            <a:pt x="13060" y="-938"/>
                            <a:pt x="7742" y="233"/>
                          </a:cubicBezTo>
                          <a:cubicBezTo>
                            <a:pt x="2424" y="1404"/>
                            <a:pt x="-938" y="6664"/>
                            <a:pt x="233" y="1198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58" name="Shape"/>
                    <p:cNvSpPr/>
                    <p:nvPr/>
                  </p:nvSpPr>
                  <p:spPr>
                    <a:xfrm>
                      <a:off x="27715" y="-1"/>
                      <a:ext cx="42498" cy="4824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724" h="19724" fill="norm" stroke="1" extrusionOk="0">
                          <a:moveTo>
                            <a:pt x="233" y="11982"/>
                          </a:moveTo>
                          <a:cubicBezTo>
                            <a:pt x="1404" y="17300"/>
                            <a:pt x="6664" y="20662"/>
                            <a:pt x="11982" y="19491"/>
                          </a:cubicBezTo>
                          <a:cubicBezTo>
                            <a:pt x="17300" y="18320"/>
                            <a:pt x="20662" y="13060"/>
                            <a:pt x="19491" y="7742"/>
                          </a:cubicBezTo>
                          <a:cubicBezTo>
                            <a:pt x="18320" y="2424"/>
                            <a:pt x="13060" y="-938"/>
                            <a:pt x="7742" y="233"/>
                          </a:cubicBezTo>
                          <a:cubicBezTo>
                            <a:pt x="2424" y="1404"/>
                            <a:pt x="-938" y="6664"/>
                            <a:pt x="233" y="1198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59" name="Shape"/>
                    <p:cNvSpPr/>
                    <p:nvPr/>
                  </p:nvSpPr>
                  <p:spPr>
                    <a:xfrm>
                      <a:off x="-1" y="103368"/>
                      <a:ext cx="42499" cy="4824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724" h="19724" fill="norm" stroke="1" extrusionOk="0">
                          <a:moveTo>
                            <a:pt x="233" y="11982"/>
                          </a:moveTo>
                          <a:cubicBezTo>
                            <a:pt x="1404" y="17300"/>
                            <a:pt x="6664" y="20662"/>
                            <a:pt x="11982" y="19491"/>
                          </a:cubicBezTo>
                          <a:cubicBezTo>
                            <a:pt x="17300" y="18320"/>
                            <a:pt x="20662" y="13060"/>
                            <a:pt x="19491" y="7742"/>
                          </a:cubicBezTo>
                          <a:cubicBezTo>
                            <a:pt x="18320" y="2424"/>
                            <a:pt x="13060" y="-938"/>
                            <a:pt x="7742" y="233"/>
                          </a:cubicBezTo>
                          <a:cubicBezTo>
                            <a:pt x="2424" y="1404"/>
                            <a:pt x="-938" y="6664"/>
                            <a:pt x="233" y="1198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  <p:grpSp>
                <p:nvGrpSpPr>
                  <p:cNvPr id="264" name="Group"/>
                  <p:cNvGrpSpPr/>
                  <p:nvPr/>
                </p:nvGrpSpPr>
                <p:grpSpPr>
                  <a:xfrm>
                    <a:off x="41096" y="42509"/>
                    <a:ext cx="79610" cy="71983"/>
                    <a:chOff x="0" y="0"/>
                    <a:chExt cx="79608" cy="71981"/>
                  </a:xfrm>
                </p:grpSpPr>
                <p:sp>
                  <p:nvSpPr>
                    <p:cNvPr id="261" name="Line"/>
                    <p:cNvSpPr/>
                    <p:nvPr/>
                  </p:nvSpPr>
                  <p:spPr>
                    <a:xfrm flipH="1">
                      <a:off x="62028" y="19203"/>
                      <a:ext cx="17581" cy="12735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algn="l" defTabSz="225083">
                        <a:defRPr sz="5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p:txBody>
                </p:sp>
                <p:sp>
                  <p:nvSpPr>
                    <p:cNvPr id="262" name="Line"/>
                    <p:cNvSpPr/>
                    <p:nvPr/>
                  </p:nvSpPr>
                  <p:spPr>
                    <a:xfrm flipH="1">
                      <a:off x="-1" y="62353"/>
                      <a:ext cx="19053" cy="962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algn="l" defTabSz="225083">
                        <a:defRPr sz="5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p:txBody>
                </p:sp>
                <p:sp>
                  <p:nvSpPr>
                    <p:cNvPr id="263" name="Line"/>
                    <p:cNvSpPr/>
                    <p:nvPr/>
                  </p:nvSpPr>
                  <p:spPr>
                    <a:xfrm flipH="1" flipV="1">
                      <a:off x="17548" y="0"/>
                      <a:ext cx="9511" cy="21069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algn="l" defTabSz="225083">
                        <a:defRPr sz="5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p:txBody>
                </p:sp>
              </p:grpSp>
            </p:grpSp>
            <p:grpSp>
              <p:nvGrpSpPr>
                <p:cNvPr id="275" name="Group"/>
                <p:cNvGrpSpPr/>
                <p:nvPr/>
              </p:nvGrpSpPr>
              <p:grpSpPr>
                <a:xfrm>
                  <a:off x="0" y="206737"/>
                  <a:ext cx="117721" cy="196549"/>
                  <a:chOff x="0" y="0"/>
                  <a:chExt cx="117720" cy="196547"/>
                </a:xfrm>
              </p:grpSpPr>
              <p:grpSp>
                <p:nvGrpSpPr>
                  <p:cNvPr id="270" name="Group"/>
                  <p:cNvGrpSpPr/>
                  <p:nvPr/>
                </p:nvGrpSpPr>
                <p:grpSpPr>
                  <a:xfrm>
                    <a:off x="0" y="-1"/>
                    <a:ext cx="117721" cy="196549"/>
                    <a:chOff x="0" y="0"/>
                    <a:chExt cx="117720" cy="196547"/>
                  </a:xfrm>
                </p:grpSpPr>
                <p:sp>
                  <p:nvSpPr>
                    <p:cNvPr id="266" name="Oval"/>
                    <p:cNvSpPr/>
                    <p:nvPr/>
                  </p:nvSpPr>
                  <p:spPr>
                    <a:xfrm>
                      <a:off x="3959" y="65167"/>
                      <a:ext cx="53898" cy="61181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67" name="Oval"/>
                    <p:cNvSpPr/>
                    <p:nvPr/>
                  </p:nvSpPr>
                  <p:spPr>
                    <a:xfrm>
                      <a:off x="0" y="148311"/>
                      <a:ext cx="42495" cy="4823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68" name="Oval"/>
                    <p:cNvSpPr/>
                    <p:nvPr/>
                  </p:nvSpPr>
                  <p:spPr>
                    <a:xfrm>
                      <a:off x="75226" y="92133"/>
                      <a:ext cx="42495" cy="4823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  <p:sp>
                  <p:nvSpPr>
                    <p:cNvPr id="269" name="Oval"/>
                    <p:cNvSpPr/>
                    <p:nvPr/>
                  </p:nvSpPr>
                  <p:spPr>
                    <a:xfrm>
                      <a:off x="29694" y="-1"/>
                      <a:ext cx="42495" cy="48238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16672" tIns="16672" rIns="16672" bIns="16672" numCol="1" anchor="ctr">
                      <a:noAutofit/>
                    </a:bodyPr>
                    <a:lstStyle/>
                    <a:p>
                      <a:pPr defTabSz="225083">
                        <a:defRPr sz="1400">
                          <a:effectLst>
                            <a:outerShdw sx="100000" sy="100000" kx="0" ky="0" algn="b" rotWithShape="0" blurRad="38100" dist="12700" dir="540000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</a:p>
                  </p:txBody>
                </p:sp>
              </p:grpSp>
              <p:grpSp>
                <p:nvGrpSpPr>
                  <p:cNvPr id="274" name="Group"/>
                  <p:cNvGrpSpPr/>
                  <p:nvPr/>
                </p:nvGrpSpPr>
                <p:grpSpPr>
                  <a:xfrm>
                    <a:off x="23098" y="47714"/>
                    <a:ext cx="55343" cy="101621"/>
                    <a:chOff x="0" y="0"/>
                    <a:chExt cx="55341" cy="101619"/>
                  </a:xfrm>
                </p:grpSpPr>
                <p:sp>
                  <p:nvSpPr>
                    <p:cNvPr id="271" name="Line"/>
                    <p:cNvSpPr/>
                    <p:nvPr/>
                  </p:nvSpPr>
                  <p:spPr>
                    <a:xfrm flipV="1">
                      <a:off x="-1" y="78427"/>
                      <a:ext cx="4182" cy="23193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algn="l" defTabSz="225083">
                        <a:defRPr sz="5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p:txBody>
                </p:sp>
                <p:sp>
                  <p:nvSpPr>
                    <p:cNvPr id="272" name="Line"/>
                    <p:cNvSpPr/>
                    <p:nvPr/>
                  </p:nvSpPr>
                  <p:spPr>
                    <a:xfrm flipV="1">
                      <a:off x="14853" y="0"/>
                      <a:ext cx="7171" cy="22230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algn="l" defTabSz="225083">
                        <a:defRPr sz="5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p:txBody>
                </p:sp>
                <p:sp>
                  <p:nvSpPr>
                    <p:cNvPr id="273" name="Line"/>
                    <p:cNvSpPr/>
                    <p:nvPr/>
                  </p:nvSpPr>
                  <p:spPr>
                    <a:xfrm>
                      <a:off x="35395" y="57490"/>
                      <a:ext cx="19947" cy="6913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algn="l" defTabSz="225083">
                        <a:defRPr sz="5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p:txBody>
                </p:sp>
              </p:grpSp>
            </p:grpSp>
          </p:grpSp>
          <p:grpSp>
            <p:nvGrpSpPr>
              <p:cNvPr id="285" name="Group"/>
              <p:cNvGrpSpPr/>
              <p:nvPr/>
            </p:nvGrpSpPr>
            <p:grpSpPr>
              <a:xfrm>
                <a:off x="253395" y="222467"/>
                <a:ext cx="409313" cy="463049"/>
                <a:chOff x="0" y="0"/>
                <a:chExt cx="409312" cy="463047"/>
              </a:xfrm>
            </p:grpSpPr>
            <p:sp>
              <p:nvSpPr>
                <p:cNvPr id="277" name="Shape"/>
                <p:cNvSpPr/>
                <p:nvPr/>
              </p:nvSpPr>
              <p:spPr>
                <a:xfrm>
                  <a:off x="-1" y="-1"/>
                  <a:ext cx="409314" cy="4630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5159" y="9852"/>
                      </a:moveTo>
                      <a:cubicBezTo>
                        <a:pt x="15730" y="10959"/>
                        <a:pt x="16054" y="12214"/>
                        <a:pt x="16054" y="13545"/>
                      </a:cubicBezTo>
                      <a:cubicBezTo>
                        <a:pt x="16054" y="14020"/>
                        <a:pt x="16013" y="14485"/>
                        <a:pt x="15934" y="14936"/>
                      </a:cubicBezTo>
                      <a:cubicBezTo>
                        <a:pt x="15909" y="15085"/>
                        <a:pt x="15879" y="15232"/>
                        <a:pt x="15845" y="15377"/>
                      </a:cubicBezTo>
                      <a:cubicBezTo>
                        <a:pt x="15018" y="18943"/>
                        <a:pt x="11832" y="21600"/>
                        <a:pt x="8027" y="21600"/>
                      </a:cubicBezTo>
                      <a:cubicBezTo>
                        <a:pt x="3793" y="21600"/>
                        <a:pt x="325" y="18311"/>
                        <a:pt x="22" y="14140"/>
                      </a:cubicBezTo>
                      <a:cubicBezTo>
                        <a:pt x="11" y="14006"/>
                        <a:pt x="5" y="13869"/>
                        <a:pt x="3" y="13732"/>
                      </a:cubicBezTo>
                      <a:cubicBezTo>
                        <a:pt x="1" y="13670"/>
                        <a:pt x="0" y="13608"/>
                        <a:pt x="0" y="13545"/>
                      </a:cubicBezTo>
                      <a:cubicBezTo>
                        <a:pt x="0" y="9098"/>
                        <a:pt x="3594" y="5492"/>
                        <a:pt x="8027" y="5492"/>
                      </a:cubicBezTo>
                      <a:cubicBezTo>
                        <a:pt x="9393" y="5492"/>
                        <a:pt x="10679" y="5834"/>
                        <a:pt x="11804" y="6438"/>
                      </a:cubicBezTo>
                      <a:lnTo>
                        <a:pt x="18221" y="0"/>
                      </a:lnTo>
                      <a:lnTo>
                        <a:pt x="21600" y="3390"/>
                      </a:lnTo>
                      <a:cubicBezTo>
                        <a:pt x="21600" y="3390"/>
                        <a:pt x="15159" y="9852"/>
                        <a:pt x="15159" y="9852"/>
                      </a:cubicBezTo>
                      <a:close/>
                    </a:path>
                  </a:pathLst>
                </a:custGeom>
                <a:solidFill>
                  <a:srgbClr val="6A9B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6672" tIns="16672" rIns="16672" bIns="16672" numCol="1" anchor="ctr">
                  <a:noAutofit/>
                </a:bodyPr>
                <a:lstStyle/>
                <a:p>
                  <a:pPr defTabSz="225083">
                    <a:defRPr sz="14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grpSp>
              <p:nvGrpSpPr>
                <p:cNvPr id="283" name="Group"/>
                <p:cNvGrpSpPr/>
                <p:nvPr/>
              </p:nvGrpSpPr>
              <p:grpSpPr>
                <a:xfrm>
                  <a:off x="61369" y="348308"/>
                  <a:ext cx="194236" cy="72171"/>
                  <a:chOff x="0" y="0"/>
                  <a:chExt cx="194235" cy="72169"/>
                </a:xfrm>
              </p:grpSpPr>
              <p:sp>
                <p:nvSpPr>
                  <p:cNvPr id="278" name="Circle"/>
                  <p:cNvSpPr/>
                  <p:nvPr/>
                </p:nvSpPr>
                <p:spPr>
                  <a:xfrm>
                    <a:off x="0" y="6741"/>
                    <a:ext cx="22007" cy="2498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79" name="Circle"/>
                  <p:cNvSpPr/>
                  <p:nvPr/>
                </p:nvSpPr>
                <p:spPr>
                  <a:xfrm>
                    <a:off x="43552" y="47190"/>
                    <a:ext cx="22007" cy="2498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80" name="Circle"/>
                  <p:cNvSpPr/>
                  <p:nvPr/>
                </p:nvSpPr>
                <p:spPr>
                  <a:xfrm>
                    <a:off x="91063" y="6741"/>
                    <a:ext cx="22008" cy="2498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81" name="Circle"/>
                  <p:cNvSpPr/>
                  <p:nvPr/>
                </p:nvSpPr>
                <p:spPr>
                  <a:xfrm>
                    <a:off x="172229" y="0"/>
                    <a:ext cx="22007" cy="2498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82" name="Circle"/>
                  <p:cNvSpPr/>
                  <p:nvPr/>
                </p:nvSpPr>
                <p:spPr>
                  <a:xfrm>
                    <a:off x="128677" y="47190"/>
                    <a:ext cx="22007" cy="2498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6672" tIns="16672" rIns="16672" bIns="16672" numCol="1" anchor="ctr">
                    <a:noAutofit/>
                  </a:bodyPr>
                  <a:lstStyle/>
                  <a:p>
                    <a:pPr defTabSz="225083">
                      <a:defRPr sz="14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  <p:sp>
              <p:nvSpPr>
                <p:cNvPr id="284" name="Shape"/>
                <p:cNvSpPr/>
                <p:nvPr/>
              </p:nvSpPr>
              <p:spPr>
                <a:xfrm>
                  <a:off x="-1" y="289882"/>
                  <a:ext cx="301878" cy="528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1892"/>
                      </a:moveTo>
                      <a:cubicBezTo>
                        <a:pt x="21546" y="11305"/>
                        <a:pt x="21492" y="10708"/>
                        <a:pt x="21439" y="10112"/>
                      </a:cubicBezTo>
                      <a:cubicBezTo>
                        <a:pt x="21014" y="5368"/>
                        <a:pt x="20531" y="0"/>
                        <a:pt x="19560" y="0"/>
                      </a:cubicBezTo>
                      <a:cubicBezTo>
                        <a:pt x="18591" y="0"/>
                        <a:pt x="18108" y="5368"/>
                        <a:pt x="17682" y="10112"/>
                      </a:cubicBezTo>
                      <a:cubicBezTo>
                        <a:pt x="17278" y="14608"/>
                        <a:pt x="16897" y="18847"/>
                        <a:pt x="16172" y="18847"/>
                      </a:cubicBezTo>
                      <a:cubicBezTo>
                        <a:pt x="15447" y="18847"/>
                        <a:pt x="15064" y="14608"/>
                        <a:pt x="14661" y="10112"/>
                      </a:cubicBezTo>
                      <a:cubicBezTo>
                        <a:pt x="14234" y="5368"/>
                        <a:pt x="13753" y="0"/>
                        <a:pt x="12782" y="0"/>
                      </a:cubicBezTo>
                      <a:cubicBezTo>
                        <a:pt x="11813" y="0"/>
                        <a:pt x="11330" y="5368"/>
                        <a:pt x="10906" y="10112"/>
                      </a:cubicBezTo>
                      <a:cubicBezTo>
                        <a:pt x="10500" y="14608"/>
                        <a:pt x="10119" y="18847"/>
                        <a:pt x="9394" y="18847"/>
                      </a:cubicBezTo>
                      <a:cubicBezTo>
                        <a:pt x="8670" y="18847"/>
                        <a:pt x="8288" y="14608"/>
                        <a:pt x="7884" y="10112"/>
                      </a:cubicBezTo>
                      <a:cubicBezTo>
                        <a:pt x="7459" y="5368"/>
                        <a:pt x="6976" y="0"/>
                        <a:pt x="6007" y="0"/>
                      </a:cubicBezTo>
                      <a:cubicBezTo>
                        <a:pt x="5038" y="0"/>
                        <a:pt x="4555" y="5368"/>
                        <a:pt x="4129" y="10112"/>
                      </a:cubicBezTo>
                      <a:cubicBezTo>
                        <a:pt x="3725" y="14608"/>
                        <a:pt x="3343" y="18847"/>
                        <a:pt x="2619" y="18847"/>
                      </a:cubicBezTo>
                      <a:cubicBezTo>
                        <a:pt x="1894" y="18847"/>
                        <a:pt x="1513" y="14608"/>
                        <a:pt x="1109" y="10112"/>
                      </a:cubicBezTo>
                      <a:cubicBezTo>
                        <a:pt x="814" y="6827"/>
                        <a:pt x="492" y="3248"/>
                        <a:pt x="0" y="1349"/>
                      </a:cubicBezTo>
                      <a:cubicBezTo>
                        <a:pt x="3" y="2551"/>
                        <a:pt x="11" y="3744"/>
                        <a:pt x="25" y="4918"/>
                      </a:cubicBezTo>
                      <a:cubicBezTo>
                        <a:pt x="299" y="6579"/>
                        <a:pt x="517" y="9002"/>
                        <a:pt x="741" y="11497"/>
                      </a:cubicBezTo>
                      <a:cubicBezTo>
                        <a:pt x="1167" y="16232"/>
                        <a:pt x="1649" y="21600"/>
                        <a:pt x="2619" y="21600"/>
                      </a:cubicBezTo>
                      <a:cubicBezTo>
                        <a:pt x="3588" y="21600"/>
                        <a:pt x="4071" y="16232"/>
                        <a:pt x="4496" y="11497"/>
                      </a:cubicBezTo>
                      <a:cubicBezTo>
                        <a:pt x="4901" y="7001"/>
                        <a:pt x="5282" y="2753"/>
                        <a:pt x="6007" y="2753"/>
                      </a:cubicBezTo>
                      <a:cubicBezTo>
                        <a:pt x="6731" y="2753"/>
                        <a:pt x="7114" y="7001"/>
                        <a:pt x="7517" y="11497"/>
                      </a:cubicBezTo>
                      <a:cubicBezTo>
                        <a:pt x="7942" y="16232"/>
                        <a:pt x="8425" y="21600"/>
                        <a:pt x="9394" y="21600"/>
                      </a:cubicBezTo>
                      <a:cubicBezTo>
                        <a:pt x="10363" y="21600"/>
                        <a:pt x="10846" y="16232"/>
                        <a:pt x="11272" y="11497"/>
                      </a:cubicBezTo>
                      <a:cubicBezTo>
                        <a:pt x="11676" y="7001"/>
                        <a:pt x="12059" y="2753"/>
                        <a:pt x="12782" y="2753"/>
                      </a:cubicBezTo>
                      <a:cubicBezTo>
                        <a:pt x="13508" y="2753"/>
                        <a:pt x="13890" y="7001"/>
                        <a:pt x="14294" y="11497"/>
                      </a:cubicBezTo>
                      <a:cubicBezTo>
                        <a:pt x="14720" y="16232"/>
                        <a:pt x="15202" y="21600"/>
                        <a:pt x="16172" y="21600"/>
                      </a:cubicBezTo>
                      <a:cubicBezTo>
                        <a:pt x="17141" y="21600"/>
                        <a:pt x="17624" y="16232"/>
                        <a:pt x="18050" y="11497"/>
                      </a:cubicBezTo>
                      <a:cubicBezTo>
                        <a:pt x="18454" y="7001"/>
                        <a:pt x="18835" y="2753"/>
                        <a:pt x="19560" y="2753"/>
                      </a:cubicBezTo>
                      <a:cubicBezTo>
                        <a:pt x="20285" y="2753"/>
                        <a:pt x="20668" y="7001"/>
                        <a:pt x="21072" y="11497"/>
                      </a:cubicBezTo>
                      <a:cubicBezTo>
                        <a:pt x="21199" y="12910"/>
                        <a:pt x="21331" y="14379"/>
                        <a:pt x="21480" y="15746"/>
                      </a:cubicBezTo>
                      <a:cubicBezTo>
                        <a:pt x="21480" y="15746"/>
                        <a:pt x="21600" y="11892"/>
                        <a:pt x="21600" y="118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6672" tIns="16672" rIns="16672" bIns="16672" numCol="1" anchor="ctr">
                  <a:noAutofit/>
                </a:bodyPr>
                <a:lstStyle/>
                <a:p>
                  <a:pPr defTabSz="225083">
                    <a:defRPr sz="14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</p:grp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6639" y="6243635"/>
            <a:ext cx="8732742" cy="4769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3" name="Group"/>
          <p:cNvGrpSpPr/>
          <p:nvPr/>
        </p:nvGrpSpPr>
        <p:grpSpPr>
          <a:xfrm>
            <a:off x="11868819" y="1220828"/>
            <a:ext cx="11745466" cy="6603218"/>
            <a:chOff x="0" y="0"/>
            <a:chExt cx="11745465" cy="6603216"/>
          </a:xfrm>
        </p:grpSpPr>
        <p:grpSp>
          <p:nvGrpSpPr>
            <p:cNvPr id="321" name="Group"/>
            <p:cNvGrpSpPr/>
            <p:nvPr/>
          </p:nvGrpSpPr>
          <p:grpSpPr>
            <a:xfrm>
              <a:off x="-1" y="-1"/>
              <a:ext cx="11745467" cy="6319650"/>
              <a:chOff x="0" y="0"/>
              <a:chExt cx="11745464" cy="6319648"/>
            </a:xfrm>
          </p:grpSpPr>
          <p:sp>
            <p:nvSpPr>
              <p:cNvPr id="289" name="Line"/>
              <p:cNvSpPr/>
              <p:nvPr/>
            </p:nvSpPr>
            <p:spPr>
              <a:xfrm>
                <a:off x="7836890" y="4597225"/>
                <a:ext cx="1" cy="653773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90" name="Line"/>
              <p:cNvSpPr/>
              <p:nvPr/>
            </p:nvSpPr>
            <p:spPr>
              <a:xfrm>
                <a:off x="7836890" y="3152256"/>
                <a:ext cx="1" cy="653772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91" name="Student"/>
              <p:cNvSpPr/>
              <p:nvPr/>
            </p:nvSpPr>
            <p:spPr>
              <a:xfrm>
                <a:off x="624164" y="2479790"/>
                <a:ext cx="2172341" cy="655134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Student</a:t>
                </a:r>
              </a:p>
            </p:txBody>
          </p:sp>
          <p:sp>
            <p:nvSpPr>
              <p:cNvPr id="292" name="Faculty"/>
              <p:cNvSpPr/>
              <p:nvPr/>
            </p:nvSpPr>
            <p:spPr>
              <a:xfrm>
                <a:off x="6750719" y="2463294"/>
                <a:ext cx="2172341" cy="653772"/>
              </a:xfrm>
              <a:prstGeom prst="rect">
                <a:avLst/>
              </a:prstGeom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Faculty</a:t>
                </a:r>
              </a:p>
            </p:txBody>
          </p:sp>
          <p:sp>
            <p:nvSpPr>
              <p:cNvPr id="293" name="Study"/>
              <p:cNvSpPr/>
              <p:nvPr/>
            </p:nvSpPr>
            <p:spPr>
              <a:xfrm>
                <a:off x="3895312" y="2310408"/>
                <a:ext cx="1785604" cy="9595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blipFill rotWithShape="1">
                <a:blip r:embed="rId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Study</a:t>
                </a:r>
              </a:p>
            </p:txBody>
          </p:sp>
          <p:sp>
            <p:nvSpPr>
              <p:cNvPr id="294" name="StudentID"/>
              <p:cNvSpPr/>
              <p:nvPr/>
            </p:nvSpPr>
            <p:spPr>
              <a:xfrm>
                <a:off x="-1" y="1062709"/>
                <a:ext cx="1939266" cy="655134"/>
              </a:xfrm>
              <a:prstGeom prst="ellipse">
                <a:avLst/>
              </a:prstGeom>
              <a:blipFill rotWithShape="1">
                <a:blip r:embed="rId7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StudentID</a:t>
                </a:r>
              </a:p>
            </p:txBody>
          </p:sp>
          <p:sp>
            <p:nvSpPr>
              <p:cNvPr id="295" name="FirstName"/>
              <p:cNvSpPr/>
              <p:nvPr/>
            </p:nvSpPr>
            <p:spPr>
              <a:xfrm>
                <a:off x="1363105" y="-1"/>
                <a:ext cx="1939266" cy="655134"/>
              </a:xfrm>
              <a:prstGeom prst="ellipse">
                <a:avLst/>
              </a:prstGeom>
              <a:blipFill rotWithShape="1">
                <a:blip r:embed="rId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FirstName</a:t>
                </a:r>
              </a:p>
            </p:txBody>
          </p:sp>
          <p:sp>
            <p:nvSpPr>
              <p:cNvPr id="296" name="LastName"/>
              <p:cNvSpPr/>
              <p:nvPr/>
            </p:nvSpPr>
            <p:spPr>
              <a:xfrm>
                <a:off x="2366624" y="1013899"/>
                <a:ext cx="2145303" cy="686766"/>
              </a:xfrm>
              <a:prstGeom prst="ellipse">
                <a:avLst/>
              </a:prstGeom>
              <a:blipFill rotWithShape="1">
                <a:blip r:embed="rId9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LastName</a:t>
                </a:r>
              </a:p>
            </p:txBody>
          </p:sp>
          <p:sp>
            <p:nvSpPr>
              <p:cNvPr id="297" name="Line"/>
              <p:cNvSpPr/>
              <p:nvPr/>
            </p:nvSpPr>
            <p:spPr>
              <a:xfrm flipH="1" flipV="1">
                <a:off x="1080263" y="1710062"/>
                <a:ext cx="802944" cy="718377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98" name="Line"/>
              <p:cNvSpPr/>
              <p:nvPr/>
            </p:nvSpPr>
            <p:spPr>
              <a:xfrm flipV="1">
                <a:off x="1960067" y="665039"/>
                <a:ext cx="219249" cy="1810401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99" name="Line"/>
              <p:cNvSpPr/>
              <p:nvPr/>
            </p:nvSpPr>
            <p:spPr>
              <a:xfrm flipV="1">
                <a:off x="2003025" y="1710062"/>
                <a:ext cx="1417621" cy="718377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00" name="Line"/>
              <p:cNvSpPr/>
              <p:nvPr/>
            </p:nvSpPr>
            <p:spPr>
              <a:xfrm flipH="1">
                <a:off x="2800075" y="2790781"/>
                <a:ext cx="1091666" cy="1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01" name="Line"/>
              <p:cNvSpPr/>
              <p:nvPr/>
            </p:nvSpPr>
            <p:spPr>
              <a:xfrm flipH="1">
                <a:off x="5637039" y="2790179"/>
                <a:ext cx="1157557" cy="1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02" name="FacultyName"/>
              <p:cNvSpPr/>
              <p:nvPr/>
            </p:nvSpPr>
            <p:spPr>
              <a:xfrm>
                <a:off x="4998956" y="358767"/>
                <a:ext cx="1939266" cy="655133"/>
              </a:xfrm>
              <a:prstGeom prst="ellipse">
                <a:avLst/>
              </a:prstGeom>
              <a:blipFill rotWithShape="1">
                <a:blip r:embed="rId1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FacultyName</a:t>
                </a:r>
              </a:p>
            </p:txBody>
          </p:sp>
          <p:sp>
            <p:nvSpPr>
              <p:cNvPr id="303" name="FacultyID"/>
              <p:cNvSpPr/>
              <p:nvPr/>
            </p:nvSpPr>
            <p:spPr>
              <a:xfrm>
                <a:off x="7480299" y="352453"/>
                <a:ext cx="1939265" cy="655134"/>
              </a:xfrm>
              <a:prstGeom prst="ellipse">
                <a:avLst/>
              </a:prstGeom>
              <a:blipFill rotWithShape="1">
                <a:blip r:embed="rId1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FacultyID</a:t>
                </a:r>
              </a:p>
            </p:txBody>
          </p:sp>
          <p:sp>
            <p:nvSpPr>
              <p:cNvPr id="304" name="Line"/>
              <p:cNvSpPr/>
              <p:nvPr/>
            </p:nvSpPr>
            <p:spPr>
              <a:xfrm flipH="1" flipV="1">
                <a:off x="5916802" y="1045736"/>
                <a:ext cx="1548850" cy="1385722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05" name="Line"/>
              <p:cNvSpPr/>
              <p:nvPr/>
            </p:nvSpPr>
            <p:spPr>
              <a:xfrm flipV="1">
                <a:off x="7433366" y="1033717"/>
                <a:ext cx="1070459" cy="1409760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06" name="m"/>
              <p:cNvSpPr txBox="1"/>
              <p:nvPr/>
            </p:nvSpPr>
            <p:spPr>
              <a:xfrm>
                <a:off x="3189261" y="2300205"/>
                <a:ext cx="444665" cy="4619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2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</a:t>
                </a:r>
              </a:p>
            </p:txBody>
          </p:sp>
          <p:sp>
            <p:nvSpPr>
              <p:cNvPr id="307" name="1"/>
              <p:cNvSpPr txBox="1"/>
              <p:nvPr/>
            </p:nvSpPr>
            <p:spPr>
              <a:xfrm>
                <a:off x="6015019" y="2316702"/>
                <a:ext cx="340281" cy="4619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2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308" name="Course"/>
              <p:cNvSpPr/>
              <p:nvPr/>
            </p:nvSpPr>
            <p:spPr>
              <a:xfrm>
                <a:off x="6750719" y="5238996"/>
                <a:ext cx="2172341" cy="653773"/>
              </a:xfrm>
              <a:prstGeom prst="rect">
                <a:avLst/>
              </a:prstGeom>
              <a:blipFill rotWithShape="1">
                <a:blip r:embed="rId1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Course</a:t>
                </a:r>
              </a:p>
            </p:txBody>
          </p:sp>
          <p:sp>
            <p:nvSpPr>
              <p:cNvPr id="309" name="Provide"/>
              <p:cNvSpPr/>
              <p:nvPr/>
            </p:nvSpPr>
            <p:spPr>
              <a:xfrm>
                <a:off x="6944088" y="3698260"/>
                <a:ext cx="1785605" cy="9595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blipFill rotWithShape="1">
                <a:blip r:embed="rId1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Provide</a:t>
                </a:r>
              </a:p>
            </p:txBody>
          </p:sp>
          <p:sp>
            <p:nvSpPr>
              <p:cNvPr id="310" name="Enroll"/>
              <p:cNvSpPr/>
              <p:nvPr/>
            </p:nvSpPr>
            <p:spPr>
              <a:xfrm>
                <a:off x="3895312" y="5086111"/>
                <a:ext cx="1785604" cy="9595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blipFill rotWithShape="1">
                <a:blip r:embed="rId1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Enroll</a:t>
                </a:r>
              </a:p>
            </p:txBody>
          </p:sp>
          <p:sp>
            <p:nvSpPr>
              <p:cNvPr id="311" name="Line"/>
              <p:cNvSpPr/>
              <p:nvPr/>
            </p:nvSpPr>
            <p:spPr>
              <a:xfrm flipH="1" flipV="1">
                <a:off x="1637376" y="3119709"/>
                <a:ext cx="2301397" cy="2454733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12" name="Line"/>
              <p:cNvSpPr/>
              <p:nvPr/>
            </p:nvSpPr>
            <p:spPr>
              <a:xfrm flipH="1">
                <a:off x="5600136" y="5565883"/>
                <a:ext cx="1157556" cy="1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13" name="CourseName"/>
              <p:cNvSpPr/>
              <p:nvPr/>
            </p:nvSpPr>
            <p:spPr>
              <a:xfrm>
                <a:off x="9806200" y="5664515"/>
                <a:ext cx="1939265" cy="655134"/>
              </a:xfrm>
              <a:prstGeom prst="ellipse">
                <a:avLst/>
              </a:prstGeom>
              <a:blipFill rotWithShape="1">
                <a:blip r:embed="rId1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CourseName</a:t>
                </a:r>
              </a:p>
            </p:txBody>
          </p:sp>
          <p:sp>
            <p:nvSpPr>
              <p:cNvPr id="314" name="CourseID"/>
              <p:cNvSpPr/>
              <p:nvPr/>
            </p:nvSpPr>
            <p:spPr>
              <a:xfrm>
                <a:off x="9781597" y="3933926"/>
                <a:ext cx="1939265" cy="655134"/>
              </a:xfrm>
              <a:prstGeom prst="ellipse">
                <a:avLst/>
              </a:prstGeom>
              <a:blipFill rotWithShape="1">
                <a:blip r:embed="rId1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CourseID</a:t>
                </a:r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8930673" y="5541142"/>
                <a:ext cx="867915" cy="439127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16" name="1"/>
              <p:cNvSpPr txBox="1"/>
              <p:nvPr/>
            </p:nvSpPr>
            <p:spPr>
              <a:xfrm>
                <a:off x="7874700" y="3305826"/>
                <a:ext cx="340281" cy="4619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2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317" name="m"/>
              <p:cNvSpPr txBox="1"/>
              <p:nvPr/>
            </p:nvSpPr>
            <p:spPr>
              <a:xfrm>
                <a:off x="7884014" y="4570895"/>
                <a:ext cx="444665" cy="4619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2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</a:t>
                </a:r>
              </a:p>
            </p:txBody>
          </p:sp>
          <p:sp>
            <p:nvSpPr>
              <p:cNvPr id="318" name="m"/>
              <p:cNvSpPr txBox="1"/>
              <p:nvPr/>
            </p:nvSpPr>
            <p:spPr>
              <a:xfrm>
                <a:off x="3783485" y="4851976"/>
                <a:ext cx="444665" cy="4619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2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</a:t>
                </a:r>
              </a:p>
            </p:txBody>
          </p:sp>
          <p:sp>
            <p:nvSpPr>
              <p:cNvPr id="319" name="n"/>
              <p:cNvSpPr txBox="1"/>
              <p:nvPr/>
            </p:nvSpPr>
            <p:spPr>
              <a:xfrm>
                <a:off x="5663848" y="5086111"/>
                <a:ext cx="444665" cy="4619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2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</a:t>
                </a:r>
              </a:p>
            </p:txBody>
          </p:sp>
          <p:sp>
            <p:nvSpPr>
              <p:cNvPr id="320" name="Line"/>
              <p:cNvSpPr/>
              <p:nvPr/>
            </p:nvSpPr>
            <p:spPr>
              <a:xfrm flipV="1">
                <a:off x="8939691" y="4306960"/>
                <a:ext cx="849877" cy="1234302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322" name="ER Diagram"/>
            <p:cNvSpPr txBox="1"/>
            <p:nvPr/>
          </p:nvSpPr>
          <p:spPr>
            <a:xfrm>
              <a:off x="5416083" y="6155541"/>
              <a:ext cx="1524382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ER Diagram</a:t>
              </a:r>
            </a:p>
          </p:txBody>
        </p:sp>
      </p:grpSp>
      <p:grpSp>
        <p:nvGrpSpPr>
          <p:cNvPr id="326" name="Group"/>
          <p:cNvGrpSpPr/>
          <p:nvPr/>
        </p:nvGrpSpPr>
        <p:grpSpPr>
          <a:xfrm>
            <a:off x="826639" y="1341903"/>
            <a:ext cx="9327376" cy="3603057"/>
            <a:chOff x="0" y="0"/>
            <a:chExt cx="9327374" cy="3603055"/>
          </a:xfrm>
        </p:grpSpPr>
        <p:pic>
          <p:nvPicPr>
            <p:cNvPr id="324" name="Database.png" descr="Database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7802906" y="0"/>
              <a:ext cx="1524469" cy="176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5" name="Image" descr="Image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1019211"/>
              <a:ext cx="8732741" cy="2583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0" name="Group"/>
          <p:cNvGrpSpPr/>
          <p:nvPr/>
        </p:nvGrpSpPr>
        <p:grpSpPr>
          <a:xfrm>
            <a:off x="818827" y="2373814"/>
            <a:ext cx="7290889" cy="2558446"/>
            <a:chOff x="0" y="0"/>
            <a:chExt cx="7290887" cy="2558444"/>
          </a:xfrm>
        </p:grpSpPr>
        <p:sp>
          <p:nvSpPr>
            <p:cNvPr id="327" name="Rounded Rectangle"/>
            <p:cNvSpPr/>
            <p:nvPr/>
          </p:nvSpPr>
          <p:spPr>
            <a:xfrm>
              <a:off x="0" y="0"/>
              <a:ext cx="1211411" cy="2558445"/>
            </a:xfrm>
            <a:prstGeom prst="roundRect">
              <a:avLst>
                <a:gd name="adj" fmla="val 15725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28" name="Rounded Rectangle"/>
            <p:cNvSpPr/>
            <p:nvPr/>
          </p:nvSpPr>
          <p:spPr>
            <a:xfrm>
              <a:off x="6079476" y="0"/>
              <a:ext cx="1211412" cy="2558445"/>
            </a:xfrm>
            <a:prstGeom prst="roundRect">
              <a:avLst>
                <a:gd name="adj" fmla="val 15725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29" name="Rounded Rectangle"/>
            <p:cNvSpPr/>
            <p:nvPr/>
          </p:nvSpPr>
          <p:spPr>
            <a:xfrm>
              <a:off x="3471553" y="0"/>
              <a:ext cx="1211412" cy="2558445"/>
            </a:xfrm>
            <a:prstGeom prst="roundRect">
              <a:avLst>
                <a:gd name="adj" fmla="val 15725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331" name="ER model is the blueprint of a database…"/>
          <p:cNvSpPr txBox="1"/>
          <p:nvPr/>
        </p:nvSpPr>
        <p:spPr>
          <a:xfrm>
            <a:off x="13551868" y="9458125"/>
            <a:ext cx="9661784" cy="273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20039" indent="-320039" algn="l">
              <a:buSzPct val="100000"/>
              <a:buChar char="•"/>
              <a:defRPr sz="2800">
                <a:solidFill>
                  <a:srgbClr val="BBC1B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ER model is the blueprint of a database</a:t>
            </a:r>
          </a:p>
          <a:p>
            <a:pPr marL="320039" indent="-320039" algn="l">
              <a:buSzPct val="100000"/>
              <a:buChar char="•"/>
              <a:defRPr sz="2800">
                <a:solidFill>
                  <a:srgbClr val="BBC1B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20039" indent="-320039" algn="l">
              <a:buSzPct val="100000"/>
              <a:buChar char="•"/>
              <a:defRPr sz="2800">
                <a:solidFill>
                  <a:srgbClr val="BBC1B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Graphical tool for modeling data</a:t>
            </a:r>
          </a:p>
          <a:p>
            <a:pPr marL="320039" indent="-320039" algn="l">
              <a:buSzPct val="100000"/>
              <a:buChar char="•"/>
              <a:defRPr sz="2800">
                <a:solidFill>
                  <a:srgbClr val="BBC1B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20039" indent="-320039" algn="l">
              <a:buSzPct val="100000"/>
              <a:buChar char="•"/>
              <a:defRPr sz="2800">
                <a:solidFill>
                  <a:srgbClr val="BBC1B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ER diagrams are translatable into relational tables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47 -0.091667" origin="layout" pathEditMode="relative">
                                      <p:cBhvr>
                                        <p:cTn id="36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3"/>
      <p:bldP build="whole" bldLvl="1" animBg="1" rev="0" advAuto="0" spid="178" grpId="1"/>
      <p:bldP build="whole" bldLvl="1" animBg="1" rev="0" advAuto="0" spid="288" grpId="5"/>
      <p:bldP build="whole" bldLvl="1" animBg="1" rev="0" advAuto="0" spid="330" grpId="7"/>
      <p:bldP build="whole" bldLvl="1" animBg="1" rev="0" advAuto="0" spid="331" grpId="9"/>
      <p:bldP build="whole" bldLvl="1" animBg="1" rev="0" advAuto="0" spid="326" grpId="4"/>
      <p:bldP build="whole" bldLvl="1" animBg="1" rev="0" advAuto="0" spid="323" grpId="8"/>
      <p:bldP build="whole" bldLvl="1" animBg="1" rev="0" advAuto="0" spid="145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Denormalization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Denormalization</a:t>
            </a:r>
          </a:p>
        </p:txBody>
      </p:sp>
      <p:sp>
        <p:nvSpPr>
          <p:cNvPr id="1268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271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269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70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72" name="Student_Course"/>
          <p:cNvSpPr txBox="1"/>
          <p:nvPr/>
        </p:nvSpPr>
        <p:spPr>
          <a:xfrm>
            <a:off x="15395449" y="6648048"/>
            <a:ext cx="2637444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4300"/>
              </a:lnSpc>
              <a:defRPr sz="21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Student_Course</a:t>
            </a:r>
          </a:p>
        </p:txBody>
      </p:sp>
      <p:graphicFrame>
        <p:nvGraphicFramePr>
          <p:cNvPr id="1273" name="Table"/>
          <p:cNvGraphicFramePr/>
          <p:nvPr/>
        </p:nvGraphicFramePr>
        <p:xfrm>
          <a:off x="14934561" y="2865081"/>
          <a:ext cx="6257813" cy="36739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45130"/>
                <a:gridCol w="1714089"/>
              </a:tblGrid>
              <a:tr h="51504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Course_ID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51504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1504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A001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1504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1504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1504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A001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7104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274" name="Table"/>
          <p:cNvGraphicFramePr/>
          <p:nvPr/>
        </p:nvGraphicFramePr>
        <p:xfrm>
          <a:off x="19060608" y="4807810"/>
          <a:ext cx="10251751" cy="36612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25407"/>
                <a:gridCol w="2238811"/>
              </a:tblGrid>
              <a:tr h="5485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CourseName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61152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4967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Accounting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75" name="Course"/>
          <p:cNvSpPr txBox="1"/>
          <p:nvPr/>
        </p:nvSpPr>
        <p:spPr>
          <a:xfrm>
            <a:off x="19890041" y="6648048"/>
            <a:ext cx="2430751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4300"/>
              </a:lnSpc>
              <a:defRPr sz="21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Course</a:t>
            </a:r>
          </a:p>
        </p:txBody>
      </p:sp>
      <p:graphicFrame>
        <p:nvGraphicFramePr>
          <p:cNvPr id="1276" name="Table"/>
          <p:cNvGraphicFramePr/>
          <p:nvPr/>
        </p:nvGraphicFramePr>
        <p:xfrm>
          <a:off x="1259172" y="3755595"/>
          <a:ext cx="6472703" cy="278391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93443"/>
                <a:gridCol w="1364089"/>
                <a:gridCol w="1601234"/>
                <a:gridCol w="1601234"/>
              </a:tblGrid>
              <a:tr h="54244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Surname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State_ID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54244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Jim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4244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Amanda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Holland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4244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Kilan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60142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Alice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77" name="Student"/>
          <p:cNvSpPr txBox="1"/>
          <p:nvPr/>
        </p:nvSpPr>
        <p:spPr>
          <a:xfrm>
            <a:off x="3786990" y="6652464"/>
            <a:ext cx="2637444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4300"/>
              </a:lnSpc>
              <a:defRPr sz="21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Student</a:t>
            </a:r>
          </a:p>
        </p:txBody>
      </p:sp>
      <p:sp>
        <p:nvSpPr>
          <p:cNvPr id="1278" name="Denormalization is the process where data from multiple tables are combined into one table, so that data retrieval will be faster."/>
          <p:cNvSpPr txBox="1"/>
          <p:nvPr/>
        </p:nvSpPr>
        <p:spPr>
          <a:xfrm>
            <a:off x="1367461" y="1293214"/>
            <a:ext cx="16400788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4800"/>
              </a:lnSpc>
              <a:spcBef>
                <a:spcPts val="300"/>
              </a:spcBef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b="1"/>
              <a:t>Denormalization</a:t>
            </a:r>
            <a:r>
              <a:t> is the process where data from multiple tables are combined into one table, so that data retrieval will be faster.</a:t>
            </a:r>
          </a:p>
        </p:txBody>
      </p:sp>
      <p:graphicFrame>
        <p:nvGraphicFramePr>
          <p:cNvPr id="1279" name="Table"/>
          <p:cNvGraphicFramePr/>
          <p:nvPr/>
        </p:nvGraphicFramePr>
        <p:xfrm>
          <a:off x="8477813" y="3753662"/>
          <a:ext cx="5710811" cy="278391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99369"/>
                <a:gridCol w="1899369"/>
                <a:gridCol w="1899369"/>
              </a:tblGrid>
              <a:tr h="54244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54244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4244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NY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4244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Berlin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Germany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60142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80" name="Origin"/>
          <p:cNvSpPr txBox="1"/>
          <p:nvPr/>
        </p:nvSpPr>
        <p:spPr>
          <a:xfrm>
            <a:off x="10008146" y="6652464"/>
            <a:ext cx="2637444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4300"/>
              </a:lnSpc>
              <a:defRPr sz="21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Origin</a:t>
            </a:r>
          </a:p>
        </p:txBody>
      </p:sp>
      <p:grpSp>
        <p:nvGrpSpPr>
          <p:cNvPr id="1284" name="Group"/>
          <p:cNvGrpSpPr/>
          <p:nvPr/>
        </p:nvGrpSpPr>
        <p:grpSpPr>
          <a:xfrm>
            <a:off x="8765797" y="7933727"/>
            <a:ext cx="14784733" cy="5229514"/>
            <a:chOff x="0" y="0"/>
            <a:chExt cx="14784732" cy="5229513"/>
          </a:xfrm>
        </p:grpSpPr>
        <p:sp>
          <p:nvSpPr>
            <p:cNvPr id="1281" name="Shape"/>
            <p:cNvSpPr/>
            <p:nvPr/>
          </p:nvSpPr>
          <p:spPr>
            <a:xfrm flipH="1" rot="16200000">
              <a:off x="459382" y="-459383"/>
              <a:ext cx="1591073" cy="250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251"/>
                  </a:lnTo>
                  <a:lnTo>
                    <a:pt x="14219" y="2251"/>
                  </a:lnTo>
                  <a:lnTo>
                    <a:pt x="14219" y="14605"/>
                  </a:lnTo>
                  <a:lnTo>
                    <a:pt x="10415" y="14605"/>
                  </a:lnTo>
                  <a:lnTo>
                    <a:pt x="16007" y="21600"/>
                  </a:lnTo>
                  <a:lnTo>
                    <a:pt x="21600" y="14605"/>
                  </a:lnTo>
                  <a:lnTo>
                    <a:pt x="17796" y="14605"/>
                  </a:lnTo>
                  <a:lnTo>
                    <a:pt x="17796" y="41"/>
                  </a:lnTo>
                  <a:lnTo>
                    <a:pt x="17241" y="41"/>
                  </a:lnTo>
                  <a:lnTo>
                    <a:pt x="172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aphicFrame>
          <p:nvGraphicFramePr>
            <p:cNvPr id="1282" name="Table"/>
            <p:cNvGraphicFramePr/>
            <p:nvPr/>
          </p:nvGraphicFramePr>
          <p:xfrm>
            <a:off x="2968739" y="965700"/>
            <a:ext cx="11815994" cy="366129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77514"/>
                  <a:gridCol w="1748238"/>
                  <a:gridCol w="1318179"/>
                  <a:gridCol w="1570035"/>
                  <a:gridCol w="1411711"/>
                  <a:gridCol w="1473083"/>
                  <a:gridCol w="2004530"/>
                </a:tblGrid>
                <a:tr h="52122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SK_Student_ID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Student_ID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Surname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State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Country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CourseName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56836"/>
                      </a:solidFill>
                    </a:tcPr>
                  </a:tc>
                </a:tr>
                <a:tr h="52122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Jim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LA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US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Coding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2122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Jim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LA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US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Accounting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2122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Amanda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Holland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NY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US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Coding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2122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Martin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Kilan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Berlin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Germany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Coding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2122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5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Martin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Kilan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Berlin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Germany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Accounting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2122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103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Alice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Green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London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UK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Coding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83" name="DIM_Student"/>
            <p:cNvSpPr txBox="1"/>
            <p:nvPr/>
          </p:nvSpPr>
          <p:spPr>
            <a:xfrm>
              <a:off x="7933164" y="4769138"/>
              <a:ext cx="2637444" cy="460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457200">
                <a:lnSpc>
                  <a:spcPts val="4300"/>
                </a:lnSpc>
                <a:defRPr sz="21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DIM_Student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Normalization &amp; Denormalization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Normalization &amp; Denormalization</a:t>
            </a:r>
          </a:p>
        </p:txBody>
      </p:sp>
      <p:sp>
        <p:nvSpPr>
          <p:cNvPr id="128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29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28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8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91" name="Normalization"/>
          <p:cNvSpPr txBox="1"/>
          <p:nvPr/>
        </p:nvSpPr>
        <p:spPr>
          <a:xfrm>
            <a:off x="8531242" y="1250133"/>
            <a:ext cx="2674678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Normalization</a:t>
            </a:r>
          </a:p>
        </p:txBody>
      </p:sp>
      <p:sp>
        <p:nvSpPr>
          <p:cNvPr id="1292" name="Denormalization"/>
          <p:cNvSpPr txBox="1"/>
          <p:nvPr/>
        </p:nvSpPr>
        <p:spPr>
          <a:xfrm>
            <a:off x="17508833" y="1250133"/>
            <a:ext cx="311930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Denormalization</a:t>
            </a:r>
          </a:p>
        </p:txBody>
      </p:sp>
      <p:sp>
        <p:nvSpPr>
          <p:cNvPr id="1293" name="Divides larger tables into smaller tables reduce redundancy"/>
          <p:cNvSpPr txBox="1"/>
          <p:nvPr/>
        </p:nvSpPr>
        <p:spPr>
          <a:xfrm>
            <a:off x="6805417" y="1949650"/>
            <a:ext cx="7824860" cy="108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462280" indent="-462280" algn="l">
              <a:spcBef>
                <a:spcPts val="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Divides larger tables into smaller tables reduce redundancy </a:t>
            </a:r>
          </a:p>
        </p:txBody>
      </p:sp>
      <p:sp>
        <p:nvSpPr>
          <p:cNvPr id="1294" name="Combining tables into larger table  creates redundancy"/>
          <p:cNvSpPr txBox="1"/>
          <p:nvPr/>
        </p:nvSpPr>
        <p:spPr>
          <a:xfrm>
            <a:off x="15932705" y="1852318"/>
            <a:ext cx="7824860" cy="104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462280" indent="-462280" algn="l">
              <a:spcBef>
                <a:spcPts val="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Combining tables into larger table  creates redundancy</a:t>
            </a:r>
          </a:p>
        </p:txBody>
      </p:sp>
      <p:sp>
        <p:nvSpPr>
          <p:cNvPr id="1295" name="Increase Number of tables hence joins"/>
          <p:cNvSpPr txBox="1"/>
          <p:nvPr/>
        </p:nvSpPr>
        <p:spPr>
          <a:xfrm>
            <a:off x="6805417" y="3113658"/>
            <a:ext cx="7824860" cy="70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462280" indent="-462280" algn="l">
              <a:spcBef>
                <a:spcPts val="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Increase Number of tables hence joins </a:t>
            </a:r>
          </a:p>
        </p:txBody>
      </p:sp>
      <p:sp>
        <p:nvSpPr>
          <p:cNvPr id="1296" name="Decrease Number of  tables hence joins"/>
          <p:cNvSpPr txBox="1"/>
          <p:nvPr/>
        </p:nvSpPr>
        <p:spPr>
          <a:xfrm>
            <a:off x="15932705" y="2938512"/>
            <a:ext cx="7824860" cy="70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462280" indent="-462280" algn="l">
              <a:spcBef>
                <a:spcPts val="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Decrease Number of  tables hence joins </a:t>
            </a:r>
          </a:p>
        </p:txBody>
      </p:sp>
      <p:sp>
        <p:nvSpPr>
          <p:cNvPr id="1297" name="Speed of update, delete and write operations is higher"/>
          <p:cNvSpPr txBox="1"/>
          <p:nvPr/>
        </p:nvSpPr>
        <p:spPr>
          <a:xfrm>
            <a:off x="6805417" y="4055367"/>
            <a:ext cx="7824860" cy="1044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462280" indent="-462280" algn="l">
              <a:spcBef>
                <a:spcPts val="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Speed of update, delete and write operations is higher </a:t>
            </a:r>
          </a:p>
        </p:txBody>
      </p:sp>
      <p:sp>
        <p:nvSpPr>
          <p:cNvPr id="1298" name="Speed of read operations is higher hence faster execution of the queries"/>
          <p:cNvSpPr txBox="1"/>
          <p:nvPr/>
        </p:nvSpPr>
        <p:spPr>
          <a:xfrm>
            <a:off x="15932705" y="3837368"/>
            <a:ext cx="7824860" cy="1044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462280" indent="-462280" algn="l">
              <a:spcBef>
                <a:spcPts val="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Speed of read operations is higher hence faster execution of the queries</a:t>
            </a:r>
          </a:p>
        </p:txBody>
      </p:sp>
      <p:sp>
        <p:nvSpPr>
          <p:cNvPr id="1299" name="Memory consumption is less due to less redundancy"/>
          <p:cNvSpPr txBox="1"/>
          <p:nvPr/>
        </p:nvSpPr>
        <p:spPr>
          <a:xfrm>
            <a:off x="6779949" y="6115262"/>
            <a:ext cx="7824861" cy="1044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462280" indent="-462280" algn="l">
              <a:spcBef>
                <a:spcPts val="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Memory consumption is less due to less redundancy</a:t>
            </a:r>
          </a:p>
        </p:txBody>
      </p:sp>
      <p:sp>
        <p:nvSpPr>
          <p:cNvPr id="1300" name="Memory consumption is more due to redundancy"/>
          <p:cNvSpPr txBox="1"/>
          <p:nvPr/>
        </p:nvSpPr>
        <p:spPr>
          <a:xfrm>
            <a:off x="15932705" y="6115262"/>
            <a:ext cx="7824860" cy="1044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462280" indent="-462280" algn="l">
              <a:spcBef>
                <a:spcPts val="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Memory consumption is more due to redundancy</a:t>
            </a:r>
          </a:p>
        </p:txBody>
      </p:sp>
      <p:sp>
        <p:nvSpPr>
          <p:cNvPr id="1301" name="OLTP system, emphasize fast write operations"/>
          <p:cNvSpPr txBox="1"/>
          <p:nvPr/>
        </p:nvSpPr>
        <p:spPr>
          <a:xfrm>
            <a:off x="6779949" y="5078683"/>
            <a:ext cx="7824861" cy="1044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462280" indent="-462280" algn="l">
              <a:spcBef>
                <a:spcPts val="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OLTP system, emphasize fast write operations</a:t>
            </a:r>
          </a:p>
        </p:txBody>
      </p:sp>
      <p:sp>
        <p:nvSpPr>
          <p:cNvPr id="1302" name="OLAP system, emphasize fast read operations"/>
          <p:cNvSpPr txBox="1"/>
          <p:nvPr/>
        </p:nvSpPr>
        <p:spPr>
          <a:xfrm>
            <a:off x="15932705" y="5078683"/>
            <a:ext cx="7824860" cy="1044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462280" indent="-462280" algn="l">
              <a:spcBef>
                <a:spcPts val="5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600"/>
            </a:lvl1pPr>
          </a:lstStyle>
          <a:p>
            <a:pPr/>
            <a:r>
              <a:t>OLAP system, emphasize fast read operations</a:t>
            </a:r>
          </a:p>
        </p:txBody>
      </p:sp>
      <p:pic>
        <p:nvPicPr>
          <p:cNvPr id="1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0493" y="7768355"/>
            <a:ext cx="7103772" cy="535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84736" y="7916976"/>
            <a:ext cx="7672829" cy="4959877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Rounded Rectangle"/>
          <p:cNvSpPr/>
          <p:nvPr/>
        </p:nvSpPr>
        <p:spPr>
          <a:xfrm>
            <a:off x="591071" y="1865166"/>
            <a:ext cx="5049152" cy="794089"/>
          </a:xfrm>
          <a:prstGeom prst="roundRect">
            <a:avLst>
              <a:gd name="adj" fmla="val 33736"/>
            </a:avLst>
          </a:prstGeom>
          <a:solidFill>
            <a:srgbClr val="53585F">
              <a:alpha val="3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1" sz="2500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6" name="Implementation"/>
          <p:cNvSpPr txBox="1"/>
          <p:nvPr/>
        </p:nvSpPr>
        <p:spPr>
          <a:xfrm>
            <a:off x="1287069" y="2000273"/>
            <a:ext cx="365715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5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Implementation</a:t>
            </a:r>
          </a:p>
        </p:txBody>
      </p:sp>
      <p:sp>
        <p:nvSpPr>
          <p:cNvPr id="1307" name="Rounded Rectangle"/>
          <p:cNvSpPr/>
          <p:nvPr/>
        </p:nvSpPr>
        <p:spPr>
          <a:xfrm>
            <a:off x="616539" y="2940402"/>
            <a:ext cx="5049152" cy="794088"/>
          </a:xfrm>
          <a:prstGeom prst="roundRect">
            <a:avLst>
              <a:gd name="adj" fmla="val 33736"/>
            </a:avLst>
          </a:prstGeom>
          <a:solidFill>
            <a:srgbClr val="53585F">
              <a:alpha val="3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1" sz="2500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8" name="Number of Tables"/>
          <p:cNvSpPr txBox="1"/>
          <p:nvPr/>
        </p:nvSpPr>
        <p:spPr>
          <a:xfrm>
            <a:off x="1312536" y="3075508"/>
            <a:ext cx="365715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5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Number of Tables</a:t>
            </a:r>
          </a:p>
        </p:txBody>
      </p:sp>
      <p:sp>
        <p:nvSpPr>
          <p:cNvPr id="1309" name="Rounded Rectangle"/>
          <p:cNvSpPr/>
          <p:nvPr/>
        </p:nvSpPr>
        <p:spPr>
          <a:xfrm>
            <a:off x="616539" y="3962341"/>
            <a:ext cx="5049152" cy="794089"/>
          </a:xfrm>
          <a:prstGeom prst="roundRect">
            <a:avLst>
              <a:gd name="adj" fmla="val 33736"/>
            </a:avLst>
          </a:prstGeom>
          <a:solidFill>
            <a:srgbClr val="53585F">
              <a:alpha val="3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1" sz="2500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0" name="Query Execution"/>
          <p:cNvSpPr txBox="1"/>
          <p:nvPr/>
        </p:nvSpPr>
        <p:spPr>
          <a:xfrm>
            <a:off x="1312536" y="4097447"/>
            <a:ext cx="365715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5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Query Execution</a:t>
            </a:r>
          </a:p>
        </p:txBody>
      </p:sp>
      <p:sp>
        <p:nvSpPr>
          <p:cNvPr id="1311" name="Rounded Rectangle"/>
          <p:cNvSpPr/>
          <p:nvPr/>
        </p:nvSpPr>
        <p:spPr>
          <a:xfrm>
            <a:off x="616539" y="4980042"/>
            <a:ext cx="5049152" cy="794089"/>
          </a:xfrm>
          <a:prstGeom prst="roundRect">
            <a:avLst>
              <a:gd name="adj" fmla="val 33736"/>
            </a:avLst>
          </a:prstGeom>
          <a:solidFill>
            <a:srgbClr val="53585F">
              <a:alpha val="3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1" sz="2500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2" name="Used In"/>
          <p:cNvSpPr txBox="1"/>
          <p:nvPr/>
        </p:nvSpPr>
        <p:spPr>
          <a:xfrm>
            <a:off x="1312536" y="5115149"/>
            <a:ext cx="365715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5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Used In</a:t>
            </a:r>
          </a:p>
        </p:txBody>
      </p:sp>
      <p:sp>
        <p:nvSpPr>
          <p:cNvPr id="1313" name="Rounded Rectangle"/>
          <p:cNvSpPr/>
          <p:nvPr/>
        </p:nvSpPr>
        <p:spPr>
          <a:xfrm>
            <a:off x="616539" y="6001982"/>
            <a:ext cx="5049152" cy="794088"/>
          </a:xfrm>
          <a:prstGeom prst="roundRect">
            <a:avLst>
              <a:gd name="adj" fmla="val 33736"/>
            </a:avLst>
          </a:prstGeom>
          <a:solidFill>
            <a:srgbClr val="53585F">
              <a:alpha val="3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1" sz="2500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4" name="Memory Consumption"/>
          <p:cNvSpPr txBox="1"/>
          <p:nvPr/>
        </p:nvSpPr>
        <p:spPr>
          <a:xfrm>
            <a:off x="1312536" y="6137088"/>
            <a:ext cx="365715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5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Memory Consumption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Why Normalization is important for OLTP ?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Why Normalization is important for OLTP ?</a:t>
            </a:r>
          </a:p>
        </p:txBody>
      </p:sp>
      <p:sp>
        <p:nvSpPr>
          <p:cNvPr id="131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32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31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1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21" name="Product Category : “Computer” to “Electronic&quot;"/>
          <p:cNvSpPr txBox="1"/>
          <p:nvPr/>
        </p:nvSpPr>
        <p:spPr>
          <a:xfrm>
            <a:off x="1757000" y="2404226"/>
            <a:ext cx="815060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Product Category : “Computer” to “Electronic"</a:t>
            </a:r>
          </a:p>
        </p:txBody>
      </p:sp>
      <p:pic>
        <p:nvPicPr>
          <p:cNvPr id="1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7273" y="1214384"/>
            <a:ext cx="13008463" cy="98068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5" name="Group"/>
          <p:cNvGrpSpPr/>
          <p:nvPr/>
        </p:nvGrpSpPr>
        <p:grpSpPr>
          <a:xfrm>
            <a:off x="825084" y="1686104"/>
            <a:ext cx="5759753" cy="862336"/>
            <a:chOff x="0" y="0"/>
            <a:chExt cx="5759751" cy="862334"/>
          </a:xfrm>
        </p:grpSpPr>
        <p:sp>
          <p:nvSpPr>
            <p:cNvPr id="1323" name="Shape"/>
            <p:cNvSpPr/>
            <p:nvPr/>
          </p:nvSpPr>
          <p:spPr>
            <a:xfrm>
              <a:off x="0" y="0"/>
              <a:ext cx="590132" cy="862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fill="norm" stroke="1" extrusionOk="0">
                  <a:moveTo>
                    <a:pt x="10301" y="0"/>
                  </a:moveTo>
                  <a:lnTo>
                    <a:pt x="9503" y="166"/>
                  </a:lnTo>
                  <a:cubicBezTo>
                    <a:pt x="9356" y="207"/>
                    <a:pt x="9208" y="252"/>
                    <a:pt x="9068" y="309"/>
                  </a:cubicBezTo>
                  <a:cubicBezTo>
                    <a:pt x="8928" y="367"/>
                    <a:pt x="8796" y="434"/>
                    <a:pt x="8667" y="513"/>
                  </a:cubicBezTo>
                  <a:cubicBezTo>
                    <a:pt x="8602" y="553"/>
                    <a:pt x="8539" y="596"/>
                    <a:pt x="8469" y="643"/>
                  </a:cubicBezTo>
                  <a:cubicBezTo>
                    <a:pt x="8399" y="690"/>
                    <a:pt x="8322" y="740"/>
                    <a:pt x="8234" y="790"/>
                  </a:cubicBezTo>
                  <a:cubicBezTo>
                    <a:pt x="8061" y="890"/>
                    <a:pt x="7832" y="971"/>
                    <a:pt x="7613" y="1007"/>
                  </a:cubicBezTo>
                  <a:cubicBezTo>
                    <a:pt x="7587" y="1012"/>
                    <a:pt x="7556" y="1017"/>
                    <a:pt x="7533" y="1020"/>
                  </a:cubicBezTo>
                  <a:lnTo>
                    <a:pt x="7461" y="1031"/>
                  </a:lnTo>
                  <a:lnTo>
                    <a:pt x="7318" y="1052"/>
                  </a:lnTo>
                  <a:cubicBezTo>
                    <a:pt x="7225" y="1065"/>
                    <a:pt x="7131" y="1078"/>
                    <a:pt x="7038" y="1091"/>
                  </a:cubicBezTo>
                  <a:cubicBezTo>
                    <a:pt x="6853" y="1118"/>
                    <a:pt x="6670" y="1143"/>
                    <a:pt x="6493" y="1176"/>
                  </a:cubicBezTo>
                  <a:cubicBezTo>
                    <a:pt x="6317" y="1210"/>
                    <a:pt x="6147" y="1248"/>
                    <a:pt x="5988" y="1292"/>
                  </a:cubicBezTo>
                  <a:cubicBezTo>
                    <a:pt x="5842" y="1332"/>
                    <a:pt x="5693" y="1377"/>
                    <a:pt x="5579" y="1459"/>
                  </a:cubicBezTo>
                  <a:cubicBezTo>
                    <a:pt x="5299" y="1660"/>
                    <a:pt x="5279" y="1998"/>
                    <a:pt x="5501" y="2247"/>
                  </a:cubicBezTo>
                  <a:cubicBezTo>
                    <a:pt x="5574" y="2329"/>
                    <a:pt x="5672" y="2400"/>
                    <a:pt x="5785" y="2460"/>
                  </a:cubicBezTo>
                  <a:cubicBezTo>
                    <a:pt x="6017" y="2584"/>
                    <a:pt x="6297" y="2666"/>
                    <a:pt x="6561" y="2733"/>
                  </a:cubicBezTo>
                  <a:cubicBezTo>
                    <a:pt x="6826" y="2801"/>
                    <a:pt x="7082" y="2854"/>
                    <a:pt x="7308" y="2904"/>
                  </a:cubicBezTo>
                  <a:cubicBezTo>
                    <a:pt x="7535" y="2954"/>
                    <a:pt x="7734" y="3000"/>
                    <a:pt x="7896" y="3044"/>
                  </a:cubicBezTo>
                  <a:cubicBezTo>
                    <a:pt x="8058" y="3089"/>
                    <a:pt x="8182" y="3132"/>
                    <a:pt x="8264" y="3164"/>
                  </a:cubicBezTo>
                  <a:cubicBezTo>
                    <a:pt x="8306" y="3181"/>
                    <a:pt x="8336" y="3194"/>
                    <a:pt x="8357" y="3204"/>
                  </a:cubicBezTo>
                  <a:cubicBezTo>
                    <a:pt x="8377" y="3213"/>
                    <a:pt x="8387" y="3218"/>
                    <a:pt x="8387" y="3218"/>
                  </a:cubicBezTo>
                  <a:cubicBezTo>
                    <a:pt x="8387" y="3218"/>
                    <a:pt x="8340" y="3211"/>
                    <a:pt x="8250" y="3201"/>
                  </a:cubicBezTo>
                  <a:cubicBezTo>
                    <a:pt x="8161" y="3190"/>
                    <a:pt x="8029" y="3180"/>
                    <a:pt x="7862" y="3171"/>
                  </a:cubicBezTo>
                  <a:cubicBezTo>
                    <a:pt x="7695" y="3162"/>
                    <a:pt x="7492" y="3155"/>
                    <a:pt x="7256" y="3144"/>
                  </a:cubicBezTo>
                  <a:cubicBezTo>
                    <a:pt x="7139" y="3139"/>
                    <a:pt x="7013" y="3131"/>
                    <a:pt x="6880" y="3122"/>
                  </a:cubicBezTo>
                  <a:cubicBezTo>
                    <a:pt x="6746" y="3112"/>
                    <a:pt x="6607" y="3102"/>
                    <a:pt x="6459" y="3084"/>
                  </a:cubicBezTo>
                  <a:cubicBezTo>
                    <a:pt x="6310" y="3067"/>
                    <a:pt x="6155" y="3042"/>
                    <a:pt x="5994" y="3007"/>
                  </a:cubicBezTo>
                  <a:cubicBezTo>
                    <a:pt x="5954" y="2998"/>
                    <a:pt x="5915" y="2989"/>
                    <a:pt x="5876" y="2980"/>
                  </a:cubicBezTo>
                  <a:cubicBezTo>
                    <a:pt x="5917" y="3074"/>
                    <a:pt x="5941" y="3175"/>
                    <a:pt x="5946" y="3280"/>
                  </a:cubicBezTo>
                  <a:cubicBezTo>
                    <a:pt x="5952" y="3439"/>
                    <a:pt x="5908" y="3601"/>
                    <a:pt x="5823" y="3746"/>
                  </a:cubicBezTo>
                  <a:cubicBezTo>
                    <a:pt x="5738" y="3890"/>
                    <a:pt x="5615" y="4018"/>
                    <a:pt x="5473" y="4118"/>
                  </a:cubicBezTo>
                  <a:cubicBezTo>
                    <a:pt x="5330" y="4219"/>
                    <a:pt x="5172" y="4296"/>
                    <a:pt x="5008" y="4344"/>
                  </a:cubicBezTo>
                  <a:cubicBezTo>
                    <a:pt x="4929" y="4369"/>
                    <a:pt x="4846" y="4388"/>
                    <a:pt x="4763" y="4402"/>
                  </a:cubicBezTo>
                  <a:cubicBezTo>
                    <a:pt x="4685" y="4416"/>
                    <a:pt x="4605" y="4425"/>
                    <a:pt x="4525" y="4429"/>
                  </a:cubicBezTo>
                  <a:cubicBezTo>
                    <a:pt x="4448" y="4434"/>
                    <a:pt x="4373" y="4433"/>
                    <a:pt x="4302" y="4429"/>
                  </a:cubicBezTo>
                  <a:cubicBezTo>
                    <a:pt x="4231" y="4425"/>
                    <a:pt x="4164" y="4419"/>
                    <a:pt x="4100" y="4410"/>
                  </a:cubicBezTo>
                  <a:cubicBezTo>
                    <a:pt x="4036" y="4400"/>
                    <a:pt x="3975" y="4387"/>
                    <a:pt x="3919" y="4374"/>
                  </a:cubicBezTo>
                  <a:cubicBezTo>
                    <a:pt x="3864" y="4361"/>
                    <a:pt x="3812" y="4346"/>
                    <a:pt x="3765" y="4330"/>
                  </a:cubicBezTo>
                  <a:cubicBezTo>
                    <a:pt x="3754" y="4326"/>
                    <a:pt x="3743" y="4321"/>
                    <a:pt x="3731" y="4317"/>
                  </a:cubicBezTo>
                  <a:cubicBezTo>
                    <a:pt x="3720" y="4313"/>
                    <a:pt x="3708" y="4310"/>
                    <a:pt x="3697" y="4306"/>
                  </a:cubicBezTo>
                  <a:cubicBezTo>
                    <a:pt x="3676" y="4297"/>
                    <a:pt x="3656" y="4289"/>
                    <a:pt x="3637" y="4281"/>
                  </a:cubicBezTo>
                  <a:cubicBezTo>
                    <a:pt x="3598" y="4264"/>
                    <a:pt x="3564" y="4250"/>
                    <a:pt x="3533" y="4235"/>
                  </a:cubicBezTo>
                  <a:cubicBezTo>
                    <a:pt x="3502" y="4220"/>
                    <a:pt x="3475" y="4204"/>
                    <a:pt x="3453" y="4191"/>
                  </a:cubicBezTo>
                  <a:cubicBezTo>
                    <a:pt x="3430" y="4177"/>
                    <a:pt x="3412" y="4165"/>
                    <a:pt x="3396" y="4156"/>
                  </a:cubicBezTo>
                  <a:cubicBezTo>
                    <a:pt x="3381" y="4147"/>
                    <a:pt x="3370" y="4141"/>
                    <a:pt x="3362" y="4136"/>
                  </a:cubicBezTo>
                  <a:cubicBezTo>
                    <a:pt x="3355" y="4131"/>
                    <a:pt x="3350" y="4128"/>
                    <a:pt x="3350" y="4128"/>
                  </a:cubicBezTo>
                  <a:cubicBezTo>
                    <a:pt x="3350" y="4128"/>
                    <a:pt x="3372" y="4126"/>
                    <a:pt x="3410" y="4126"/>
                  </a:cubicBezTo>
                  <a:cubicBezTo>
                    <a:pt x="3448" y="4126"/>
                    <a:pt x="3503" y="4128"/>
                    <a:pt x="3573" y="4128"/>
                  </a:cubicBezTo>
                  <a:cubicBezTo>
                    <a:pt x="3590" y="4127"/>
                    <a:pt x="3608" y="4127"/>
                    <a:pt x="3627" y="4126"/>
                  </a:cubicBezTo>
                  <a:cubicBezTo>
                    <a:pt x="3646" y="4126"/>
                    <a:pt x="3665" y="4125"/>
                    <a:pt x="3685" y="4125"/>
                  </a:cubicBezTo>
                  <a:cubicBezTo>
                    <a:pt x="3695" y="4124"/>
                    <a:pt x="3705" y="4123"/>
                    <a:pt x="3715" y="4123"/>
                  </a:cubicBezTo>
                  <a:cubicBezTo>
                    <a:pt x="3726" y="4123"/>
                    <a:pt x="3737" y="4123"/>
                    <a:pt x="3747" y="4123"/>
                  </a:cubicBezTo>
                  <a:cubicBezTo>
                    <a:pt x="3758" y="4122"/>
                    <a:pt x="3768" y="4121"/>
                    <a:pt x="3779" y="4120"/>
                  </a:cubicBezTo>
                  <a:cubicBezTo>
                    <a:pt x="3790" y="4119"/>
                    <a:pt x="3802" y="4119"/>
                    <a:pt x="3813" y="4118"/>
                  </a:cubicBezTo>
                  <a:cubicBezTo>
                    <a:pt x="3859" y="4116"/>
                    <a:pt x="3906" y="4112"/>
                    <a:pt x="3956" y="4107"/>
                  </a:cubicBezTo>
                  <a:cubicBezTo>
                    <a:pt x="4005" y="4102"/>
                    <a:pt x="4056" y="4096"/>
                    <a:pt x="4108" y="4088"/>
                  </a:cubicBezTo>
                  <a:cubicBezTo>
                    <a:pt x="4134" y="4083"/>
                    <a:pt x="4160" y="4080"/>
                    <a:pt x="4186" y="4076"/>
                  </a:cubicBezTo>
                  <a:cubicBezTo>
                    <a:pt x="4213" y="4072"/>
                    <a:pt x="4240" y="4067"/>
                    <a:pt x="4266" y="4060"/>
                  </a:cubicBezTo>
                  <a:cubicBezTo>
                    <a:pt x="4293" y="4054"/>
                    <a:pt x="4320" y="4047"/>
                    <a:pt x="4346" y="4041"/>
                  </a:cubicBezTo>
                  <a:cubicBezTo>
                    <a:pt x="4373" y="4034"/>
                    <a:pt x="4400" y="4028"/>
                    <a:pt x="4427" y="4019"/>
                  </a:cubicBezTo>
                  <a:cubicBezTo>
                    <a:pt x="4534" y="3990"/>
                    <a:pt x="4637" y="3948"/>
                    <a:pt x="4735" y="3900"/>
                  </a:cubicBezTo>
                  <a:cubicBezTo>
                    <a:pt x="4834" y="3853"/>
                    <a:pt x="4923" y="3795"/>
                    <a:pt x="5000" y="3730"/>
                  </a:cubicBezTo>
                  <a:cubicBezTo>
                    <a:pt x="5076" y="3665"/>
                    <a:pt x="5138" y="3591"/>
                    <a:pt x="5184" y="3515"/>
                  </a:cubicBezTo>
                  <a:cubicBezTo>
                    <a:pt x="5230" y="3439"/>
                    <a:pt x="5256" y="3359"/>
                    <a:pt x="5262" y="3278"/>
                  </a:cubicBezTo>
                  <a:cubicBezTo>
                    <a:pt x="5272" y="3153"/>
                    <a:pt x="5232" y="3030"/>
                    <a:pt x="5170" y="2915"/>
                  </a:cubicBezTo>
                  <a:cubicBezTo>
                    <a:pt x="5105" y="2794"/>
                    <a:pt x="5015" y="2682"/>
                    <a:pt x="4891" y="2594"/>
                  </a:cubicBezTo>
                  <a:cubicBezTo>
                    <a:pt x="4754" y="2496"/>
                    <a:pt x="4582" y="2434"/>
                    <a:pt x="4406" y="2388"/>
                  </a:cubicBezTo>
                  <a:cubicBezTo>
                    <a:pt x="4120" y="2312"/>
                    <a:pt x="3814" y="2275"/>
                    <a:pt x="3523" y="2337"/>
                  </a:cubicBezTo>
                  <a:cubicBezTo>
                    <a:pt x="3419" y="2359"/>
                    <a:pt x="3327" y="2392"/>
                    <a:pt x="3244" y="2441"/>
                  </a:cubicBezTo>
                  <a:cubicBezTo>
                    <a:pt x="3201" y="2467"/>
                    <a:pt x="3162" y="2497"/>
                    <a:pt x="3126" y="2528"/>
                  </a:cubicBezTo>
                  <a:cubicBezTo>
                    <a:pt x="2956" y="2677"/>
                    <a:pt x="2849" y="2869"/>
                    <a:pt x="2643" y="2988"/>
                  </a:cubicBezTo>
                  <a:cubicBezTo>
                    <a:pt x="2493" y="3074"/>
                    <a:pt x="2307" y="3110"/>
                    <a:pt x="2146" y="3183"/>
                  </a:cubicBezTo>
                  <a:cubicBezTo>
                    <a:pt x="1607" y="3428"/>
                    <a:pt x="1488" y="3987"/>
                    <a:pt x="1021" y="4301"/>
                  </a:cubicBezTo>
                  <a:cubicBezTo>
                    <a:pt x="977" y="4332"/>
                    <a:pt x="927" y="4359"/>
                    <a:pt x="877" y="4383"/>
                  </a:cubicBezTo>
                  <a:cubicBezTo>
                    <a:pt x="893" y="4382"/>
                    <a:pt x="910" y="4380"/>
                    <a:pt x="925" y="4379"/>
                  </a:cubicBezTo>
                  <a:cubicBezTo>
                    <a:pt x="1194" y="4357"/>
                    <a:pt x="1462" y="4405"/>
                    <a:pt x="1703" y="4500"/>
                  </a:cubicBezTo>
                  <a:cubicBezTo>
                    <a:pt x="1898" y="4578"/>
                    <a:pt x="2044" y="4674"/>
                    <a:pt x="2150" y="4759"/>
                  </a:cubicBezTo>
                  <a:cubicBezTo>
                    <a:pt x="2201" y="4803"/>
                    <a:pt x="2241" y="4846"/>
                    <a:pt x="2274" y="4884"/>
                  </a:cubicBezTo>
                  <a:cubicBezTo>
                    <a:pt x="2307" y="4922"/>
                    <a:pt x="2332" y="4955"/>
                    <a:pt x="2350" y="4982"/>
                  </a:cubicBezTo>
                  <a:cubicBezTo>
                    <a:pt x="2367" y="5010"/>
                    <a:pt x="2380" y="5032"/>
                    <a:pt x="2388" y="5047"/>
                  </a:cubicBezTo>
                  <a:cubicBezTo>
                    <a:pt x="2397" y="5061"/>
                    <a:pt x="2402" y="5067"/>
                    <a:pt x="2402" y="5067"/>
                  </a:cubicBezTo>
                  <a:cubicBezTo>
                    <a:pt x="2402" y="5067"/>
                    <a:pt x="2373" y="5045"/>
                    <a:pt x="2318" y="5001"/>
                  </a:cubicBezTo>
                  <a:cubicBezTo>
                    <a:pt x="2262" y="4957"/>
                    <a:pt x="2176" y="4904"/>
                    <a:pt x="2060" y="4845"/>
                  </a:cubicBezTo>
                  <a:cubicBezTo>
                    <a:pt x="1926" y="4770"/>
                    <a:pt x="1773" y="4721"/>
                    <a:pt x="1611" y="4701"/>
                  </a:cubicBezTo>
                  <a:cubicBezTo>
                    <a:pt x="956" y="4620"/>
                    <a:pt x="358" y="4976"/>
                    <a:pt x="122" y="5478"/>
                  </a:cubicBezTo>
                  <a:cubicBezTo>
                    <a:pt x="-2" y="5741"/>
                    <a:pt x="-20" y="6025"/>
                    <a:pt x="17" y="6304"/>
                  </a:cubicBezTo>
                  <a:cubicBezTo>
                    <a:pt x="66" y="6670"/>
                    <a:pt x="221" y="7036"/>
                    <a:pt x="599" y="7249"/>
                  </a:cubicBezTo>
                  <a:cubicBezTo>
                    <a:pt x="812" y="7370"/>
                    <a:pt x="1073" y="7424"/>
                    <a:pt x="1336" y="7445"/>
                  </a:cubicBezTo>
                  <a:cubicBezTo>
                    <a:pt x="1667" y="7472"/>
                    <a:pt x="2001" y="7450"/>
                    <a:pt x="2326" y="7395"/>
                  </a:cubicBezTo>
                  <a:cubicBezTo>
                    <a:pt x="2506" y="7364"/>
                    <a:pt x="2682" y="7324"/>
                    <a:pt x="2853" y="7272"/>
                  </a:cubicBezTo>
                  <a:cubicBezTo>
                    <a:pt x="3005" y="7225"/>
                    <a:pt x="3152" y="7170"/>
                    <a:pt x="3294" y="7107"/>
                  </a:cubicBezTo>
                  <a:cubicBezTo>
                    <a:pt x="3340" y="7087"/>
                    <a:pt x="3384" y="7067"/>
                    <a:pt x="3428" y="7046"/>
                  </a:cubicBezTo>
                  <a:lnTo>
                    <a:pt x="3831" y="6812"/>
                  </a:lnTo>
                  <a:cubicBezTo>
                    <a:pt x="3944" y="6743"/>
                    <a:pt x="4020" y="6678"/>
                    <a:pt x="4076" y="6635"/>
                  </a:cubicBezTo>
                  <a:cubicBezTo>
                    <a:pt x="4132" y="6593"/>
                    <a:pt x="4162" y="6570"/>
                    <a:pt x="4162" y="6570"/>
                  </a:cubicBezTo>
                  <a:cubicBezTo>
                    <a:pt x="4159" y="6575"/>
                    <a:pt x="4154" y="6582"/>
                    <a:pt x="4148" y="6591"/>
                  </a:cubicBezTo>
                  <a:cubicBezTo>
                    <a:pt x="4113" y="6646"/>
                    <a:pt x="4079" y="6701"/>
                    <a:pt x="4042" y="6755"/>
                  </a:cubicBezTo>
                  <a:cubicBezTo>
                    <a:pt x="3806" y="7091"/>
                    <a:pt x="3457" y="7370"/>
                    <a:pt x="3034" y="7561"/>
                  </a:cubicBezTo>
                  <a:cubicBezTo>
                    <a:pt x="2921" y="7614"/>
                    <a:pt x="2800" y="7663"/>
                    <a:pt x="2671" y="7709"/>
                  </a:cubicBezTo>
                  <a:cubicBezTo>
                    <a:pt x="2541" y="7755"/>
                    <a:pt x="2404" y="7796"/>
                    <a:pt x="2258" y="7831"/>
                  </a:cubicBezTo>
                  <a:cubicBezTo>
                    <a:pt x="2113" y="7866"/>
                    <a:pt x="1958" y="7891"/>
                    <a:pt x="1797" y="7911"/>
                  </a:cubicBezTo>
                  <a:cubicBezTo>
                    <a:pt x="1636" y="7931"/>
                    <a:pt x="1469" y="7940"/>
                    <a:pt x="1296" y="7936"/>
                  </a:cubicBezTo>
                  <a:cubicBezTo>
                    <a:pt x="1123" y="7933"/>
                    <a:pt x="945" y="7915"/>
                    <a:pt x="765" y="7880"/>
                  </a:cubicBezTo>
                  <a:cubicBezTo>
                    <a:pt x="693" y="7865"/>
                    <a:pt x="622" y="7847"/>
                    <a:pt x="550" y="7826"/>
                  </a:cubicBezTo>
                  <a:cubicBezTo>
                    <a:pt x="550" y="7827"/>
                    <a:pt x="549" y="7829"/>
                    <a:pt x="548" y="7831"/>
                  </a:cubicBezTo>
                  <a:cubicBezTo>
                    <a:pt x="548" y="7832"/>
                    <a:pt x="547" y="7834"/>
                    <a:pt x="546" y="7835"/>
                  </a:cubicBezTo>
                  <a:cubicBezTo>
                    <a:pt x="543" y="7844"/>
                    <a:pt x="541" y="7852"/>
                    <a:pt x="538" y="7861"/>
                  </a:cubicBezTo>
                  <a:cubicBezTo>
                    <a:pt x="535" y="7870"/>
                    <a:pt x="532" y="7878"/>
                    <a:pt x="528" y="7887"/>
                  </a:cubicBezTo>
                  <a:cubicBezTo>
                    <a:pt x="526" y="7897"/>
                    <a:pt x="523" y="7906"/>
                    <a:pt x="520" y="7916"/>
                  </a:cubicBezTo>
                  <a:cubicBezTo>
                    <a:pt x="473" y="8086"/>
                    <a:pt x="452" y="8261"/>
                    <a:pt x="470" y="8435"/>
                  </a:cubicBezTo>
                  <a:cubicBezTo>
                    <a:pt x="477" y="8502"/>
                    <a:pt x="490" y="8568"/>
                    <a:pt x="508" y="8633"/>
                  </a:cubicBezTo>
                  <a:cubicBezTo>
                    <a:pt x="586" y="8975"/>
                    <a:pt x="819" y="9284"/>
                    <a:pt x="1164" y="9501"/>
                  </a:cubicBezTo>
                  <a:cubicBezTo>
                    <a:pt x="1243" y="9551"/>
                    <a:pt x="1329" y="9597"/>
                    <a:pt x="1418" y="9634"/>
                  </a:cubicBezTo>
                  <a:cubicBezTo>
                    <a:pt x="1508" y="9671"/>
                    <a:pt x="1601" y="9700"/>
                    <a:pt x="1699" y="9721"/>
                  </a:cubicBezTo>
                  <a:cubicBezTo>
                    <a:pt x="2234" y="9837"/>
                    <a:pt x="2783" y="9691"/>
                    <a:pt x="3290" y="9512"/>
                  </a:cubicBezTo>
                  <a:cubicBezTo>
                    <a:pt x="3553" y="9419"/>
                    <a:pt x="3811" y="9318"/>
                    <a:pt x="4072" y="9222"/>
                  </a:cubicBezTo>
                  <a:cubicBezTo>
                    <a:pt x="4173" y="9185"/>
                    <a:pt x="4274" y="9147"/>
                    <a:pt x="4372" y="9114"/>
                  </a:cubicBezTo>
                  <a:cubicBezTo>
                    <a:pt x="4514" y="9067"/>
                    <a:pt x="4657" y="9024"/>
                    <a:pt x="4803" y="8986"/>
                  </a:cubicBezTo>
                  <a:cubicBezTo>
                    <a:pt x="4891" y="8964"/>
                    <a:pt x="4981" y="8945"/>
                    <a:pt x="5070" y="8928"/>
                  </a:cubicBezTo>
                  <a:cubicBezTo>
                    <a:pt x="5151" y="8912"/>
                    <a:pt x="5232" y="8900"/>
                    <a:pt x="5312" y="8890"/>
                  </a:cubicBezTo>
                  <a:cubicBezTo>
                    <a:pt x="5382" y="8881"/>
                    <a:pt x="5451" y="8873"/>
                    <a:pt x="5519" y="8870"/>
                  </a:cubicBezTo>
                  <a:cubicBezTo>
                    <a:pt x="5549" y="8868"/>
                    <a:pt x="5579" y="8867"/>
                    <a:pt x="5607" y="8866"/>
                  </a:cubicBezTo>
                  <a:cubicBezTo>
                    <a:pt x="5605" y="8860"/>
                    <a:pt x="5603" y="8853"/>
                    <a:pt x="5601" y="8846"/>
                  </a:cubicBezTo>
                  <a:cubicBezTo>
                    <a:pt x="5509" y="8467"/>
                    <a:pt x="5586" y="8080"/>
                    <a:pt x="5735" y="7712"/>
                  </a:cubicBezTo>
                  <a:cubicBezTo>
                    <a:pt x="5790" y="7577"/>
                    <a:pt x="5845" y="7460"/>
                    <a:pt x="5894" y="7360"/>
                  </a:cubicBezTo>
                  <a:cubicBezTo>
                    <a:pt x="5940" y="7264"/>
                    <a:pt x="5978" y="7189"/>
                    <a:pt x="6004" y="7137"/>
                  </a:cubicBezTo>
                  <a:cubicBezTo>
                    <a:pt x="6016" y="7111"/>
                    <a:pt x="6026" y="7091"/>
                    <a:pt x="6032" y="7077"/>
                  </a:cubicBezTo>
                  <a:cubicBezTo>
                    <a:pt x="6038" y="7064"/>
                    <a:pt x="6040" y="7057"/>
                    <a:pt x="6040" y="7057"/>
                  </a:cubicBezTo>
                  <a:cubicBezTo>
                    <a:pt x="6040" y="7064"/>
                    <a:pt x="6042" y="7072"/>
                    <a:pt x="6042" y="7079"/>
                  </a:cubicBezTo>
                  <a:cubicBezTo>
                    <a:pt x="6044" y="7180"/>
                    <a:pt x="6040" y="7282"/>
                    <a:pt x="6032" y="7384"/>
                  </a:cubicBezTo>
                  <a:cubicBezTo>
                    <a:pt x="6024" y="7486"/>
                    <a:pt x="6012" y="7610"/>
                    <a:pt x="6000" y="7752"/>
                  </a:cubicBezTo>
                  <a:cubicBezTo>
                    <a:pt x="5999" y="7825"/>
                    <a:pt x="5995" y="7899"/>
                    <a:pt x="5988" y="7973"/>
                  </a:cubicBezTo>
                  <a:cubicBezTo>
                    <a:pt x="5955" y="8306"/>
                    <a:pt x="5883" y="8673"/>
                    <a:pt x="6192" y="8898"/>
                  </a:cubicBezTo>
                  <a:cubicBezTo>
                    <a:pt x="6195" y="8900"/>
                    <a:pt x="6199" y="8902"/>
                    <a:pt x="6202" y="8904"/>
                  </a:cubicBezTo>
                  <a:cubicBezTo>
                    <a:pt x="6209" y="8908"/>
                    <a:pt x="6215" y="8913"/>
                    <a:pt x="6222" y="8917"/>
                  </a:cubicBezTo>
                  <a:cubicBezTo>
                    <a:pt x="6261" y="8937"/>
                    <a:pt x="6305" y="8950"/>
                    <a:pt x="6350" y="8958"/>
                  </a:cubicBezTo>
                  <a:cubicBezTo>
                    <a:pt x="6431" y="8973"/>
                    <a:pt x="6535" y="8975"/>
                    <a:pt x="6645" y="8964"/>
                  </a:cubicBezTo>
                  <a:cubicBezTo>
                    <a:pt x="6757" y="8954"/>
                    <a:pt x="6877" y="8934"/>
                    <a:pt x="6998" y="8904"/>
                  </a:cubicBezTo>
                  <a:cubicBezTo>
                    <a:pt x="7123" y="8874"/>
                    <a:pt x="7244" y="8833"/>
                    <a:pt x="7367" y="8799"/>
                  </a:cubicBezTo>
                  <a:cubicBezTo>
                    <a:pt x="8023" y="8613"/>
                    <a:pt x="8767" y="8561"/>
                    <a:pt x="9445" y="8437"/>
                  </a:cubicBezTo>
                  <a:cubicBezTo>
                    <a:pt x="10123" y="8313"/>
                    <a:pt x="10736" y="8117"/>
                    <a:pt x="11128" y="7647"/>
                  </a:cubicBezTo>
                  <a:cubicBezTo>
                    <a:pt x="11234" y="7521"/>
                    <a:pt x="11300" y="7364"/>
                    <a:pt x="11191" y="7248"/>
                  </a:cubicBezTo>
                  <a:cubicBezTo>
                    <a:pt x="11153" y="7208"/>
                    <a:pt x="11095" y="7182"/>
                    <a:pt x="11032" y="7174"/>
                  </a:cubicBezTo>
                  <a:cubicBezTo>
                    <a:pt x="10977" y="7157"/>
                    <a:pt x="10926" y="7145"/>
                    <a:pt x="10878" y="7139"/>
                  </a:cubicBezTo>
                  <a:cubicBezTo>
                    <a:pt x="10830" y="7133"/>
                    <a:pt x="10788" y="7131"/>
                    <a:pt x="10754" y="7131"/>
                  </a:cubicBezTo>
                  <a:cubicBezTo>
                    <a:pt x="10736" y="7131"/>
                    <a:pt x="10721" y="7130"/>
                    <a:pt x="10708" y="7131"/>
                  </a:cubicBezTo>
                  <a:cubicBezTo>
                    <a:pt x="10694" y="7132"/>
                    <a:pt x="10683" y="7134"/>
                    <a:pt x="10673" y="7134"/>
                  </a:cubicBezTo>
                  <a:cubicBezTo>
                    <a:pt x="10664" y="7135"/>
                    <a:pt x="10658" y="7134"/>
                    <a:pt x="10653" y="7134"/>
                  </a:cubicBezTo>
                  <a:cubicBezTo>
                    <a:pt x="10659" y="7132"/>
                    <a:pt x="10663" y="7128"/>
                    <a:pt x="10671" y="7125"/>
                  </a:cubicBezTo>
                  <a:cubicBezTo>
                    <a:pt x="10732" y="7102"/>
                    <a:pt x="10802" y="7083"/>
                    <a:pt x="10876" y="7073"/>
                  </a:cubicBezTo>
                  <a:cubicBezTo>
                    <a:pt x="10974" y="7058"/>
                    <a:pt x="11077" y="7059"/>
                    <a:pt x="11176" y="7077"/>
                  </a:cubicBezTo>
                  <a:cubicBezTo>
                    <a:pt x="11269" y="7094"/>
                    <a:pt x="11359" y="7127"/>
                    <a:pt x="11427" y="7180"/>
                  </a:cubicBezTo>
                  <a:cubicBezTo>
                    <a:pt x="11608" y="7321"/>
                    <a:pt x="11593" y="7542"/>
                    <a:pt x="11531" y="7741"/>
                  </a:cubicBezTo>
                  <a:cubicBezTo>
                    <a:pt x="11500" y="7839"/>
                    <a:pt x="11461" y="7934"/>
                    <a:pt x="11413" y="8028"/>
                  </a:cubicBezTo>
                  <a:cubicBezTo>
                    <a:pt x="11380" y="8057"/>
                    <a:pt x="11344" y="8084"/>
                    <a:pt x="11307" y="8110"/>
                  </a:cubicBezTo>
                  <a:cubicBezTo>
                    <a:pt x="11270" y="8136"/>
                    <a:pt x="11232" y="8160"/>
                    <a:pt x="11193" y="8183"/>
                  </a:cubicBezTo>
                  <a:cubicBezTo>
                    <a:pt x="11197" y="8187"/>
                    <a:pt x="11204" y="8192"/>
                    <a:pt x="11209" y="8197"/>
                  </a:cubicBezTo>
                  <a:cubicBezTo>
                    <a:pt x="11570" y="8539"/>
                    <a:pt x="12067" y="8774"/>
                    <a:pt x="12615" y="8877"/>
                  </a:cubicBezTo>
                  <a:cubicBezTo>
                    <a:pt x="12661" y="8886"/>
                    <a:pt x="12706" y="8893"/>
                    <a:pt x="12752" y="8900"/>
                  </a:cubicBezTo>
                  <a:lnTo>
                    <a:pt x="12776" y="8862"/>
                  </a:lnTo>
                  <a:cubicBezTo>
                    <a:pt x="12956" y="8612"/>
                    <a:pt x="13205" y="8388"/>
                    <a:pt x="13491" y="8221"/>
                  </a:cubicBezTo>
                  <a:cubicBezTo>
                    <a:pt x="13736" y="8077"/>
                    <a:pt x="14009" y="7965"/>
                    <a:pt x="14295" y="7881"/>
                  </a:cubicBezTo>
                  <a:cubicBezTo>
                    <a:pt x="14666" y="7772"/>
                    <a:pt x="15054" y="7707"/>
                    <a:pt x="15447" y="7676"/>
                  </a:cubicBezTo>
                  <a:cubicBezTo>
                    <a:pt x="15592" y="7664"/>
                    <a:pt x="15738" y="7657"/>
                    <a:pt x="15884" y="7655"/>
                  </a:cubicBezTo>
                  <a:cubicBezTo>
                    <a:pt x="15913" y="7655"/>
                    <a:pt x="15943" y="7655"/>
                    <a:pt x="15972" y="7655"/>
                  </a:cubicBezTo>
                  <a:cubicBezTo>
                    <a:pt x="15996" y="7655"/>
                    <a:pt x="16014" y="7657"/>
                    <a:pt x="16027" y="7657"/>
                  </a:cubicBezTo>
                  <a:cubicBezTo>
                    <a:pt x="16039" y="7657"/>
                    <a:pt x="16045" y="7657"/>
                    <a:pt x="16045" y="7657"/>
                  </a:cubicBezTo>
                  <a:cubicBezTo>
                    <a:pt x="16045" y="7657"/>
                    <a:pt x="16039" y="7660"/>
                    <a:pt x="16029" y="7665"/>
                  </a:cubicBezTo>
                  <a:cubicBezTo>
                    <a:pt x="16018" y="7670"/>
                    <a:pt x="16003" y="7677"/>
                    <a:pt x="15982" y="7687"/>
                  </a:cubicBezTo>
                  <a:cubicBezTo>
                    <a:pt x="15941" y="7705"/>
                    <a:pt x="15880" y="7733"/>
                    <a:pt x="15802" y="7766"/>
                  </a:cubicBezTo>
                  <a:cubicBezTo>
                    <a:pt x="15725" y="7799"/>
                    <a:pt x="15631" y="7838"/>
                    <a:pt x="15523" y="7881"/>
                  </a:cubicBezTo>
                  <a:cubicBezTo>
                    <a:pt x="15417" y="7924"/>
                    <a:pt x="15298" y="7972"/>
                    <a:pt x="15167" y="8025"/>
                  </a:cubicBezTo>
                  <a:cubicBezTo>
                    <a:pt x="15037" y="8077"/>
                    <a:pt x="14899" y="8136"/>
                    <a:pt x="14756" y="8197"/>
                  </a:cubicBezTo>
                  <a:cubicBezTo>
                    <a:pt x="14686" y="8229"/>
                    <a:pt x="14614" y="8260"/>
                    <a:pt x="14541" y="8293"/>
                  </a:cubicBezTo>
                  <a:cubicBezTo>
                    <a:pt x="14469" y="8327"/>
                    <a:pt x="14398" y="8363"/>
                    <a:pt x="14327" y="8401"/>
                  </a:cubicBezTo>
                  <a:cubicBezTo>
                    <a:pt x="13735" y="8659"/>
                    <a:pt x="13307" y="9100"/>
                    <a:pt x="13147" y="9618"/>
                  </a:cubicBezTo>
                  <a:cubicBezTo>
                    <a:pt x="13110" y="9737"/>
                    <a:pt x="13087" y="9859"/>
                    <a:pt x="13080" y="9981"/>
                  </a:cubicBezTo>
                  <a:cubicBezTo>
                    <a:pt x="13074" y="10098"/>
                    <a:pt x="13084" y="10208"/>
                    <a:pt x="13108" y="10307"/>
                  </a:cubicBezTo>
                  <a:cubicBezTo>
                    <a:pt x="13133" y="10405"/>
                    <a:pt x="13174" y="10492"/>
                    <a:pt x="13225" y="10566"/>
                  </a:cubicBezTo>
                  <a:cubicBezTo>
                    <a:pt x="13275" y="10639"/>
                    <a:pt x="13337" y="10697"/>
                    <a:pt x="13395" y="10742"/>
                  </a:cubicBezTo>
                  <a:cubicBezTo>
                    <a:pt x="13425" y="10764"/>
                    <a:pt x="13453" y="10783"/>
                    <a:pt x="13479" y="10799"/>
                  </a:cubicBezTo>
                  <a:cubicBezTo>
                    <a:pt x="13505" y="10816"/>
                    <a:pt x="13530" y="10829"/>
                    <a:pt x="13549" y="10839"/>
                  </a:cubicBezTo>
                  <a:cubicBezTo>
                    <a:pt x="13569" y="10849"/>
                    <a:pt x="13583" y="10857"/>
                    <a:pt x="13593" y="10862"/>
                  </a:cubicBezTo>
                  <a:cubicBezTo>
                    <a:pt x="13604" y="10868"/>
                    <a:pt x="13610" y="10870"/>
                    <a:pt x="13610" y="10870"/>
                  </a:cubicBezTo>
                  <a:cubicBezTo>
                    <a:pt x="13610" y="10870"/>
                    <a:pt x="13604" y="10870"/>
                    <a:pt x="13591" y="10870"/>
                  </a:cubicBezTo>
                  <a:cubicBezTo>
                    <a:pt x="13579" y="10870"/>
                    <a:pt x="13560" y="10869"/>
                    <a:pt x="13535" y="10869"/>
                  </a:cubicBezTo>
                  <a:cubicBezTo>
                    <a:pt x="13523" y="10869"/>
                    <a:pt x="13510" y="10867"/>
                    <a:pt x="13495" y="10866"/>
                  </a:cubicBezTo>
                  <a:cubicBezTo>
                    <a:pt x="13480" y="10864"/>
                    <a:pt x="13465" y="10863"/>
                    <a:pt x="13447" y="10861"/>
                  </a:cubicBezTo>
                  <a:cubicBezTo>
                    <a:pt x="13429" y="10859"/>
                    <a:pt x="13409" y="10857"/>
                    <a:pt x="13389" y="10853"/>
                  </a:cubicBezTo>
                  <a:cubicBezTo>
                    <a:pt x="13369" y="10849"/>
                    <a:pt x="13348" y="10844"/>
                    <a:pt x="13325" y="10839"/>
                  </a:cubicBezTo>
                  <a:cubicBezTo>
                    <a:pt x="13236" y="10816"/>
                    <a:pt x="13127" y="10775"/>
                    <a:pt x="13020" y="10706"/>
                  </a:cubicBezTo>
                  <a:cubicBezTo>
                    <a:pt x="12971" y="10675"/>
                    <a:pt x="12924" y="10636"/>
                    <a:pt x="12878" y="10594"/>
                  </a:cubicBezTo>
                  <a:cubicBezTo>
                    <a:pt x="12878" y="10601"/>
                    <a:pt x="12878" y="10609"/>
                    <a:pt x="12878" y="10616"/>
                  </a:cubicBezTo>
                  <a:cubicBezTo>
                    <a:pt x="12878" y="10623"/>
                    <a:pt x="12878" y="10632"/>
                    <a:pt x="12878" y="10640"/>
                  </a:cubicBezTo>
                  <a:cubicBezTo>
                    <a:pt x="12876" y="10651"/>
                    <a:pt x="12875" y="10664"/>
                    <a:pt x="12872" y="10676"/>
                  </a:cubicBezTo>
                  <a:cubicBezTo>
                    <a:pt x="12869" y="10689"/>
                    <a:pt x="12866" y="10701"/>
                    <a:pt x="12862" y="10714"/>
                  </a:cubicBezTo>
                  <a:cubicBezTo>
                    <a:pt x="12739" y="10934"/>
                    <a:pt x="12494" y="11096"/>
                    <a:pt x="12201" y="11156"/>
                  </a:cubicBezTo>
                  <a:cubicBezTo>
                    <a:pt x="11795" y="11239"/>
                    <a:pt x="11385" y="11117"/>
                    <a:pt x="10996" y="10993"/>
                  </a:cubicBezTo>
                  <a:cubicBezTo>
                    <a:pt x="8785" y="10288"/>
                    <a:pt x="6727" y="11491"/>
                    <a:pt x="7585" y="12388"/>
                  </a:cubicBezTo>
                  <a:cubicBezTo>
                    <a:pt x="7850" y="12664"/>
                    <a:pt x="8353" y="12669"/>
                    <a:pt x="8601" y="12565"/>
                  </a:cubicBezTo>
                  <a:cubicBezTo>
                    <a:pt x="8601" y="12565"/>
                    <a:pt x="8358" y="12699"/>
                    <a:pt x="8058" y="12735"/>
                  </a:cubicBezTo>
                  <a:cubicBezTo>
                    <a:pt x="7758" y="12771"/>
                    <a:pt x="7403" y="12708"/>
                    <a:pt x="7182" y="12312"/>
                  </a:cubicBezTo>
                  <a:cubicBezTo>
                    <a:pt x="7182" y="12315"/>
                    <a:pt x="7180" y="12319"/>
                    <a:pt x="7180" y="12321"/>
                  </a:cubicBezTo>
                  <a:cubicBezTo>
                    <a:pt x="7180" y="12325"/>
                    <a:pt x="7180" y="12328"/>
                    <a:pt x="7180" y="12331"/>
                  </a:cubicBezTo>
                  <a:cubicBezTo>
                    <a:pt x="7179" y="12344"/>
                    <a:pt x="7179" y="12359"/>
                    <a:pt x="7178" y="12372"/>
                  </a:cubicBezTo>
                  <a:cubicBezTo>
                    <a:pt x="7165" y="12663"/>
                    <a:pt x="7231" y="12950"/>
                    <a:pt x="7361" y="13225"/>
                  </a:cubicBezTo>
                  <a:cubicBezTo>
                    <a:pt x="7590" y="13711"/>
                    <a:pt x="8039" y="14141"/>
                    <a:pt x="8681" y="14205"/>
                  </a:cubicBezTo>
                  <a:cubicBezTo>
                    <a:pt x="9189" y="14256"/>
                    <a:pt x="9679" y="14052"/>
                    <a:pt x="9942" y="13705"/>
                  </a:cubicBezTo>
                  <a:cubicBezTo>
                    <a:pt x="10050" y="13561"/>
                    <a:pt x="10114" y="13396"/>
                    <a:pt x="10180" y="13236"/>
                  </a:cubicBezTo>
                  <a:cubicBezTo>
                    <a:pt x="10249" y="13071"/>
                    <a:pt x="10321" y="12910"/>
                    <a:pt x="10407" y="12764"/>
                  </a:cubicBezTo>
                  <a:cubicBezTo>
                    <a:pt x="10492" y="12619"/>
                    <a:pt x="10586" y="12487"/>
                    <a:pt x="10693" y="12380"/>
                  </a:cubicBezTo>
                  <a:cubicBezTo>
                    <a:pt x="10822" y="12251"/>
                    <a:pt x="10991" y="12142"/>
                    <a:pt x="11197" y="12115"/>
                  </a:cubicBezTo>
                  <a:cubicBezTo>
                    <a:pt x="11236" y="12109"/>
                    <a:pt x="11275" y="12107"/>
                    <a:pt x="11315" y="12108"/>
                  </a:cubicBezTo>
                  <a:cubicBezTo>
                    <a:pt x="11331" y="12108"/>
                    <a:pt x="11345" y="12110"/>
                    <a:pt x="11357" y="12111"/>
                  </a:cubicBezTo>
                  <a:cubicBezTo>
                    <a:pt x="11369" y="12113"/>
                    <a:pt x="11377" y="12114"/>
                    <a:pt x="11385" y="12115"/>
                  </a:cubicBezTo>
                  <a:cubicBezTo>
                    <a:pt x="11393" y="12116"/>
                    <a:pt x="11399" y="12117"/>
                    <a:pt x="11403" y="12118"/>
                  </a:cubicBezTo>
                  <a:cubicBezTo>
                    <a:pt x="11407" y="12118"/>
                    <a:pt x="11409" y="12118"/>
                    <a:pt x="11409" y="12118"/>
                  </a:cubicBezTo>
                  <a:cubicBezTo>
                    <a:pt x="11401" y="12119"/>
                    <a:pt x="11395" y="12122"/>
                    <a:pt x="11387" y="12124"/>
                  </a:cubicBezTo>
                  <a:cubicBezTo>
                    <a:pt x="11286" y="12148"/>
                    <a:pt x="11193" y="12188"/>
                    <a:pt x="11118" y="12246"/>
                  </a:cubicBezTo>
                  <a:cubicBezTo>
                    <a:pt x="11045" y="12303"/>
                    <a:pt x="10979" y="12386"/>
                    <a:pt x="10926" y="12490"/>
                  </a:cubicBezTo>
                  <a:cubicBezTo>
                    <a:pt x="10872" y="12596"/>
                    <a:pt x="10831" y="12722"/>
                    <a:pt x="10794" y="12863"/>
                  </a:cubicBezTo>
                  <a:cubicBezTo>
                    <a:pt x="10756" y="13006"/>
                    <a:pt x="10728" y="13162"/>
                    <a:pt x="10695" y="13334"/>
                  </a:cubicBezTo>
                  <a:cubicBezTo>
                    <a:pt x="10648" y="13584"/>
                    <a:pt x="10585" y="13836"/>
                    <a:pt x="10427" y="14057"/>
                  </a:cubicBezTo>
                  <a:cubicBezTo>
                    <a:pt x="10145" y="14451"/>
                    <a:pt x="9613" y="14684"/>
                    <a:pt x="9040" y="14739"/>
                  </a:cubicBezTo>
                  <a:cubicBezTo>
                    <a:pt x="9015" y="14741"/>
                    <a:pt x="8991" y="14744"/>
                    <a:pt x="8966" y="14745"/>
                  </a:cubicBezTo>
                  <a:cubicBezTo>
                    <a:pt x="8965" y="14749"/>
                    <a:pt x="8964" y="14753"/>
                    <a:pt x="8964" y="14756"/>
                  </a:cubicBezTo>
                  <a:cubicBezTo>
                    <a:pt x="8954" y="14840"/>
                    <a:pt x="8954" y="14925"/>
                    <a:pt x="8974" y="15007"/>
                  </a:cubicBezTo>
                  <a:cubicBezTo>
                    <a:pt x="9127" y="15638"/>
                    <a:pt x="10069" y="15825"/>
                    <a:pt x="10950" y="15836"/>
                  </a:cubicBezTo>
                  <a:cubicBezTo>
                    <a:pt x="11829" y="15847"/>
                    <a:pt x="12775" y="15680"/>
                    <a:pt x="12944" y="15055"/>
                  </a:cubicBezTo>
                  <a:cubicBezTo>
                    <a:pt x="12967" y="14972"/>
                    <a:pt x="12968" y="14888"/>
                    <a:pt x="12964" y="14804"/>
                  </a:cubicBezTo>
                  <a:cubicBezTo>
                    <a:pt x="12962" y="14769"/>
                    <a:pt x="12959" y="14736"/>
                    <a:pt x="12956" y="14707"/>
                  </a:cubicBezTo>
                  <a:cubicBezTo>
                    <a:pt x="12939" y="14705"/>
                    <a:pt x="12921" y="14701"/>
                    <a:pt x="12904" y="14698"/>
                  </a:cubicBezTo>
                  <a:cubicBezTo>
                    <a:pt x="12773" y="14671"/>
                    <a:pt x="12651" y="14620"/>
                    <a:pt x="12547" y="14551"/>
                  </a:cubicBezTo>
                  <a:cubicBezTo>
                    <a:pt x="12465" y="14496"/>
                    <a:pt x="12402" y="14437"/>
                    <a:pt x="12349" y="14379"/>
                  </a:cubicBezTo>
                  <a:cubicBezTo>
                    <a:pt x="12296" y="14321"/>
                    <a:pt x="12257" y="14262"/>
                    <a:pt x="12223" y="14207"/>
                  </a:cubicBezTo>
                  <a:cubicBezTo>
                    <a:pt x="12154" y="14096"/>
                    <a:pt x="12112" y="13993"/>
                    <a:pt x="12080" y="13902"/>
                  </a:cubicBezTo>
                  <a:cubicBezTo>
                    <a:pt x="12048" y="13811"/>
                    <a:pt x="12026" y="13732"/>
                    <a:pt x="12010" y="13667"/>
                  </a:cubicBezTo>
                  <a:cubicBezTo>
                    <a:pt x="11994" y="13601"/>
                    <a:pt x="11986" y="13549"/>
                    <a:pt x="11978" y="13514"/>
                  </a:cubicBezTo>
                  <a:cubicBezTo>
                    <a:pt x="11970" y="13478"/>
                    <a:pt x="11966" y="13458"/>
                    <a:pt x="11966" y="13458"/>
                  </a:cubicBezTo>
                  <a:cubicBezTo>
                    <a:pt x="11966" y="13458"/>
                    <a:pt x="11987" y="13471"/>
                    <a:pt x="12018" y="13498"/>
                  </a:cubicBezTo>
                  <a:cubicBezTo>
                    <a:pt x="12050" y="13524"/>
                    <a:pt x="12096" y="13564"/>
                    <a:pt x="12150" y="13615"/>
                  </a:cubicBezTo>
                  <a:cubicBezTo>
                    <a:pt x="12205" y="13666"/>
                    <a:pt x="12269" y="13727"/>
                    <a:pt x="12341" y="13796"/>
                  </a:cubicBezTo>
                  <a:cubicBezTo>
                    <a:pt x="12391" y="13845"/>
                    <a:pt x="12446" y="13896"/>
                    <a:pt x="12505" y="13948"/>
                  </a:cubicBezTo>
                  <a:cubicBezTo>
                    <a:pt x="12546" y="13997"/>
                    <a:pt x="12596" y="14042"/>
                    <a:pt x="12652" y="14081"/>
                  </a:cubicBezTo>
                  <a:cubicBezTo>
                    <a:pt x="12798" y="14181"/>
                    <a:pt x="12984" y="14239"/>
                    <a:pt x="13179" y="14237"/>
                  </a:cubicBezTo>
                  <a:cubicBezTo>
                    <a:pt x="13616" y="14232"/>
                    <a:pt x="13972" y="13952"/>
                    <a:pt x="13980" y="13605"/>
                  </a:cubicBezTo>
                  <a:cubicBezTo>
                    <a:pt x="13985" y="13403"/>
                    <a:pt x="13878" y="13207"/>
                    <a:pt x="13730" y="13060"/>
                  </a:cubicBezTo>
                  <a:cubicBezTo>
                    <a:pt x="13677" y="13008"/>
                    <a:pt x="13596" y="12942"/>
                    <a:pt x="13551" y="12888"/>
                  </a:cubicBezTo>
                  <a:cubicBezTo>
                    <a:pt x="13475" y="12796"/>
                    <a:pt x="13386" y="12762"/>
                    <a:pt x="13295" y="12691"/>
                  </a:cubicBezTo>
                  <a:cubicBezTo>
                    <a:pt x="13249" y="12656"/>
                    <a:pt x="13203" y="12623"/>
                    <a:pt x="13157" y="12593"/>
                  </a:cubicBezTo>
                  <a:cubicBezTo>
                    <a:pt x="13111" y="12563"/>
                    <a:pt x="13064" y="12536"/>
                    <a:pt x="13020" y="12511"/>
                  </a:cubicBezTo>
                  <a:cubicBezTo>
                    <a:pt x="12931" y="12462"/>
                    <a:pt x="12847" y="12423"/>
                    <a:pt x="12776" y="12391"/>
                  </a:cubicBezTo>
                  <a:cubicBezTo>
                    <a:pt x="12700" y="12357"/>
                    <a:pt x="12622" y="12325"/>
                    <a:pt x="12543" y="12296"/>
                  </a:cubicBezTo>
                  <a:cubicBezTo>
                    <a:pt x="12549" y="12296"/>
                    <a:pt x="12555" y="12295"/>
                    <a:pt x="12561" y="12295"/>
                  </a:cubicBezTo>
                  <a:cubicBezTo>
                    <a:pt x="12645" y="12290"/>
                    <a:pt x="12728" y="12288"/>
                    <a:pt x="12812" y="12291"/>
                  </a:cubicBezTo>
                  <a:cubicBezTo>
                    <a:pt x="12898" y="12295"/>
                    <a:pt x="13003" y="12306"/>
                    <a:pt x="13123" y="12329"/>
                  </a:cubicBezTo>
                  <a:cubicBezTo>
                    <a:pt x="13242" y="12353"/>
                    <a:pt x="13375" y="12388"/>
                    <a:pt x="13513" y="12445"/>
                  </a:cubicBezTo>
                  <a:cubicBezTo>
                    <a:pt x="13652" y="12501"/>
                    <a:pt x="13796" y="12579"/>
                    <a:pt x="13930" y="12678"/>
                  </a:cubicBezTo>
                  <a:cubicBezTo>
                    <a:pt x="14064" y="12778"/>
                    <a:pt x="14188" y="12901"/>
                    <a:pt x="14285" y="13045"/>
                  </a:cubicBezTo>
                  <a:cubicBezTo>
                    <a:pt x="14333" y="13117"/>
                    <a:pt x="14374" y="13194"/>
                    <a:pt x="14407" y="13275"/>
                  </a:cubicBezTo>
                  <a:cubicBezTo>
                    <a:pt x="14431" y="13334"/>
                    <a:pt x="14450" y="13394"/>
                    <a:pt x="14463" y="13457"/>
                  </a:cubicBezTo>
                  <a:cubicBezTo>
                    <a:pt x="14486" y="13424"/>
                    <a:pt x="14513" y="13393"/>
                    <a:pt x="14541" y="13364"/>
                  </a:cubicBezTo>
                  <a:cubicBezTo>
                    <a:pt x="15267" y="12611"/>
                    <a:pt x="17762" y="13079"/>
                    <a:pt x="17536" y="11785"/>
                  </a:cubicBezTo>
                  <a:cubicBezTo>
                    <a:pt x="17514" y="11660"/>
                    <a:pt x="17441" y="11546"/>
                    <a:pt x="17357" y="11439"/>
                  </a:cubicBezTo>
                  <a:cubicBezTo>
                    <a:pt x="17277" y="11337"/>
                    <a:pt x="17192" y="11246"/>
                    <a:pt x="17103" y="11172"/>
                  </a:cubicBezTo>
                  <a:cubicBezTo>
                    <a:pt x="17014" y="11097"/>
                    <a:pt x="16924" y="11039"/>
                    <a:pt x="16844" y="10995"/>
                  </a:cubicBezTo>
                  <a:cubicBezTo>
                    <a:pt x="16765" y="10951"/>
                    <a:pt x="16696" y="10920"/>
                    <a:pt x="16648" y="10900"/>
                  </a:cubicBezTo>
                  <a:cubicBezTo>
                    <a:pt x="16623" y="10891"/>
                    <a:pt x="16604" y="10883"/>
                    <a:pt x="16592" y="10878"/>
                  </a:cubicBezTo>
                  <a:cubicBezTo>
                    <a:pt x="16579" y="10873"/>
                    <a:pt x="16574" y="10870"/>
                    <a:pt x="16574" y="10870"/>
                  </a:cubicBezTo>
                  <a:cubicBezTo>
                    <a:pt x="16574" y="10870"/>
                    <a:pt x="16582" y="10870"/>
                    <a:pt x="16596" y="10869"/>
                  </a:cubicBezTo>
                  <a:cubicBezTo>
                    <a:pt x="16610" y="10868"/>
                    <a:pt x="16630" y="10867"/>
                    <a:pt x="16658" y="10867"/>
                  </a:cubicBezTo>
                  <a:cubicBezTo>
                    <a:pt x="16713" y="10868"/>
                    <a:pt x="16797" y="10869"/>
                    <a:pt x="16902" y="10886"/>
                  </a:cubicBezTo>
                  <a:cubicBezTo>
                    <a:pt x="17007" y="10903"/>
                    <a:pt x="17135" y="10934"/>
                    <a:pt x="17271" y="10989"/>
                  </a:cubicBezTo>
                  <a:cubicBezTo>
                    <a:pt x="17407" y="11043"/>
                    <a:pt x="17552" y="11120"/>
                    <a:pt x="17690" y="11227"/>
                  </a:cubicBezTo>
                  <a:cubicBezTo>
                    <a:pt x="17827" y="11334"/>
                    <a:pt x="17958" y="11470"/>
                    <a:pt x="18055" y="11636"/>
                  </a:cubicBezTo>
                  <a:cubicBezTo>
                    <a:pt x="18103" y="11719"/>
                    <a:pt x="18142" y="11810"/>
                    <a:pt x="18167" y="11908"/>
                  </a:cubicBezTo>
                  <a:cubicBezTo>
                    <a:pt x="18178" y="11898"/>
                    <a:pt x="18188" y="11889"/>
                    <a:pt x="18199" y="11879"/>
                  </a:cubicBezTo>
                  <a:cubicBezTo>
                    <a:pt x="18210" y="11870"/>
                    <a:pt x="18224" y="11862"/>
                    <a:pt x="18235" y="11852"/>
                  </a:cubicBezTo>
                  <a:cubicBezTo>
                    <a:pt x="18314" y="11791"/>
                    <a:pt x="18399" y="11732"/>
                    <a:pt x="18492" y="11674"/>
                  </a:cubicBezTo>
                  <a:cubicBezTo>
                    <a:pt x="18584" y="11617"/>
                    <a:pt x="18685" y="11563"/>
                    <a:pt x="18790" y="11513"/>
                  </a:cubicBezTo>
                  <a:cubicBezTo>
                    <a:pt x="19001" y="11413"/>
                    <a:pt x="19235" y="11332"/>
                    <a:pt x="19464" y="11268"/>
                  </a:cubicBezTo>
                  <a:cubicBezTo>
                    <a:pt x="19691" y="11202"/>
                    <a:pt x="19911" y="11152"/>
                    <a:pt x="20067" y="11085"/>
                  </a:cubicBezTo>
                  <a:cubicBezTo>
                    <a:pt x="20145" y="11052"/>
                    <a:pt x="20207" y="11016"/>
                    <a:pt x="20261" y="10973"/>
                  </a:cubicBezTo>
                  <a:cubicBezTo>
                    <a:pt x="20268" y="10968"/>
                    <a:pt x="20277" y="10963"/>
                    <a:pt x="20283" y="10957"/>
                  </a:cubicBezTo>
                  <a:cubicBezTo>
                    <a:pt x="20290" y="10951"/>
                    <a:pt x="20295" y="10946"/>
                    <a:pt x="20301" y="10940"/>
                  </a:cubicBezTo>
                  <a:cubicBezTo>
                    <a:pt x="20305" y="10937"/>
                    <a:pt x="20308" y="10933"/>
                    <a:pt x="20311" y="10930"/>
                  </a:cubicBezTo>
                  <a:cubicBezTo>
                    <a:pt x="20315" y="10927"/>
                    <a:pt x="20318" y="10924"/>
                    <a:pt x="20321" y="10921"/>
                  </a:cubicBezTo>
                  <a:lnTo>
                    <a:pt x="20337" y="10905"/>
                  </a:lnTo>
                  <a:lnTo>
                    <a:pt x="20361" y="10875"/>
                  </a:lnTo>
                  <a:lnTo>
                    <a:pt x="20378" y="10856"/>
                  </a:lnTo>
                  <a:cubicBezTo>
                    <a:pt x="20383" y="10849"/>
                    <a:pt x="20390" y="10841"/>
                    <a:pt x="20396" y="10834"/>
                  </a:cubicBezTo>
                  <a:cubicBezTo>
                    <a:pt x="20401" y="10826"/>
                    <a:pt x="20406" y="10820"/>
                    <a:pt x="20412" y="10812"/>
                  </a:cubicBezTo>
                  <a:cubicBezTo>
                    <a:pt x="20455" y="10751"/>
                    <a:pt x="20485" y="10692"/>
                    <a:pt x="20502" y="10633"/>
                  </a:cubicBezTo>
                  <a:cubicBezTo>
                    <a:pt x="20518" y="10575"/>
                    <a:pt x="20522" y="10517"/>
                    <a:pt x="20512" y="10463"/>
                  </a:cubicBezTo>
                  <a:cubicBezTo>
                    <a:pt x="20501" y="10408"/>
                    <a:pt x="20476" y="10355"/>
                    <a:pt x="20440" y="10303"/>
                  </a:cubicBezTo>
                  <a:cubicBezTo>
                    <a:pt x="20403" y="10251"/>
                    <a:pt x="20354" y="10203"/>
                    <a:pt x="20295" y="10158"/>
                  </a:cubicBezTo>
                  <a:cubicBezTo>
                    <a:pt x="20179" y="10069"/>
                    <a:pt x="20030" y="9999"/>
                    <a:pt x="19882" y="9947"/>
                  </a:cubicBezTo>
                  <a:cubicBezTo>
                    <a:pt x="19735" y="9894"/>
                    <a:pt x="19587" y="9855"/>
                    <a:pt x="19452" y="9828"/>
                  </a:cubicBezTo>
                  <a:cubicBezTo>
                    <a:pt x="19316" y="9801"/>
                    <a:pt x="19193" y="9784"/>
                    <a:pt x="19091" y="9771"/>
                  </a:cubicBezTo>
                  <a:cubicBezTo>
                    <a:pt x="19040" y="9765"/>
                    <a:pt x="18995" y="9760"/>
                    <a:pt x="18955" y="9755"/>
                  </a:cubicBezTo>
                  <a:cubicBezTo>
                    <a:pt x="18914" y="9751"/>
                    <a:pt x="18879" y="9748"/>
                    <a:pt x="18850" y="9746"/>
                  </a:cubicBezTo>
                  <a:cubicBezTo>
                    <a:pt x="18822" y="9743"/>
                    <a:pt x="18801" y="9741"/>
                    <a:pt x="18786" y="9740"/>
                  </a:cubicBezTo>
                  <a:cubicBezTo>
                    <a:pt x="18772" y="9738"/>
                    <a:pt x="18764" y="9737"/>
                    <a:pt x="18764" y="9737"/>
                  </a:cubicBezTo>
                  <a:cubicBezTo>
                    <a:pt x="18764" y="9737"/>
                    <a:pt x="18770" y="9736"/>
                    <a:pt x="18784" y="9732"/>
                  </a:cubicBezTo>
                  <a:cubicBezTo>
                    <a:pt x="18798" y="9728"/>
                    <a:pt x="18819" y="9721"/>
                    <a:pt x="18846" y="9714"/>
                  </a:cubicBezTo>
                  <a:cubicBezTo>
                    <a:pt x="18901" y="9702"/>
                    <a:pt x="18981" y="9682"/>
                    <a:pt x="19087" y="9664"/>
                  </a:cubicBezTo>
                  <a:cubicBezTo>
                    <a:pt x="19192" y="9646"/>
                    <a:pt x="19323" y="9630"/>
                    <a:pt x="19476" y="9623"/>
                  </a:cubicBezTo>
                  <a:cubicBezTo>
                    <a:pt x="19628" y="9616"/>
                    <a:pt x="19805" y="9618"/>
                    <a:pt x="19999" y="9646"/>
                  </a:cubicBezTo>
                  <a:cubicBezTo>
                    <a:pt x="20192" y="9675"/>
                    <a:pt x="20404" y="9729"/>
                    <a:pt x="20612" y="9836"/>
                  </a:cubicBezTo>
                  <a:cubicBezTo>
                    <a:pt x="20716" y="9889"/>
                    <a:pt x="20815" y="9957"/>
                    <a:pt x="20903" y="10043"/>
                  </a:cubicBezTo>
                  <a:cubicBezTo>
                    <a:pt x="20942" y="10081"/>
                    <a:pt x="20979" y="10124"/>
                    <a:pt x="21011" y="10169"/>
                  </a:cubicBezTo>
                  <a:cubicBezTo>
                    <a:pt x="21012" y="10157"/>
                    <a:pt x="21012" y="10144"/>
                    <a:pt x="21013" y="10131"/>
                  </a:cubicBezTo>
                  <a:cubicBezTo>
                    <a:pt x="21014" y="10118"/>
                    <a:pt x="21017" y="10106"/>
                    <a:pt x="21019" y="10093"/>
                  </a:cubicBezTo>
                  <a:cubicBezTo>
                    <a:pt x="21022" y="10062"/>
                    <a:pt x="21024" y="10029"/>
                    <a:pt x="21029" y="9995"/>
                  </a:cubicBezTo>
                  <a:cubicBezTo>
                    <a:pt x="21033" y="9962"/>
                    <a:pt x="21040" y="9929"/>
                    <a:pt x="21047" y="9894"/>
                  </a:cubicBezTo>
                  <a:cubicBezTo>
                    <a:pt x="21056" y="9821"/>
                    <a:pt x="21072" y="9748"/>
                    <a:pt x="21095" y="9676"/>
                  </a:cubicBezTo>
                  <a:cubicBezTo>
                    <a:pt x="21189" y="9385"/>
                    <a:pt x="21392" y="9118"/>
                    <a:pt x="21420" y="8817"/>
                  </a:cubicBezTo>
                  <a:cubicBezTo>
                    <a:pt x="21426" y="8750"/>
                    <a:pt x="21424" y="8683"/>
                    <a:pt x="21412" y="8617"/>
                  </a:cubicBezTo>
                  <a:cubicBezTo>
                    <a:pt x="21386" y="8490"/>
                    <a:pt x="21324" y="8369"/>
                    <a:pt x="21231" y="8263"/>
                  </a:cubicBezTo>
                  <a:cubicBezTo>
                    <a:pt x="20649" y="7596"/>
                    <a:pt x="19463" y="7786"/>
                    <a:pt x="18413" y="7892"/>
                  </a:cubicBezTo>
                  <a:cubicBezTo>
                    <a:pt x="18336" y="7900"/>
                    <a:pt x="18259" y="7907"/>
                    <a:pt x="18181" y="7913"/>
                  </a:cubicBezTo>
                  <a:cubicBezTo>
                    <a:pt x="18154" y="7915"/>
                    <a:pt x="18135" y="7916"/>
                    <a:pt x="18121" y="7917"/>
                  </a:cubicBezTo>
                  <a:cubicBezTo>
                    <a:pt x="18107" y="7919"/>
                    <a:pt x="18099" y="7919"/>
                    <a:pt x="18099" y="7919"/>
                  </a:cubicBezTo>
                  <a:cubicBezTo>
                    <a:pt x="18099" y="7919"/>
                    <a:pt x="18105" y="7915"/>
                    <a:pt x="18117" y="7910"/>
                  </a:cubicBezTo>
                  <a:cubicBezTo>
                    <a:pt x="18129" y="7904"/>
                    <a:pt x="18146" y="7896"/>
                    <a:pt x="18169" y="7884"/>
                  </a:cubicBezTo>
                  <a:cubicBezTo>
                    <a:pt x="18216" y="7863"/>
                    <a:pt x="18285" y="7830"/>
                    <a:pt x="18375" y="7793"/>
                  </a:cubicBezTo>
                  <a:cubicBezTo>
                    <a:pt x="18466" y="7756"/>
                    <a:pt x="18577" y="7712"/>
                    <a:pt x="18708" y="7668"/>
                  </a:cubicBezTo>
                  <a:cubicBezTo>
                    <a:pt x="18774" y="7646"/>
                    <a:pt x="18843" y="7623"/>
                    <a:pt x="18918" y="7602"/>
                  </a:cubicBezTo>
                  <a:cubicBezTo>
                    <a:pt x="18993" y="7579"/>
                    <a:pt x="19074" y="7559"/>
                    <a:pt x="19159" y="7538"/>
                  </a:cubicBezTo>
                  <a:cubicBezTo>
                    <a:pt x="19328" y="7497"/>
                    <a:pt x="19515" y="7460"/>
                    <a:pt x="19720" y="7434"/>
                  </a:cubicBezTo>
                  <a:cubicBezTo>
                    <a:pt x="19925" y="7409"/>
                    <a:pt x="20147" y="7395"/>
                    <a:pt x="20384" y="7406"/>
                  </a:cubicBezTo>
                  <a:cubicBezTo>
                    <a:pt x="20502" y="7411"/>
                    <a:pt x="20623" y="7422"/>
                    <a:pt x="20746" y="7442"/>
                  </a:cubicBezTo>
                  <a:cubicBezTo>
                    <a:pt x="20869" y="7463"/>
                    <a:pt x="20993" y="7493"/>
                    <a:pt x="21117" y="7534"/>
                  </a:cubicBezTo>
                  <a:cubicBezTo>
                    <a:pt x="21278" y="7586"/>
                    <a:pt x="21438" y="7660"/>
                    <a:pt x="21580" y="7756"/>
                  </a:cubicBezTo>
                  <a:cubicBezTo>
                    <a:pt x="21570" y="7730"/>
                    <a:pt x="21560" y="7704"/>
                    <a:pt x="21550" y="7676"/>
                  </a:cubicBezTo>
                  <a:cubicBezTo>
                    <a:pt x="21472" y="7448"/>
                    <a:pt x="21418" y="7198"/>
                    <a:pt x="21402" y="6932"/>
                  </a:cubicBezTo>
                  <a:cubicBezTo>
                    <a:pt x="21367" y="6350"/>
                    <a:pt x="21520" y="5759"/>
                    <a:pt x="21438" y="5175"/>
                  </a:cubicBezTo>
                  <a:cubicBezTo>
                    <a:pt x="21361" y="4624"/>
                    <a:pt x="21072" y="4092"/>
                    <a:pt x="20510" y="3761"/>
                  </a:cubicBezTo>
                  <a:cubicBezTo>
                    <a:pt x="20437" y="3718"/>
                    <a:pt x="20358" y="3679"/>
                    <a:pt x="20277" y="3644"/>
                  </a:cubicBezTo>
                  <a:cubicBezTo>
                    <a:pt x="20115" y="3580"/>
                    <a:pt x="19938" y="3541"/>
                    <a:pt x="19754" y="3517"/>
                  </a:cubicBezTo>
                  <a:cubicBezTo>
                    <a:pt x="19568" y="3492"/>
                    <a:pt x="19373" y="3489"/>
                    <a:pt x="19181" y="3517"/>
                  </a:cubicBezTo>
                  <a:cubicBezTo>
                    <a:pt x="18956" y="3549"/>
                    <a:pt x="18742" y="3621"/>
                    <a:pt x="18568" y="3738"/>
                  </a:cubicBezTo>
                  <a:cubicBezTo>
                    <a:pt x="17574" y="4403"/>
                    <a:pt x="18407" y="5614"/>
                    <a:pt x="17874" y="6474"/>
                  </a:cubicBezTo>
                  <a:cubicBezTo>
                    <a:pt x="17761" y="6657"/>
                    <a:pt x="17591" y="6814"/>
                    <a:pt x="17367" y="6915"/>
                  </a:cubicBezTo>
                  <a:cubicBezTo>
                    <a:pt x="17155" y="7010"/>
                    <a:pt x="16922" y="7041"/>
                    <a:pt x="16722" y="7027"/>
                  </a:cubicBezTo>
                  <a:cubicBezTo>
                    <a:pt x="16523" y="7013"/>
                    <a:pt x="16353" y="6961"/>
                    <a:pt x="16223" y="6894"/>
                  </a:cubicBezTo>
                  <a:cubicBezTo>
                    <a:pt x="16041" y="6801"/>
                    <a:pt x="15903" y="6667"/>
                    <a:pt x="15822" y="6529"/>
                  </a:cubicBezTo>
                  <a:cubicBezTo>
                    <a:pt x="15807" y="6504"/>
                    <a:pt x="15797" y="6483"/>
                    <a:pt x="15790" y="6469"/>
                  </a:cubicBezTo>
                  <a:cubicBezTo>
                    <a:pt x="15793" y="6471"/>
                    <a:pt x="15816" y="6485"/>
                    <a:pt x="15856" y="6507"/>
                  </a:cubicBezTo>
                  <a:cubicBezTo>
                    <a:pt x="15946" y="6558"/>
                    <a:pt x="16066" y="6610"/>
                    <a:pt x="16181" y="6645"/>
                  </a:cubicBezTo>
                  <a:cubicBezTo>
                    <a:pt x="16350" y="6696"/>
                    <a:pt x="16533" y="6716"/>
                    <a:pt x="16710" y="6684"/>
                  </a:cubicBezTo>
                  <a:cubicBezTo>
                    <a:pt x="16971" y="6637"/>
                    <a:pt x="17178" y="6478"/>
                    <a:pt x="17275" y="6278"/>
                  </a:cubicBezTo>
                  <a:cubicBezTo>
                    <a:pt x="17415" y="5990"/>
                    <a:pt x="17311" y="5676"/>
                    <a:pt x="17309" y="5369"/>
                  </a:cubicBezTo>
                  <a:cubicBezTo>
                    <a:pt x="17308" y="5186"/>
                    <a:pt x="17344" y="5006"/>
                    <a:pt x="17393" y="4827"/>
                  </a:cubicBezTo>
                  <a:cubicBezTo>
                    <a:pt x="17442" y="4652"/>
                    <a:pt x="17502" y="4478"/>
                    <a:pt x="17588" y="4312"/>
                  </a:cubicBezTo>
                  <a:cubicBezTo>
                    <a:pt x="17676" y="4142"/>
                    <a:pt x="17791" y="3980"/>
                    <a:pt x="17928" y="3831"/>
                  </a:cubicBezTo>
                  <a:cubicBezTo>
                    <a:pt x="17858" y="3857"/>
                    <a:pt x="17789" y="3885"/>
                    <a:pt x="17720" y="3913"/>
                  </a:cubicBezTo>
                  <a:cubicBezTo>
                    <a:pt x="17652" y="3941"/>
                    <a:pt x="17584" y="3970"/>
                    <a:pt x="17518" y="4000"/>
                  </a:cubicBezTo>
                  <a:cubicBezTo>
                    <a:pt x="17349" y="4075"/>
                    <a:pt x="17187" y="4154"/>
                    <a:pt x="17033" y="4237"/>
                  </a:cubicBezTo>
                  <a:cubicBezTo>
                    <a:pt x="16724" y="4401"/>
                    <a:pt x="16443" y="4574"/>
                    <a:pt x="16199" y="4745"/>
                  </a:cubicBezTo>
                  <a:cubicBezTo>
                    <a:pt x="15954" y="4916"/>
                    <a:pt x="15747" y="5086"/>
                    <a:pt x="15582" y="5249"/>
                  </a:cubicBezTo>
                  <a:cubicBezTo>
                    <a:pt x="15424" y="5404"/>
                    <a:pt x="15322" y="5573"/>
                    <a:pt x="15251" y="5713"/>
                  </a:cubicBezTo>
                  <a:cubicBezTo>
                    <a:pt x="15179" y="5854"/>
                    <a:pt x="15138" y="5972"/>
                    <a:pt x="15113" y="6053"/>
                  </a:cubicBezTo>
                  <a:cubicBezTo>
                    <a:pt x="15088" y="6133"/>
                    <a:pt x="15077" y="6177"/>
                    <a:pt x="15077" y="6177"/>
                  </a:cubicBezTo>
                  <a:cubicBezTo>
                    <a:pt x="15077" y="6177"/>
                    <a:pt x="15076" y="6166"/>
                    <a:pt x="15075" y="6144"/>
                  </a:cubicBezTo>
                  <a:cubicBezTo>
                    <a:pt x="15073" y="6122"/>
                    <a:pt x="15071" y="6090"/>
                    <a:pt x="15071" y="6048"/>
                  </a:cubicBezTo>
                  <a:cubicBezTo>
                    <a:pt x="15071" y="5964"/>
                    <a:pt x="15072" y="5839"/>
                    <a:pt x="15107" y="5681"/>
                  </a:cubicBezTo>
                  <a:cubicBezTo>
                    <a:pt x="15141" y="5524"/>
                    <a:pt x="15202" y="5332"/>
                    <a:pt x="15343" y="5124"/>
                  </a:cubicBezTo>
                  <a:cubicBezTo>
                    <a:pt x="15382" y="5066"/>
                    <a:pt x="15414" y="5028"/>
                    <a:pt x="15455" y="4974"/>
                  </a:cubicBezTo>
                  <a:cubicBezTo>
                    <a:pt x="15496" y="4923"/>
                    <a:pt x="15539" y="4872"/>
                    <a:pt x="15586" y="4821"/>
                  </a:cubicBezTo>
                  <a:cubicBezTo>
                    <a:pt x="15679" y="4718"/>
                    <a:pt x="15782" y="4614"/>
                    <a:pt x="15896" y="4510"/>
                  </a:cubicBezTo>
                  <a:cubicBezTo>
                    <a:pt x="16125" y="4302"/>
                    <a:pt x="16393" y="4092"/>
                    <a:pt x="16704" y="3891"/>
                  </a:cubicBezTo>
                  <a:cubicBezTo>
                    <a:pt x="17014" y="3690"/>
                    <a:pt x="17367" y="3497"/>
                    <a:pt x="17762" y="3333"/>
                  </a:cubicBezTo>
                  <a:cubicBezTo>
                    <a:pt x="17960" y="3252"/>
                    <a:pt x="18168" y="3178"/>
                    <a:pt x="18389" y="3115"/>
                  </a:cubicBezTo>
                  <a:cubicBezTo>
                    <a:pt x="18510" y="3082"/>
                    <a:pt x="18635" y="3054"/>
                    <a:pt x="18762" y="3029"/>
                  </a:cubicBezTo>
                  <a:cubicBezTo>
                    <a:pt x="18761" y="3014"/>
                    <a:pt x="18758" y="3000"/>
                    <a:pt x="18756" y="2986"/>
                  </a:cubicBezTo>
                  <a:cubicBezTo>
                    <a:pt x="18755" y="2971"/>
                    <a:pt x="18754" y="2956"/>
                    <a:pt x="18752" y="2940"/>
                  </a:cubicBezTo>
                  <a:cubicBezTo>
                    <a:pt x="18744" y="2833"/>
                    <a:pt x="18722" y="2721"/>
                    <a:pt x="18684" y="2610"/>
                  </a:cubicBezTo>
                  <a:cubicBezTo>
                    <a:pt x="18559" y="2249"/>
                    <a:pt x="18277" y="1932"/>
                    <a:pt x="17870" y="1739"/>
                  </a:cubicBezTo>
                  <a:cubicBezTo>
                    <a:pt x="17775" y="1693"/>
                    <a:pt x="17675" y="1656"/>
                    <a:pt x="17570" y="1626"/>
                  </a:cubicBezTo>
                  <a:cubicBezTo>
                    <a:pt x="17462" y="1596"/>
                    <a:pt x="17350" y="1565"/>
                    <a:pt x="17233" y="1543"/>
                  </a:cubicBezTo>
                  <a:cubicBezTo>
                    <a:pt x="17116" y="1520"/>
                    <a:pt x="16996" y="1499"/>
                    <a:pt x="16872" y="1484"/>
                  </a:cubicBezTo>
                  <a:cubicBezTo>
                    <a:pt x="16747" y="1469"/>
                    <a:pt x="16620" y="1460"/>
                    <a:pt x="16493" y="1451"/>
                  </a:cubicBezTo>
                  <a:cubicBezTo>
                    <a:pt x="16147" y="1427"/>
                    <a:pt x="15788" y="1417"/>
                    <a:pt x="15477" y="1541"/>
                  </a:cubicBezTo>
                  <a:cubicBezTo>
                    <a:pt x="15382" y="1579"/>
                    <a:pt x="15296" y="1630"/>
                    <a:pt x="15215" y="1685"/>
                  </a:cubicBezTo>
                  <a:cubicBezTo>
                    <a:pt x="15129" y="1744"/>
                    <a:pt x="15043" y="1814"/>
                    <a:pt x="14954" y="1884"/>
                  </a:cubicBezTo>
                  <a:cubicBezTo>
                    <a:pt x="14864" y="1955"/>
                    <a:pt x="14771" y="2025"/>
                    <a:pt x="14688" y="2102"/>
                  </a:cubicBezTo>
                  <a:cubicBezTo>
                    <a:pt x="14087" y="2653"/>
                    <a:pt x="14023" y="3416"/>
                    <a:pt x="13990" y="4142"/>
                  </a:cubicBezTo>
                  <a:cubicBezTo>
                    <a:pt x="13986" y="4246"/>
                    <a:pt x="13982" y="4350"/>
                    <a:pt x="13964" y="4453"/>
                  </a:cubicBezTo>
                  <a:cubicBezTo>
                    <a:pt x="13951" y="4533"/>
                    <a:pt x="13928" y="4613"/>
                    <a:pt x="13896" y="4690"/>
                  </a:cubicBezTo>
                  <a:cubicBezTo>
                    <a:pt x="13849" y="4805"/>
                    <a:pt x="13781" y="4913"/>
                    <a:pt x="13686" y="5007"/>
                  </a:cubicBezTo>
                  <a:cubicBezTo>
                    <a:pt x="13595" y="5097"/>
                    <a:pt x="13482" y="5172"/>
                    <a:pt x="13355" y="5227"/>
                  </a:cubicBezTo>
                  <a:cubicBezTo>
                    <a:pt x="13282" y="5258"/>
                    <a:pt x="13205" y="5282"/>
                    <a:pt x="13125" y="5301"/>
                  </a:cubicBezTo>
                  <a:cubicBezTo>
                    <a:pt x="13023" y="5325"/>
                    <a:pt x="12919" y="5338"/>
                    <a:pt x="12814" y="5345"/>
                  </a:cubicBezTo>
                  <a:cubicBezTo>
                    <a:pt x="12700" y="5352"/>
                    <a:pt x="12590" y="5352"/>
                    <a:pt x="12483" y="5345"/>
                  </a:cubicBezTo>
                  <a:cubicBezTo>
                    <a:pt x="12404" y="5340"/>
                    <a:pt x="12326" y="5332"/>
                    <a:pt x="12253" y="5321"/>
                  </a:cubicBezTo>
                  <a:cubicBezTo>
                    <a:pt x="12225" y="5317"/>
                    <a:pt x="12199" y="5314"/>
                    <a:pt x="12177" y="5310"/>
                  </a:cubicBezTo>
                  <a:cubicBezTo>
                    <a:pt x="12156" y="5307"/>
                    <a:pt x="12141" y="5304"/>
                    <a:pt x="12130" y="5302"/>
                  </a:cubicBezTo>
                  <a:cubicBezTo>
                    <a:pt x="12120" y="5301"/>
                    <a:pt x="12114" y="5299"/>
                    <a:pt x="12114" y="5299"/>
                  </a:cubicBezTo>
                  <a:cubicBezTo>
                    <a:pt x="12114" y="5299"/>
                    <a:pt x="12134" y="5290"/>
                    <a:pt x="12173" y="5277"/>
                  </a:cubicBezTo>
                  <a:cubicBezTo>
                    <a:pt x="12212" y="5264"/>
                    <a:pt x="12267" y="5246"/>
                    <a:pt x="12337" y="5224"/>
                  </a:cubicBezTo>
                  <a:cubicBezTo>
                    <a:pt x="12464" y="5182"/>
                    <a:pt x="12598" y="5137"/>
                    <a:pt x="12726" y="5086"/>
                  </a:cubicBezTo>
                  <a:cubicBezTo>
                    <a:pt x="12801" y="5056"/>
                    <a:pt x="12874" y="5023"/>
                    <a:pt x="12942" y="4985"/>
                  </a:cubicBezTo>
                  <a:cubicBezTo>
                    <a:pt x="12987" y="4960"/>
                    <a:pt x="13031" y="4932"/>
                    <a:pt x="13070" y="4901"/>
                  </a:cubicBezTo>
                  <a:cubicBezTo>
                    <a:pt x="13589" y="4495"/>
                    <a:pt x="13271" y="3852"/>
                    <a:pt x="13399" y="3303"/>
                  </a:cubicBezTo>
                  <a:cubicBezTo>
                    <a:pt x="13415" y="3236"/>
                    <a:pt x="13437" y="3169"/>
                    <a:pt x="13467" y="3104"/>
                  </a:cubicBezTo>
                  <a:cubicBezTo>
                    <a:pt x="13476" y="3084"/>
                    <a:pt x="13485" y="3064"/>
                    <a:pt x="13493" y="3044"/>
                  </a:cubicBezTo>
                  <a:cubicBezTo>
                    <a:pt x="13502" y="3025"/>
                    <a:pt x="13511" y="3006"/>
                    <a:pt x="13519" y="2986"/>
                  </a:cubicBezTo>
                  <a:cubicBezTo>
                    <a:pt x="13515" y="2988"/>
                    <a:pt x="13513" y="2989"/>
                    <a:pt x="13509" y="2991"/>
                  </a:cubicBezTo>
                  <a:cubicBezTo>
                    <a:pt x="13354" y="3069"/>
                    <a:pt x="13196" y="3110"/>
                    <a:pt x="13068" y="3128"/>
                  </a:cubicBezTo>
                  <a:cubicBezTo>
                    <a:pt x="13053" y="3130"/>
                    <a:pt x="13038" y="3132"/>
                    <a:pt x="13022" y="3134"/>
                  </a:cubicBezTo>
                  <a:cubicBezTo>
                    <a:pt x="13008" y="3136"/>
                    <a:pt x="12993" y="3137"/>
                    <a:pt x="12978" y="3139"/>
                  </a:cubicBezTo>
                  <a:cubicBezTo>
                    <a:pt x="12949" y="3141"/>
                    <a:pt x="12921" y="3140"/>
                    <a:pt x="12896" y="3141"/>
                  </a:cubicBezTo>
                  <a:cubicBezTo>
                    <a:pt x="12871" y="3141"/>
                    <a:pt x="12849" y="3141"/>
                    <a:pt x="12828" y="3141"/>
                  </a:cubicBezTo>
                  <a:cubicBezTo>
                    <a:pt x="12818" y="3140"/>
                    <a:pt x="12810" y="3140"/>
                    <a:pt x="12800" y="3139"/>
                  </a:cubicBezTo>
                  <a:cubicBezTo>
                    <a:pt x="12791" y="3138"/>
                    <a:pt x="12781" y="3137"/>
                    <a:pt x="12772" y="3136"/>
                  </a:cubicBezTo>
                  <a:cubicBezTo>
                    <a:pt x="12738" y="3133"/>
                    <a:pt x="12712" y="3132"/>
                    <a:pt x="12696" y="3130"/>
                  </a:cubicBezTo>
                  <a:cubicBezTo>
                    <a:pt x="12679" y="3128"/>
                    <a:pt x="12672" y="3127"/>
                    <a:pt x="12672" y="3127"/>
                  </a:cubicBezTo>
                  <a:cubicBezTo>
                    <a:pt x="12672" y="3127"/>
                    <a:pt x="12704" y="3118"/>
                    <a:pt x="12768" y="3104"/>
                  </a:cubicBezTo>
                  <a:cubicBezTo>
                    <a:pt x="12783" y="3101"/>
                    <a:pt x="12801" y="3098"/>
                    <a:pt x="12820" y="3093"/>
                  </a:cubicBezTo>
                  <a:cubicBezTo>
                    <a:pt x="12949" y="3058"/>
                    <a:pt x="13071" y="3006"/>
                    <a:pt x="13179" y="2940"/>
                  </a:cubicBezTo>
                  <a:cubicBezTo>
                    <a:pt x="13234" y="2907"/>
                    <a:pt x="13287" y="2868"/>
                    <a:pt x="13339" y="2823"/>
                  </a:cubicBezTo>
                  <a:cubicBezTo>
                    <a:pt x="13691" y="2387"/>
                    <a:pt x="14072" y="1966"/>
                    <a:pt x="14481" y="1562"/>
                  </a:cubicBezTo>
                  <a:cubicBezTo>
                    <a:pt x="14571" y="1474"/>
                    <a:pt x="14662" y="1386"/>
                    <a:pt x="14764" y="1306"/>
                  </a:cubicBezTo>
                  <a:cubicBezTo>
                    <a:pt x="14829" y="1255"/>
                    <a:pt x="14900" y="1206"/>
                    <a:pt x="14978" y="1159"/>
                  </a:cubicBezTo>
                  <a:cubicBezTo>
                    <a:pt x="14939" y="1110"/>
                    <a:pt x="14890" y="1058"/>
                    <a:pt x="14830" y="1003"/>
                  </a:cubicBezTo>
                  <a:cubicBezTo>
                    <a:pt x="14768" y="946"/>
                    <a:pt x="14694" y="886"/>
                    <a:pt x="14606" y="829"/>
                  </a:cubicBezTo>
                  <a:cubicBezTo>
                    <a:pt x="14518" y="772"/>
                    <a:pt x="14417" y="714"/>
                    <a:pt x="14305" y="660"/>
                  </a:cubicBezTo>
                  <a:cubicBezTo>
                    <a:pt x="14080" y="552"/>
                    <a:pt x="13810" y="451"/>
                    <a:pt x="13501" y="371"/>
                  </a:cubicBezTo>
                  <a:cubicBezTo>
                    <a:pt x="13193" y="291"/>
                    <a:pt x="12849" y="227"/>
                    <a:pt x="12485" y="197"/>
                  </a:cubicBezTo>
                  <a:cubicBezTo>
                    <a:pt x="12394" y="190"/>
                    <a:pt x="12302" y="185"/>
                    <a:pt x="12211" y="182"/>
                  </a:cubicBezTo>
                  <a:cubicBezTo>
                    <a:pt x="12112" y="179"/>
                    <a:pt x="12011" y="178"/>
                    <a:pt x="11910" y="175"/>
                  </a:cubicBezTo>
                  <a:cubicBezTo>
                    <a:pt x="11706" y="170"/>
                    <a:pt x="11510" y="163"/>
                    <a:pt x="11329" y="177"/>
                  </a:cubicBezTo>
                  <a:cubicBezTo>
                    <a:pt x="11239" y="185"/>
                    <a:pt x="11155" y="198"/>
                    <a:pt x="11078" y="216"/>
                  </a:cubicBezTo>
                  <a:cubicBezTo>
                    <a:pt x="11002" y="234"/>
                    <a:pt x="10937" y="262"/>
                    <a:pt x="10880" y="294"/>
                  </a:cubicBezTo>
                  <a:cubicBezTo>
                    <a:pt x="10873" y="298"/>
                    <a:pt x="10867" y="302"/>
                    <a:pt x="10860" y="306"/>
                  </a:cubicBezTo>
                  <a:cubicBezTo>
                    <a:pt x="10853" y="311"/>
                    <a:pt x="10847" y="315"/>
                    <a:pt x="10840" y="319"/>
                  </a:cubicBezTo>
                  <a:cubicBezTo>
                    <a:pt x="10834" y="324"/>
                    <a:pt x="10826" y="328"/>
                    <a:pt x="10820" y="333"/>
                  </a:cubicBezTo>
                  <a:cubicBezTo>
                    <a:pt x="10813" y="338"/>
                    <a:pt x="10808" y="343"/>
                    <a:pt x="10802" y="347"/>
                  </a:cubicBezTo>
                  <a:lnTo>
                    <a:pt x="10800" y="349"/>
                  </a:lnTo>
                  <a:lnTo>
                    <a:pt x="10790" y="357"/>
                  </a:lnTo>
                  <a:lnTo>
                    <a:pt x="10764" y="382"/>
                  </a:lnTo>
                  <a:lnTo>
                    <a:pt x="10750" y="395"/>
                  </a:lnTo>
                  <a:cubicBezTo>
                    <a:pt x="10747" y="397"/>
                    <a:pt x="10744" y="399"/>
                    <a:pt x="10742" y="401"/>
                  </a:cubicBezTo>
                  <a:cubicBezTo>
                    <a:pt x="10740" y="402"/>
                    <a:pt x="10740" y="403"/>
                    <a:pt x="10740" y="404"/>
                  </a:cubicBezTo>
                  <a:lnTo>
                    <a:pt x="10730" y="418"/>
                  </a:lnTo>
                  <a:cubicBezTo>
                    <a:pt x="10723" y="425"/>
                    <a:pt x="10713" y="437"/>
                    <a:pt x="10704" y="450"/>
                  </a:cubicBezTo>
                  <a:cubicBezTo>
                    <a:pt x="10694" y="463"/>
                    <a:pt x="10684" y="478"/>
                    <a:pt x="10675" y="491"/>
                  </a:cubicBezTo>
                  <a:lnTo>
                    <a:pt x="10651" y="534"/>
                  </a:lnTo>
                  <a:lnTo>
                    <a:pt x="10629" y="581"/>
                  </a:lnTo>
                  <a:cubicBezTo>
                    <a:pt x="10615" y="613"/>
                    <a:pt x="10602" y="647"/>
                    <a:pt x="10591" y="682"/>
                  </a:cubicBezTo>
                  <a:cubicBezTo>
                    <a:pt x="10580" y="717"/>
                    <a:pt x="10569" y="755"/>
                    <a:pt x="10561" y="793"/>
                  </a:cubicBezTo>
                  <a:cubicBezTo>
                    <a:pt x="10546" y="869"/>
                    <a:pt x="10534" y="947"/>
                    <a:pt x="10525" y="1030"/>
                  </a:cubicBezTo>
                  <a:cubicBezTo>
                    <a:pt x="10516" y="1112"/>
                    <a:pt x="10511" y="1197"/>
                    <a:pt x="10505" y="1285"/>
                  </a:cubicBezTo>
                  <a:lnTo>
                    <a:pt x="10499" y="1412"/>
                  </a:lnTo>
                  <a:lnTo>
                    <a:pt x="10497" y="1544"/>
                  </a:lnTo>
                  <a:cubicBezTo>
                    <a:pt x="10494" y="1711"/>
                    <a:pt x="10495" y="1893"/>
                    <a:pt x="10495" y="2072"/>
                  </a:cubicBezTo>
                  <a:cubicBezTo>
                    <a:pt x="10495" y="2252"/>
                    <a:pt x="10489" y="2433"/>
                    <a:pt x="10471" y="2617"/>
                  </a:cubicBezTo>
                  <a:cubicBezTo>
                    <a:pt x="10469" y="2633"/>
                    <a:pt x="10469" y="2650"/>
                    <a:pt x="10467" y="2667"/>
                  </a:cubicBezTo>
                  <a:cubicBezTo>
                    <a:pt x="10484" y="2792"/>
                    <a:pt x="10495" y="2927"/>
                    <a:pt x="10493" y="3070"/>
                  </a:cubicBezTo>
                  <a:cubicBezTo>
                    <a:pt x="10491" y="3227"/>
                    <a:pt x="10473" y="3394"/>
                    <a:pt x="10443" y="3567"/>
                  </a:cubicBezTo>
                  <a:cubicBezTo>
                    <a:pt x="10412" y="3746"/>
                    <a:pt x="10370" y="3928"/>
                    <a:pt x="10275" y="4096"/>
                  </a:cubicBezTo>
                  <a:cubicBezTo>
                    <a:pt x="9935" y="4697"/>
                    <a:pt x="9010" y="5022"/>
                    <a:pt x="8864" y="5683"/>
                  </a:cubicBezTo>
                  <a:cubicBezTo>
                    <a:pt x="8843" y="5776"/>
                    <a:pt x="8841" y="5872"/>
                    <a:pt x="8872" y="5964"/>
                  </a:cubicBezTo>
                  <a:cubicBezTo>
                    <a:pt x="8932" y="6145"/>
                    <a:pt x="9108" y="6291"/>
                    <a:pt x="9291" y="6403"/>
                  </a:cubicBezTo>
                  <a:cubicBezTo>
                    <a:pt x="9352" y="6441"/>
                    <a:pt x="9418" y="6478"/>
                    <a:pt x="9467" y="6520"/>
                  </a:cubicBezTo>
                  <a:cubicBezTo>
                    <a:pt x="9483" y="6533"/>
                    <a:pt x="9498" y="6548"/>
                    <a:pt x="9511" y="6563"/>
                  </a:cubicBezTo>
                  <a:cubicBezTo>
                    <a:pt x="9351" y="6561"/>
                    <a:pt x="9192" y="6540"/>
                    <a:pt x="9040" y="6499"/>
                  </a:cubicBezTo>
                  <a:cubicBezTo>
                    <a:pt x="8893" y="6460"/>
                    <a:pt x="8753" y="6403"/>
                    <a:pt x="8633" y="6326"/>
                  </a:cubicBezTo>
                  <a:cubicBezTo>
                    <a:pt x="8470" y="6220"/>
                    <a:pt x="8344" y="6077"/>
                    <a:pt x="8282" y="5912"/>
                  </a:cubicBezTo>
                  <a:cubicBezTo>
                    <a:pt x="8210" y="5718"/>
                    <a:pt x="8228" y="5505"/>
                    <a:pt x="8335" y="5318"/>
                  </a:cubicBezTo>
                  <a:cubicBezTo>
                    <a:pt x="8459" y="5100"/>
                    <a:pt x="8689" y="4935"/>
                    <a:pt x="8906" y="4767"/>
                  </a:cubicBezTo>
                  <a:cubicBezTo>
                    <a:pt x="8941" y="4740"/>
                    <a:pt x="8975" y="4713"/>
                    <a:pt x="9010" y="4685"/>
                  </a:cubicBezTo>
                  <a:cubicBezTo>
                    <a:pt x="9062" y="4643"/>
                    <a:pt x="9112" y="4600"/>
                    <a:pt x="9160" y="4556"/>
                  </a:cubicBezTo>
                  <a:cubicBezTo>
                    <a:pt x="9209" y="4511"/>
                    <a:pt x="9258" y="4464"/>
                    <a:pt x="9303" y="4417"/>
                  </a:cubicBezTo>
                  <a:cubicBezTo>
                    <a:pt x="9274" y="4435"/>
                    <a:pt x="9245" y="4454"/>
                    <a:pt x="9216" y="4472"/>
                  </a:cubicBezTo>
                  <a:cubicBezTo>
                    <a:pt x="9139" y="4521"/>
                    <a:pt x="9062" y="4569"/>
                    <a:pt x="8986" y="4616"/>
                  </a:cubicBezTo>
                  <a:cubicBezTo>
                    <a:pt x="8912" y="4662"/>
                    <a:pt x="8838" y="4708"/>
                    <a:pt x="8759" y="4750"/>
                  </a:cubicBezTo>
                  <a:cubicBezTo>
                    <a:pt x="8344" y="4970"/>
                    <a:pt x="7840" y="5040"/>
                    <a:pt x="7355" y="5132"/>
                  </a:cubicBezTo>
                  <a:cubicBezTo>
                    <a:pt x="7216" y="5158"/>
                    <a:pt x="7076" y="5187"/>
                    <a:pt x="6954" y="5244"/>
                  </a:cubicBezTo>
                  <a:cubicBezTo>
                    <a:pt x="6632" y="5394"/>
                    <a:pt x="6445" y="5710"/>
                    <a:pt x="6178" y="5861"/>
                  </a:cubicBezTo>
                  <a:cubicBezTo>
                    <a:pt x="6108" y="5901"/>
                    <a:pt x="6054" y="5915"/>
                    <a:pt x="6032" y="5923"/>
                  </a:cubicBezTo>
                  <a:cubicBezTo>
                    <a:pt x="6032" y="5923"/>
                    <a:pt x="6034" y="5921"/>
                    <a:pt x="6040" y="5918"/>
                  </a:cubicBezTo>
                  <a:cubicBezTo>
                    <a:pt x="6046" y="5915"/>
                    <a:pt x="6054" y="5911"/>
                    <a:pt x="6066" y="5906"/>
                  </a:cubicBezTo>
                  <a:cubicBezTo>
                    <a:pt x="6077" y="5900"/>
                    <a:pt x="6090" y="5891"/>
                    <a:pt x="6104" y="5880"/>
                  </a:cubicBezTo>
                  <a:cubicBezTo>
                    <a:pt x="6118" y="5869"/>
                    <a:pt x="6134" y="5855"/>
                    <a:pt x="6150" y="5839"/>
                  </a:cubicBezTo>
                  <a:cubicBezTo>
                    <a:pt x="6180" y="5806"/>
                    <a:pt x="6211" y="5764"/>
                    <a:pt x="6242" y="5710"/>
                  </a:cubicBezTo>
                  <a:cubicBezTo>
                    <a:pt x="6275" y="5654"/>
                    <a:pt x="6306" y="5589"/>
                    <a:pt x="6344" y="5519"/>
                  </a:cubicBezTo>
                  <a:cubicBezTo>
                    <a:pt x="6433" y="5357"/>
                    <a:pt x="6555" y="5206"/>
                    <a:pt x="6735" y="5102"/>
                  </a:cubicBezTo>
                  <a:cubicBezTo>
                    <a:pt x="6765" y="5085"/>
                    <a:pt x="6795" y="5070"/>
                    <a:pt x="6825" y="5055"/>
                  </a:cubicBezTo>
                  <a:cubicBezTo>
                    <a:pt x="6955" y="4992"/>
                    <a:pt x="7089" y="4933"/>
                    <a:pt x="7226" y="4882"/>
                  </a:cubicBezTo>
                  <a:cubicBezTo>
                    <a:pt x="7632" y="4732"/>
                    <a:pt x="8072" y="4640"/>
                    <a:pt x="8461" y="4462"/>
                  </a:cubicBezTo>
                  <a:cubicBezTo>
                    <a:pt x="9119" y="4162"/>
                    <a:pt x="9575" y="3651"/>
                    <a:pt x="9725" y="3063"/>
                  </a:cubicBezTo>
                  <a:cubicBezTo>
                    <a:pt x="9766" y="2906"/>
                    <a:pt x="9783" y="2746"/>
                    <a:pt x="9790" y="2585"/>
                  </a:cubicBezTo>
                  <a:cubicBezTo>
                    <a:pt x="9812" y="2050"/>
                    <a:pt x="9721" y="1511"/>
                    <a:pt x="9830" y="982"/>
                  </a:cubicBezTo>
                  <a:cubicBezTo>
                    <a:pt x="9899" y="647"/>
                    <a:pt x="10046" y="323"/>
                    <a:pt x="10265" y="30"/>
                  </a:cubicBezTo>
                  <a:lnTo>
                    <a:pt x="10293" y="6"/>
                  </a:lnTo>
                  <a:lnTo>
                    <a:pt x="10301" y="0"/>
                  </a:lnTo>
                  <a:close/>
                  <a:moveTo>
                    <a:pt x="10856" y="17153"/>
                  </a:moveTo>
                  <a:cubicBezTo>
                    <a:pt x="9457" y="17098"/>
                    <a:pt x="8118" y="18100"/>
                    <a:pt x="9042" y="18642"/>
                  </a:cubicBezTo>
                  <a:cubicBezTo>
                    <a:pt x="9319" y="18805"/>
                    <a:pt x="9690" y="18751"/>
                    <a:pt x="10022" y="18665"/>
                  </a:cubicBezTo>
                  <a:cubicBezTo>
                    <a:pt x="10160" y="18629"/>
                    <a:pt x="10281" y="18593"/>
                    <a:pt x="10381" y="18557"/>
                  </a:cubicBezTo>
                  <a:cubicBezTo>
                    <a:pt x="10461" y="18528"/>
                    <a:pt x="10505" y="18512"/>
                    <a:pt x="10507" y="18511"/>
                  </a:cubicBezTo>
                  <a:cubicBezTo>
                    <a:pt x="10507" y="18511"/>
                    <a:pt x="10499" y="18518"/>
                    <a:pt x="10483" y="18532"/>
                  </a:cubicBezTo>
                  <a:cubicBezTo>
                    <a:pt x="10467" y="18545"/>
                    <a:pt x="10443" y="18566"/>
                    <a:pt x="10411" y="18592"/>
                  </a:cubicBezTo>
                  <a:cubicBezTo>
                    <a:pt x="10378" y="18617"/>
                    <a:pt x="10337" y="18647"/>
                    <a:pt x="10287" y="18682"/>
                  </a:cubicBezTo>
                  <a:cubicBezTo>
                    <a:pt x="10236" y="18716"/>
                    <a:pt x="10178" y="18754"/>
                    <a:pt x="10108" y="18794"/>
                  </a:cubicBezTo>
                  <a:cubicBezTo>
                    <a:pt x="9929" y="18869"/>
                    <a:pt x="9760" y="18958"/>
                    <a:pt x="9603" y="19059"/>
                  </a:cubicBezTo>
                  <a:cubicBezTo>
                    <a:pt x="8767" y="19598"/>
                    <a:pt x="8371" y="20412"/>
                    <a:pt x="8906" y="21009"/>
                  </a:cubicBezTo>
                  <a:cubicBezTo>
                    <a:pt x="9269" y="21415"/>
                    <a:pt x="9961" y="21518"/>
                    <a:pt x="10667" y="21570"/>
                  </a:cubicBezTo>
                  <a:cubicBezTo>
                    <a:pt x="10835" y="21582"/>
                    <a:pt x="11001" y="21592"/>
                    <a:pt x="11168" y="21600"/>
                  </a:cubicBezTo>
                  <a:cubicBezTo>
                    <a:pt x="11334" y="21599"/>
                    <a:pt x="11499" y="21595"/>
                    <a:pt x="11657" y="21583"/>
                  </a:cubicBezTo>
                  <a:cubicBezTo>
                    <a:pt x="11811" y="21571"/>
                    <a:pt x="11963" y="21554"/>
                    <a:pt x="12104" y="21510"/>
                  </a:cubicBezTo>
                  <a:cubicBezTo>
                    <a:pt x="12774" y="21301"/>
                    <a:pt x="12986" y="20675"/>
                    <a:pt x="12912" y="20084"/>
                  </a:cubicBezTo>
                  <a:cubicBezTo>
                    <a:pt x="12883" y="19853"/>
                    <a:pt x="12820" y="19624"/>
                    <a:pt x="12848" y="19392"/>
                  </a:cubicBezTo>
                  <a:cubicBezTo>
                    <a:pt x="12849" y="19384"/>
                    <a:pt x="12851" y="19376"/>
                    <a:pt x="12852" y="19367"/>
                  </a:cubicBezTo>
                  <a:cubicBezTo>
                    <a:pt x="12719" y="19414"/>
                    <a:pt x="12597" y="19437"/>
                    <a:pt x="12493" y="19449"/>
                  </a:cubicBezTo>
                  <a:cubicBezTo>
                    <a:pt x="12361" y="19464"/>
                    <a:pt x="12259" y="19462"/>
                    <a:pt x="12193" y="19459"/>
                  </a:cubicBezTo>
                  <a:cubicBezTo>
                    <a:pt x="12159" y="19457"/>
                    <a:pt x="12132" y="19457"/>
                    <a:pt x="12114" y="19456"/>
                  </a:cubicBezTo>
                  <a:cubicBezTo>
                    <a:pt x="12097" y="19455"/>
                    <a:pt x="12088" y="19454"/>
                    <a:pt x="12088" y="19454"/>
                  </a:cubicBezTo>
                  <a:cubicBezTo>
                    <a:pt x="12088" y="19454"/>
                    <a:pt x="12097" y="19451"/>
                    <a:pt x="12112" y="19445"/>
                  </a:cubicBezTo>
                  <a:cubicBezTo>
                    <a:pt x="12128" y="19438"/>
                    <a:pt x="12152" y="19431"/>
                    <a:pt x="12183" y="19419"/>
                  </a:cubicBezTo>
                  <a:cubicBezTo>
                    <a:pt x="12214" y="19409"/>
                    <a:pt x="12251" y="19393"/>
                    <a:pt x="12293" y="19375"/>
                  </a:cubicBezTo>
                  <a:cubicBezTo>
                    <a:pt x="12334" y="19357"/>
                    <a:pt x="12381" y="19336"/>
                    <a:pt x="12431" y="19312"/>
                  </a:cubicBezTo>
                  <a:cubicBezTo>
                    <a:pt x="12555" y="19266"/>
                    <a:pt x="12661" y="19194"/>
                    <a:pt x="12740" y="19105"/>
                  </a:cubicBezTo>
                  <a:cubicBezTo>
                    <a:pt x="13149" y="18641"/>
                    <a:pt x="12748" y="18048"/>
                    <a:pt x="12195" y="17618"/>
                  </a:cubicBezTo>
                  <a:cubicBezTo>
                    <a:pt x="11796" y="17308"/>
                    <a:pt x="11322" y="17172"/>
                    <a:pt x="10856" y="17153"/>
                  </a:cubicBezTo>
                  <a:close/>
                </a:path>
              </a:pathLst>
            </a:custGeom>
            <a:solidFill>
              <a:srgbClr val="3FDDD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24" name="Write Operation"/>
            <p:cNvSpPr txBox="1"/>
            <p:nvPr/>
          </p:nvSpPr>
          <p:spPr>
            <a:xfrm>
              <a:off x="931915" y="26063"/>
              <a:ext cx="482783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3000"/>
              </a:lvl1pPr>
            </a:lstStyle>
            <a:p>
              <a:pPr/>
              <a:r>
                <a:t>Write Operation</a:t>
              </a:r>
            </a:p>
          </p:txBody>
        </p:sp>
      </p:grpSp>
      <p:grpSp>
        <p:nvGrpSpPr>
          <p:cNvPr id="1328" name="Group"/>
          <p:cNvGrpSpPr/>
          <p:nvPr/>
        </p:nvGrpSpPr>
        <p:grpSpPr>
          <a:xfrm>
            <a:off x="894507" y="8484689"/>
            <a:ext cx="5620907" cy="862336"/>
            <a:chOff x="0" y="0"/>
            <a:chExt cx="5620906" cy="862334"/>
          </a:xfrm>
        </p:grpSpPr>
        <p:sp>
          <p:nvSpPr>
            <p:cNvPr id="1326" name="Shape"/>
            <p:cNvSpPr/>
            <p:nvPr/>
          </p:nvSpPr>
          <p:spPr>
            <a:xfrm>
              <a:off x="0" y="0"/>
              <a:ext cx="590132" cy="862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fill="norm" stroke="1" extrusionOk="0">
                  <a:moveTo>
                    <a:pt x="10301" y="0"/>
                  </a:moveTo>
                  <a:lnTo>
                    <a:pt x="9503" y="166"/>
                  </a:lnTo>
                  <a:cubicBezTo>
                    <a:pt x="9356" y="207"/>
                    <a:pt x="9208" y="252"/>
                    <a:pt x="9068" y="309"/>
                  </a:cubicBezTo>
                  <a:cubicBezTo>
                    <a:pt x="8928" y="367"/>
                    <a:pt x="8796" y="434"/>
                    <a:pt x="8667" y="513"/>
                  </a:cubicBezTo>
                  <a:cubicBezTo>
                    <a:pt x="8602" y="553"/>
                    <a:pt x="8539" y="596"/>
                    <a:pt x="8469" y="643"/>
                  </a:cubicBezTo>
                  <a:cubicBezTo>
                    <a:pt x="8399" y="690"/>
                    <a:pt x="8322" y="740"/>
                    <a:pt x="8234" y="790"/>
                  </a:cubicBezTo>
                  <a:cubicBezTo>
                    <a:pt x="8061" y="890"/>
                    <a:pt x="7832" y="971"/>
                    <a:pt x="7613" y="1007"/>
                  </a:cubicBezTo>
                  <a:cubicBezTo>
                    <a:pt x="7587" y="1012"/>
                    <a:pt x="7556" y="1017"/>
                    <a:pt x="7533" y="1020"/>
                  </a:cubicBezTo>
                  <a:lnTo>
                    <a:pt x="7461" y="1031"/>
                  </a:lnTo>
                  <a:lnTo>
                    <a:pt x="7318" y="1052"/>
                  </a:lnTo>
                  <a:cubicBezTo>
                    <a:pt x="7225" y="1065"/>
                    <a:pt x="7131" y="1078"/>
                    <a:pt x="7038" y="1091"/>
                  </a:cubicBezTo>
                  <a:cubicBezTo>
                    <a:pt x="6853" y="1118"/>
                    <a:pt x="6670" y="1143"/>
                    <a:pt x="6493" y="1176"/>
                  </a:cubicBezTo>
                  <a:cubicBezTo>
                    <a:pt x="6317" y="1210"/>
                    <a:pt x="6147" y="1248"/>
                    <a:pt x="5988" y="1292"/>
                  </a:cubicBezTo>
                  <a:cubicBezTo>
                    <a:pt x="5842" y="1332"/>
                    <a:pt x="5693" y="1377"/>
                    <a:pt x="5579" y="1459"/>
                  </a:cubicBezTo>
                  <a:cubicBezTo>
                    <a:pt x="5299" y="1660"/>
                    <a:pt x="5279" y="1998"/>
                    <a:pt x="5501" y="2247"/>
                  </a:cubicBezTo>
                  <a:cubicBezTo>
                    <a:pt x="5574" y="2329"/>
                    <a:pt x="5672" y="2400"/>
                    <a:pt x="5785" y="2460"/>
                  </a:cubicBezTo>
                  <a:cubicBezTo>
                    <a:pt x="6017" y="2584"/>
                    <a:pt x="6297" y="2666"/>
                    <a:pt x="6561" y="2733"/>
                  </a:cubicBezTo>
                  <a:cubicBezTo>
                    <a:pt x="6826" y="2801"/>
                    <a:pt x="7082" y="2854"/>
                    <a:pt x="7308" y="2904"/>
                  </a:cubicBezTo>
                  <a:cubicBezTo>
                    <a:pt x="7535" y="2954"/>
                    <a:pt x="7734" y="3000"/>
                    <a:pt x="7896" y="3044"/>
                  </a:cubicBezTo>
                  <a:cubicBezTo>
                    <a:pt x="8058" y="3089"/>
                    <a:pt x="8182" y="3132"/>
                    <a:pt x="8264" y="3164"/>
                  </a:cubicBezTo>
                  <a:cubicBezTo>
                    <a:pt x="8306" y="3181"/>
                    <a:pt x="8336" y="3194"/>
                    <a:pt x="8357" y="3204"/>
                  </a:cubicBezTo>
                  <a:cubicBezTo>
                    <a:pt x="8377" y="3213"/>
                    <a:pt x="8387" y="3218"/>
                    <a:pt x="8387" y="3218"/>
                  </a:cubicBezTo>
                  <a:cubicBezTo>
                    <a:pt x="8387" y="3218"/>
                    <a:pt x="8340" y="3211"/>
                    <a:pt x="8250" y="3201"/>
                  </a:cubicBezTo>
                  <a:cubicBezTo>
                    <a:pt x="8161" y="3190"/>
                    <a:pt x="8029" y="3180"/>
                    <a:pt x="7862" y="3171"/>
                  </a:cubicBezTo>
                  <a:cubicBezTo>
                    <a:pt x="7695" y="3162"/>
                    <a:pt x="7492" y="3155"/>
                    <a:pt x="7256" y="3144"/>
                  </a:cubicBezTo>
                  <a:cubicBezTo>
                    <a:pt x="7139" y="3139"/>
                    <a:pt x="7013" y="3131"/>
                    <a:pt x="6880" y="3122"/>
                  </a:cubicBezTo>
                  <a:cubicBezTo>
                    <a:pt x="6746" y="3112"/>
                    <a:pt x="6607" y="3102"/>
                    <a:pt x="6459" y="3084"/>
                  </a:cubicBezTo>
                  <a:cubicBezTo>
                    <a:pt x="6310" y="3067"/>
                    <a:pt x="6155" y="3042"/>
                    <a:pt x="5994" y="3007"/>
                  </a:cubicBezTo>
                  <a:cubicBezTo>
                    <a:pt x="5954" y="2998"/>
                    <a:pt x="5915" y="2989"/>
                    <a:pt x="5876" y="2980"/>
                  </a:cubicBezTo>
                  <a:cubicBezTo>
                    <a:pt x="5917" y="3074"/>
                    <a:pt x="5941" y="3175"/>
                    <a:pt x="5946" y="3280"/>
                  </a:cubicBezTo>
                  <a:cubicBezTo>
                    <a:pt x="5952" y="3439"/>
                    <a:pt x="5908" y="3601"/>
                    <a:pt x="5823" y="3746"/>
                  </a:cubicBezTo>
                  <a:cubicBezTo>
                    <a:pt x="5738" y="3890"/>
                    <a:pt x="5615" y="4018"/>
                    <a:pt x="5473" y="4118"/>
                  </a:cubicBezTo>
                  <a:cubicBezTo>
                    <a:pt x="5330" y="4219"/>
                    <a:pt x="5172" y="4296"/>
                    <a:pt x="5008" y="4344"/>
                  </a:cubicBezTo>
                  <a:cubicBezTo>
                    <a:pt x="4929" y="4369"/>
                    <a:pt x="4846" y="4388"/>
                    <a:pt x="4763" y="4402"/>
                  </a:cubicBezTo>
                  <a:cubicBezTo>
                    <a:pt x="4685" y="4416"/>
                    <a:pt x="4605" y="4425"/>
                    <a:pt x="4525" y="4429"/>
                  </a:cubicBezTo>
                  <a:cubicBezTo>
                    <a:pt x="4448" y="4434"/>
                    <a:pt x="4373" y="4433"/>
                    <a:pt x="4302" y="4429"/>
                  </a:cubicBezTo>
                  <a:cubicBezTo>
                    <a:pt x="4231" y="4425"/>
                    <a:pt x="4164" y="4419"/>
                    <a:pt x="4100" y="4410"/>
                  </a:cubicBezTo>
                  <a:cubicBezTo>
                    <a:pt x="4036" y="4400"/>
                    <a:pt x="3975" y="4387"/>
                    <a:pt x="3919" y="4374"/>
                  </a:cubicBezTo>
                  <a:cubicBezTo>
                    <a:pt x="3864" y="4361"/>
                    <a:pt x="3812" y="4346"/>
                    <a:pt x="3765" y="4330"/>
                  </a:cubicBezTo>
                  <a:cubicBezTo>
                    <a:pt x="3754" y="4326"/>
                    <a:pt x="3743" y="4321"/>
                    <a:pt x="3731" y="4317"/>
                  </a:cubicBezTo>
                  <a:cubicBezTo>
                    <a:pt x="3720" y="4313"/>
                    <a:pt x="3708" y="4310"/>
                    <a:pt x="3697" y="4306"/>
                  </a:cubicBezTo>
                  <a:cubicBezTo>
                    <a:pt x="3676" y="4297"/>
                    <a:pt x="3656" y="4289"/>
                    <a:pt x="3637" y="4281"/>
                  </a:cubicBezTo>
                  <a:cubicBezTo>
                    <a:pt x="3598" y="4264"/>
                    <a:pt x="3564" y="4250"/>
                    <a:pt x="3533" y="4235"/>
                  </a:cubicBezTo>
                  <a:cubicBezTo>
                    <a:pt x="3502" y="4220"/>
                    <a:pt x="3475" y="4204"/>
                    <a:pt x="3453" y="4191"/>
                  </a:cubicBezTo>
                  <a:cubicBezTo>
                    <a:pt x="3430" y="4177"/>
                    <a:pt x="3412" y="4165"/>
                    <a:pt x="3396" y="4156"/>
                  </a:cubicBezTo>
                  <a:cubicBezTo>
                    <a:pt x="3381" y="4147"/>
                    <a:pt x="3370" y="4141"/>
                    <a:pt x="3362" y="4136"/>
                  </a:cubicBezTo>
                  <a:cubicBezTo>
                    <a:pt x="3355" y="4131"/>
                    <a:pt x="3350" y="4128"/>
                    <a:pt x="3350" y="4128"/>
                  </a:cubicBezTo>
                  <a:cubicBezTo>
                    <a:pt x="3350" y="4128"/>
                    <a:pt x="3372" y="4126"/>
                    <a:pt x="3410" y="4126"/>
                  </a:cubicBezTo>
                  <a:cubicBezTo>
                    <a:pt x="3448" y="4126"/>
                    <a:pt x="3503" y="4128"/>
                    <a:pt x="3573" y="4128"/>
                  </a:cubicBezTo>
                  <a:cubicBezTo>
                    <a:pt x="3590" y="4127"/>
                    <a:pt x="3608" y="4127"/>
                    <a:pt x="3627" y="4126"/>
                  </a:cubicBezTo>
                  <a:cubicBezTo>
                    <a:pt x="3646" y="4126"/>
                    <a:pt x="3665" y="4125"/>
                    <a:pt x="3685" y="4125"/>
                  </a:cubicBezTo>
                  <a:cubicBezTo>
                    <a:pt x="3695" y="4124"/>
                    <a:pt x="3705" y="4123"/>
                    <a:pt x="3715" y="4123"/>
                  </a:cubicBezTo>
                  <a:cubicBezTo>
                    <a:pt x="3726" y="4123"/>
                    <a:pt x="3737" y="4123"/>
                    <a:pt x="3747" y="4123"/>
                  </a:cubicBezTo>
                  <a:cubicBezTo>
                    <a:pt x="3758" y="4122"/>
                    <a:pt x="3768" y="4121"/>
                    <a:pt x="3779" y="4120"/>
                  </a:cubicBezTo>
                  <a:cubicBezTo>
                    <a:pt x="3790" y="4119"/>
                    <a:pt x="3802" y="4119"/>
                    <a:pt x="3813" y="4118"/>
                  </a:cubicBezTo>
                  <a:cubicBezTo>
                    <a:pt x="3859" y="4116"/>
                    <a:pt x="3906" y="4112"/>
                    <a:pt x="3956" y="4107"/>
                  </a:cubicBezTo>
                  <a:cubicBezTo>
                    <a:pt x="4005" y="4102"/>
                    <a:pt x="4056" y="4096"/>
                    <a:pt x="4108" y="4088"/>
                  </a:cubicBezTo>
                  <a:cubicBezTo>
                    <a:pt x="4134" y="4083"/>
                    <a:pt x="4160" y="4080"/>
                    <a:pt x="4186" y="4076"/>
                  </a:cubicBezTo>
                  <a:cubicBezTo>
                    <a:pt x="4213" y="4072"/>
                    <a:pt x="4240" y="4067"/>
                    <a:pt x="4266" y="4060"/>
                  </a:cubicBezTo>
                  <a:cubicBezTo>
                    <a:pt x="4293" y="4054"/>
                    <a:pt x="4320" y="4047"/>
                    <a:pt x="4346" y="4041"/>
                  </a:cubicBezTo>
                  <a:cubicBezTo>
                    <a:pt x="4373" y="4034"/>
                    <a:pt x="4400" y="4028"/>
                    <a:pt x="4427" y="4019"/>
                  </a:cubicBezTo>
                  <a:cubicBezTo>
                    <a:pt x="4534" y="3990"/>
                    <a:pt x="4637" y="3948"/>
                    <a:pt x="4735" y="3900"/>
                  </a:cubicBezTo>
                  <a:cubicBezTo>
                    <a:pt x="4834" y="3853"/>
                    <a:pt x="4923" y="3795"/>
                    <a:pt x="5000" y="3730"/>
                  </a:cubicBezTo>
                  <a:cubicBezTo>
                    <a:pt x="5076" y="3665"/>
                    <a:pt x="5138" y="3591"/>
                    <a:pt x="5184" y="3515"/>
                  </a:cubicBezTo>
                  <a:cubicBezTo>
                    <a:pt x="5230" y="3439"/>
                    <a:pt x="5256" y="3359"/>
                    <a:pt x="5262" y="3278"/>
                  </a:cubicBezTo>
                  <a:cubicBezTo>
                    <a:pt x="5272" y="3153"/>
                    <a:pt x="5232" y="3030"/>
                    <a:pt x="5170" y="2915"/>
                  </a:cubicBezTo>
                  <a:cubicBezTo>
                    <a:pt x="5105" y="2794"/>
                    <a:pt x="5015" y="2682"/>
                    <a:pt x="4891" y="2594"/>
                  </a:cubicBezTo>
                  <a:cubicBezTo>
                    <a:pt x="4754" y="2496"/>
                    <a:pt x="4582" y="2434"/>
                    <a:pt x="4406" y="2388"/>
                  </a:cubicBezTo>
                  <a:cubicBezTo>
                    <a:pt x="4120" y="2312"/>
                    <a:pt x="3814" y="2275"/>
                    <a:pt x="3523" y="2337"/>
                  </a:cubicBezTo>
                  <a:cubicBezTo>
                    <a:pt x="3419" y="2359"/>
                    <a:pt x="3327" y="2392"/>
                    <a:pt x="3244" y="2441"/>
                  </a:cubicBezTo>
                  <a:cubicBezTo>
                    <a:pt x="3201" y="2467"/>
                    <a:pt x="3162" y="2497"/>
                    <a:pt x="3126" y="2528"/>
                  </a:cubicBezTo>
                  <a:cubicBezTo>
                    <a:pt x="2956" y="2677"/>
                    <a:pt x="2849" y="2869"/>
                    <a:pt x="2643" y="2988"/>
                  </a:cubicBezTo>
                  <a:cubicBezTo>
                    <a:pt x="2493" y="3074"/>
                    <a:pt x="2307" y="3110"/>
                    <a:pt x="2146" y="3183"/>
                  </a:cubicBezTo>
                  <a:cubicBezTo>
                    <a:pt x="1607" y="3428"/>
                    <a:pt x="1488" y="3987"/>
                    <a:pt x="1021" y="4301"/>
                  </a:cubicBezTo>
                  <a:cubicBezTo>
                    <a:pt x="977" y="4332"/>
                    <a:pt x="927" y="4359"/>
                    <a:pt x="877" y="4383"/>
                  </a:cubicBezTo>
                  <a:cubicBezTo>
                    <a:pt x="893" y="4382"/>
                    <a:pt x="910" y="4380"/>
                    <a:pt x="925" y="4379"/>
                  </a:cubicBezTo>
                  <a:cubicBezTo>
                    <a:pt x="1194" y="4357"/>
                    <a:pt x="1462" y="4405"/>
                    <a:pt x="1703" y="4500"/>
                  </a:cubicBezTo>
                  <a:cubicBezTo>
                    <a:pt x="1898" y="4578"/>
                    <a:pt x="2044" y="4674"/>
                    <a:pt x="2150" y="4759"/>
                  </a:cubicBezTo>
                  <a:cubicBezTo>
                    <a:pt x="2201" y="4803"/>
                    <a:pt x="2241" y="4846"/>
                    <a:pt x="2274" y="4884"/>
                  </a:cubicBezTo>
                  <a:cubicBezTo>
                    <a:pt x="2307" y="4922"/>
                    <a:pt x="2332" y="4955"/>
                    <a:pt x="2350" y="4982"/>
                  </a:cubicBezTo>
                  <a:cubicBezTo>
                    <a:pt x="2367" y="5010"/>
                    <a:pt x="2380" y="5032"/>
                    <a:pt x="2388" y="5047"/>
                  </a:cubicBezTo>
                  <a:cubicBezTo>
                    <a:pt x="2397" y="5061"/>
                    <a:pt x="2402" y="5067"/>
                    <a:pt x="2402" y="5067"/>
                  </a:cubicBezTo>
                  <a:cubicBezTo>
                    <a:pt x="2402" y="5067"/>
                    <a:pt x="2373" y="5045"/>
                    <a:pt x="2318" y="5001"/>
                  </a:cubicBezTo>
                  <a:cubicBezTo>
                    <a:pt x="2262" y="4957"/>
                    <a:pt x="2176" y="4904"/>
                    <a:pt x="2060" y="4845"/>
                  </a:cubicBezTo>
                  <a:cubicBezTo>
                    <a:pt x="1926" y="4770"/>
                    <a:pt x="1773" y="4721"/>
                    <a:pt x="1611" y="4701"/>
                  </a:cubicBezTo>
                  <a:cubicBezTo>
                    <a:pt x="956" y="4620"/>
                    <a:pt x="358" y="4976"/>
                    <a:pt x="122" y="5478"/>
                  </a:cubicBezTo>
                  <a:cubicBezTo>
                    <a:pt x="-2" y="5741"/>
                    <a:pt x="-20" y="6025"/>
                    <a:pt x="17" y="6304"/>
                  </a:cubicBezTo>
                  <a:cubicBezTo>
                    <a:pt x="66" y="6670"/>
                    <a:pt x="221" y="7036"/>
                    <a:pt x="599" y="7249"/>
                  </a:cubicBezTo>
                  <a:cubicBezTo>
                    <a:pt x="812" y="7370"/>
                    <a:pt x="1073" y="7424"/>
                    <a:pt x="1336" y="7445"/>
                  </a:cubicBezTo>
                  <a:cubicBezTo>
                    <a:pt x="1667" y="7472"/>
                    <a:pt x="2001" y="7450"/>
                    <a:pt x="2326" y="7395"/>
                  </a:cubicBezTo>
                  <a:cubicBezTo>
                    <a:pt x="2506" y="7364"/>
                    <a:pt x="2682" y="7324"/>
                    <a:pt x="2853" y="7272"/>
                  </a:cubicBezTo>
                  <a:cubicBezTo>
                    <a:pt x="3005" y="7225"/>
                    <a:pt x="3152" y="7170"/>
                    <a:pt x="3294" y="7107"/>
                  </a:cubicBezTo>
                  <a:cubicBezTo>
                    <a:pt x="3340" y="7087"/>
                    <a:pt x="3384" y="7067"/>
                    <a:pt x="3428" y="7046"/>
                  </a:cubicBezTo>
                  <a:lnTo>
                    <a:pt x="3831" y="6812"/>
                  </a:lnTo>
                  <a:cubicBezTo>
                    <a:pt x="3944" y="6743"/>
                    <a:pt x="4020" y="6678"/>
                    <a:pt x="4076" y="6635"/>
                  </a:cubicBezTo>
                  <a:cubicBezTo>
                    <a:pt x="4132" y="6593"/>
                    <a:pt x="4162" y="6570"/>
                    <a:pt x="4162" y="6570"/>
                  </a:cubicBezTo>
                  <a:cubicBezTo>
                    <a:pt x="4159" y="6575"/>
                    <a:pt x="4154" y="6582"/>
                    <a:pt x="4148" y="6591"/>
                  </a:cubicBezTo>
                  <a:cubicBezTo>
                    <a:pt x="4113" y="6646"/>
                    <a:pt x="4079" y="6701"/>
                    <a:pt x="4042" y="6755"/>
                  </a:cubicBezTo>
                  <a:cubicBezTo>
                    <a:pt x="3806" y="7091"/>
                    <a:pt x="3457" y="7370"/>
                    <a:pt x="3034" y="7561"/>
                  </a:cubicBezTo>
                  <a:cubicBezTo>
                    <a:pt x="2921" y="7614"/>
                    <a:pt x="2800" y="7663"/>
                    <a:pt x="2671" y="7709"/>
                  </a:cubicBezTo>
                  <a:cubicBezTo>
                    <a:pt x="2541" y="7755"/>
                    <a:pt x="2404" y="7796"/>
                    <a:pt x="2258" y="7831"/>
                  </a:cubicBezTo>
                  <a:cubicBezTo>
                    <a:pt x="2113" y="7866"/>
                    <a:pt x="1958" y="7891"/>
                    <a:pt x="1797" y="7911"/>
                  </a:cubicBezTo>
                  <a:cubicBezTo>
                    <a:pt x="1636" y="7931"/>
                    <a:pt x="1469" y="7940"/>
                    <a:pt x="1296" y="7936"/>
                  </a:cubicBezTo>
                  <a:cubicBezTo>
                    <a:pt x="1123" y="7933"/>
                    <a:pt x="945" y="7915"/>
                    <a:pt x="765" y="7880"/>
                  </a:cubicBezTo>
                  <a:cubicBezTo>
                    <a:pt x="693" y="7865"/>
                    <a:pt x="622" y="7847"/>
                    <a:pt x="550" y="7826"/>
                  </a:cubicBezTo>
                  <a:cubicBezTo>
                    <a:pt x="550" y="7827"/>
                    <a:pt x="549" y="7829"/>
                    <a:pt x="548" y="7831"/>
                  </a:cubicBezTo>
                  <a:cubicBezTo>
                    <a:pt x="548" y="7832"/>
                    <a:pt x="547" y="7834"/>
                    <a:pt x="546" y="7835"/>
                  </a:cubicBezTo>
                  <a:cubicBezTo>
                    <a:pt x="543" y="7844"/>
                    <a:pt x="541" y="7852"/>
                    <a:pt x="538" y="7861"/>
                  </a:cubicBezTo>
                  <a:cubicBezTo>
                    <a:pt x="535" y="7870"/>
                    <a:pt x="532" y="7878"/>
                    <a:pt x="528" y="7887"/>
                  </a:cubicBezTo>
                  <a:cubicBezTo>
                    <a:pt x="526" y="7897"/>
                    <a:pt x="523" y="7906"/>
                    <a:pt x="520" y="7916"/>
                  </a:cubicBezTo>
                  <a:cubicBezTo>
                    <a:pt x="473" y="8086"/>
                    <a:pt x="452" y="8261"/>
                    <a:pt x="470" y="8435"/>
                  </a:cubicBezTo>
                  <a:cubicBezTo>
                    <a:pt x="477" y="8502"/>
                    <a:pt x="490" y="8568"/>
                    <a:pt x="508" y="8633"/>
                  </a:cubicBezTo>
                  <a:cubicBezTo>
                    <a:pt x="586" y="8975"/>
                    <a:pt x="819" y="9284"/>
                    <a:pt x="1164" y="9501"/>
                  </a:cubicBezTo>
                  <a:cubicBezTo>
                    <a:pt x="1243" y="9551"/>
                    <a:pt x="1329" y="9597"/>
                    <a:pt x="1418" y="9634"/>
                  </a:cubicBezTo>
                  <a:cubicBezTo>
                    <a:pt x="1508" y="9671"/>
                    <a:pt x="1601" y="9700"/>
                    <a:pt x="1699" y="9721"/>
                  </a:cubicBezTo>
                  <a:cubicBezTo>
                    <a:pt x="2234" y="9837"/>
                    <a:pt x="2783" y="9691"/>
                    <a:pt x="3290" y="9512"/>
                  </a:cubicBezTo>
                  <a:cubicBezTo>
                    <a:pt x="3553" y="9419"/>
                    <a:pt x="3811" y="9318"/>
                    <a:pt x="4072" y="9222"/>
                  </a:cubicBezTo>
                  <a:cubicBezTo>
                    <a:pt x="4173" y="9185"/>
                    <a:pt x="4274" y="9147"/>
                    <a:pt x="4372" y="9114"/>
                  </a:cubicBezTo>
                  <a:cubicBezTo>
                    <a:pt x="4514" y="9067"/>
                    <a:pt x="4657" y="9024"/>
                    <a:pt x="4803" y="8986"/>
                  </a:cubicBezTo>
                  <a:cubicBezTo>
                    <a:pt x="4891" y="8964"/>
                    <a:pt x="4981" y="8945"/>
                    <a:pt x="5070" y="8928"/>
                  </a:cubicBezTo>
                  <a:cubicBezTo>
                    <a:pt x="5151" y="8912"/>
                    <a:pt x="5232" y="8900"/>
                    <a:pt x="5312" y="8890"/>
                  </a:cubicBezTo>
                  <a:cubicBezTo>
                    <a:pt x="5382" y="8881"/>
                    <a:pt x="5451" y="8873"/>
                    <a:pt x="5519" y="8870"/>
                  </a:cubicBezTo>
                  <a:cubicBezTo>
                    <a:pt x="5549" y="8868"/>
                    <a:pt x="5579" y="8867"/>
                    <a:pt x="5607" y="8866"/>
                  </a:cubicBezTo>
                  <a:cubicBezTo>
                    <a:pt x="5605" y="8860"/>
                    <a:pt x="5603" y="8853"/>
                    <a:pt x="5601" y="8846"/>
                  </a:cubicBezTo>
                  <a:cubicBezTo>
                    <a:pt x="5509" y="8467"/>
                    <a:pt x="5586" y="8080"/>
                    <a:pt x="5735" y="7712"/>
                  </a:cubicBezTo>
                  <a:cubicBezTo>
                    <a:pt x="5790" y="7577"/>
                    <a:pt x="5845" y="7460"/>
                    <a:pt x="5894" y="7360"/>
                  </a:cubicBezTo>
                  <a:cubicBezTo>
                    <a:pt x="5940" y="7264"/>
                    <a:pt x="5978" y="7189"/>
                    <a:pt x="6004" y="7137"/>
                  </a:cubicBezTo>
                  <a:cubicBezTo>
                    <a:pt x="6016" y="7111"/>
                    <a:pt x="6026" y="7091"/>
                    <a:pt x="6032" y="7077"/>
                  </a:cubicBezTo>
                  <a:cubicBezTo>
                    <a:pt x="6038" y="7064"/>
                    <a:pt x="6040" y="7057"/>
                    <a:pt x="6040" y="7057"/>
                  </a:cubicBezTo>
                  <a:cubicBezTo>
                    <a:pt x="6040" y="7064"/>
                    <a:pt x="6042" y="7072"/>
                    <a:pt x="6042" y="7079"/>
                  </a:cubicBezTo>
                  <a:cubicBezTo>
                    <a:pt x="6044" y="7180"/>
                    <a:pt x="6040" y="7282"/>
                    <a:pt x="6032" y="7384"/>
                  </a:cubicBezTo>
                  <a:cubicBezTo>
                    <a:pt x="6024" y="7486"/>
                    <a:pt x="6012" y="7610"/>
                    <a:pt x="6000" y="7752"/>
                  </a:cubicBezTo>
                  <a:cubicBezTo>
                    <a:pt x="5999" y="7825"/>
                    <a:pt x="5995" y="7899"/>
                    <a:pt x="5988" y="7973"/>
                  </a:cubicBezTo>
                  <a:cubicBezTo>
                    <a:pt x="5955" y="8306"/>
                    <a:pt x="5883" y="8673"/>
                    <a:pt x="6192" y="8898"/>
                  </a:cubicBezTo>
                  <a:cubicBezTo>
                    <a:pt x="6195" y="8900"/>
                    <a:pt x="6199" y="8902"/>
                    <a:pt x="6202" y="8904"/>
                  </a:cubicBezTo>
                  <a:cubicBezTo>
                    <a:pt x="6209" y="8908"/>
                    <a:pt x="6215" y="8913"/>
                    <a:pt x="6222" y="8917"/>
                  </a:cubicBezTo>
                  <a:cubicBezTo>
                    <a:pt x="6261" y="8937"/>
                    <a:pt x="6305" y="8950"/>
                    <a:pt x="6350" y="8958"/>
                  </a:cubicBezTo>
                  <a:cubicBezTo>
                    <a:pt x="6431" y="8973"/>
                    <a:pt x="6535" y="8975"/>
                    <a:pt x="6645" y="8964"/>
                  </a:cubicBezTo>
                  <a:cubicBezTo>
                    <a:pt x="6757" y="8954"/>
                    <a:pt x="6877" y="8934"/>
                    <a:pt x="6998" y="8904"/>
                  </a:cubicBezTo>
                  <a:cubicBezTo>
                    <a:pt x="7123" y="8874"/>
                    <a:pt x="7244" y="8833"/>
                    <a:pt x="7367" y="8799"/>
                  </a:cubicBezTo>
                  <a:cubicBezTo>
                    <a:pt x="8023" y="8613"/>
                    <a:pt x="8767" y="8561"/>
                    <a:pt x="9445" y="8437"/>
                  </a:cubicBezTo>
                  <a:cubicBezTo>
                    <a:pt x="10123" y="8313"/>
                    <a:pt x="10736" y="8117"/>
                    <a:pt x="11128" y="7647"/>
                  </a:cubicBezTo>
                  <a:cubicBezTo>
                    <a:pt x="11234" y="7521"/>
                    <a:pt x="11300" y="7364"/>
                    <a:pt x="11191" y="7248"/>
                  </a:cubicBezTo>
                  <a:cubicBezTo>
                    <a:pt x="11153" y="7208"/>
                    <a:pt x="11095" y="7182"/>
                    <a:pt x="11032" y="7174"/>
                  </a:cubicBezTo>
                  <a:cubicBezTo>
                    <a:pt x="10977" y="7157"/>
                    <a:pt x="10926" y="7145"/>
                    <a:pt x="10878" y="7139"/>
                  </a:cubicBezTo>
                  <a:cubicBezTo>
                    <a:pt x="10830" y="7133"/>
                    <a:pt x="10788" y="7131"/>
                    <a:pt x="10754" y="7131"/>
                  </a:cubicBezTo>
                  <a:cubicBezTo>
                    <a:pt x="10736" y="7131"/>
                    <a:pt x="10721" y="7130"/>
                    <a:pt x="10708" y="7131"/>
                  </a:cubicBezTo>
                  <a:cubicBezTo>
                    <a:pt x="10694" y="7132"/>
                    <a:pt x="10683" y="7134"/>
                    <a:pt x="10673" y="7134"/>
                  </a:cubicBezTo>
                  <a:cubicBezTo>
                    <a:pt x="10664" y="7135"/>
                    <a:pt x="10658" y="7134"/>
                    <a:pt x="10653" y="7134"/>
                  </a:cubicBezTo>
                  <a:cubicBezTo>
                    <a:pt x="10659" y="7132"/>
                    <a:pt x="10663" y="7128"/>
                    <a:pt x="10671" y="7125"/>
                  </a:cubicBezTo>
                  <a:cubicBezTo>
                    <a:pt x="10732" y="7102"/>
                    <a:pt x="10802" y="7083"/>
                    <a:pt x="10876" y="7073"/>
                  </a:cubicBezTo>
                  <a:cubicBezTo>
                    <a:pt x="10974" y="7058"/>
                    <a:pt x="11077" y="7059"/>
                    <a:pt x="11176" y="7077"/>
                  </a:cubicBezTo>
                  <a:cubicBezTo>
                    <a:pt x="11269" y="7094"/>
                    <a:pt x="11359" y="7127"/>
                    <a:pt x="11427" y="7180"/>
                  </a:cubicBezTo>
                  <a:cubicBezTo>
                    <a:pt x="11608" y="7321"/>
                    <a:pt x="11593" y="7542"/>
                    <a:pt x="11531" y="7741"/>
                  </a:cubicBezTo>
                  <a:cubicBezTo>
                    <a:pt x="11500" y="7839"/>
                    <a:pt x="11461" y="7934"/>
                    <a:pt x="11413" y="8028"/>
                  </a:cubicBezTo>
                  <a:cubicBezTo>
                    <a:pt x="11380" y="8057"/>
                    <a:pt x="11344" y="8084"/>
                    <a:pt x="11307" y="8110"/>
                  </a:cubicBezTo>
                  <a:cubicBezTo>
                    <a:pt x="11270" y="8136"/>
                    <a:pt x="11232" y="8160"/>
                    <a:pt x="11193" y="8183"/>
                  </a:cubicBezTo>
                  <a:cubicBezTo>
                    <a:pt x="11197" y="8187"/>
                    <a:pt x="11204" y="8192"/>
                    <a:pt x="11209" y="8197"/>
                  </a:cubicBezTo>
                  <a:cubicBezTo>
                    <a:pt x="11570" y="8539"/>
                    <a:pt x="12067" y="8774"/>
                    <a:pt x="12615" y="8877"/>
                  </a:cubicBezTo>
                  <a:cubicBezTo>
                    <a:pt x="12661" y="8886"/>
                    <a:pt x="12706" y="8893"/>
                    <a:pt x="12752" y="8900"/>
                  </a:cubicBezTo>
                  <a:lnTo>
                    <a:pt x="12776" y="8862"/>
                  </a:lnTo>
                  <a:cubicBezTo>
                    <a:pt x="12956" y="8612"/>
                    <a:pt x="13205" y="8388"/>
                    <a:pt x="13491" y="8221"/>
                  </a:cubicBezTo>
                  <a:cubicBezTo>
                    <a:pt x="13736" y="8077"/>
                    <a:pt x="14009" y="7965"/>
                    <a:pt x="14295" y="7881"/>
                  </a:cubicBezTo>
                  <a:cubicBezTo>
                    <a:pt x="14666" y="7772"/>
                    <a:pt x="15054" y="7707"/>
                    <a:pt x="15447" y="7676"/>
                  </a:cubicBezTo>
                  <a:cubicBezTo>
                    <a:pt x="15592" y="7664"/>
                    <a:pt x="15738" y="7657"/>
                    <a:pt x="15884" y="7655"/>
                  </a:cubicBezTo>
                  <a:cubicBezTo>
                    <a:pt x="15913" y="7655"/>
                    <a:pt x="15943" y="7655"/>
                    <a:pt x="15972" y="7655"/>
                  </a:cubicBezTo>
                  <a:cubicBezTo>
                    <a:pt x="15996" y="7655"/>
                    <a:pt x="16014" y="7657"/>
                    <a:pt x="16027" y="7657"/>
                  </a:cubicBezTo>
                  <a:cubicBezTo>
                    <a:pt x="16039" y="7657"/>
                    <a:pt x="16045" y="7657"/>
                    <a:pt x="16045" y="7657"/>
                  </a:cubicBezTo>
                  <a:cubicBezTo>
                    <a:pt x="16045" y="7657"/>
                    <a:pt x="16039" y="7660"/>
                    <a:pt x="16029" y="7665"/>
                  </a:cubicBezTo>
                  <a:cubicBezTo>
                    <a:pt x="16018" y="7670"/>
                    <a:pt x="16003" y="7677"/>
                    <a:pt x="15982" y="7687"/>
                  </a:cubicBezTo>
                  <a:cubicBezTo>
                    <a:pt x="15941" y="7705"/>
                    <a:pt x="15880" y="7733"/>
                    <a:pt x="15802" y="7766"/>
                  </a:cubicBezTo>
                  <a:cubicBezTo>
                    <a:pt x="15725" y="7799"/>
                    <a:pt x="15631" y="7838"/>
                    <a:pt x="15523" y="7881"/>
                  </a:cubicBezTo>
                  <a:cubicBezTo>
                    <a:pt x="15417" y="7924"/>
                    <a:pt x="15298" y="7972"/>
                    <a:pt x="15167" y="8025"/>
                  </a:cubicBezTo>
                  <a:cubicBezTo>
                    <a:pt x="15037" y="8077"/>
                    <a:pt x="14899" y="8136"/>
                    <a:pt x="14756" y="8197"/>
                  </a:cubicBezTo>
                  <a:cubicBezTo>
                    <a:pt x="14686" y="8229"/>
                    <a:pt x="14614" y="8260"/>
                    <a:pt x="14541" y="8293"/>
                  </a:cubicBezTo>
                  <a:cubicBezTo>
                    <a:pt x="14469" y="8327"/>
                    <a:pt x="14398" y="8363"/>
                    <a:pt x="14327" y="8401"/>
                  </a:cubicBezTo>
                  <a:cubicBezTo>
                    <a:pt x="13735" y="8659"/>
                    <a:pt x="13307" y="9100"/>
                    <a:pt x="13147" y="9618"/>
                  </a:cubicBezTo>
                  <a:cubicBezTo>
                    <a:pt x="13110" y="9737"/>
                    <a:pt x="13087" y="9859"/>
                    <a:pt x="13080" y="9981"/>
                  </a:cubicBezTo>
                  <a:cubicBezTo>
                    <a:pt x="13074" y="10098"/>
                    <a:pt x="13084" y="10208"/>
                    <a:pt x="13108" y="10307"/>
                  </a:cubicBezTo>
                  <a:cubicBezTo>
                    <a:pt x="13133" y="10405"/>
                    <a:pt x="13174" y="10492"/>
                    <a:pt x="13225" y="10566"/>
                  </a:cubicBezTo>
                  <a:cubicBezTo>
                    <a:pt x="13275" y="10639"/>
                    <a:pt x="13337" y="10697"/>
                    <a:pt x="13395" y="10742"/>
                  </a:cubicBezTo>
                  <a:cubicBezTo>
                    <a:pt x="13425" y="10764"/>
                    <a:pt x="13453" y="10783"/>
                    <a:pt x="13479" y="10799"/>
                  </a:cubicBezTo>
                  <a:cubicBezTo>
                    <a:pt x="13505" y="10816"/>
                    <a:pt x="13530" y="10829"/>
                    <a:pt x="13549" y="10839"/>
                  </a:cubicBezTo>
                  <a:cubicBezTo>
                    <a:pt x="13569" y="10849"/>
                    <a:pt x="13583" y="10857"/>
                    <a:pt x="13593" y="10862"/>
                  </a:cubicBezTo>
                  <a:cubicBezTo>
                    <a:pt x="13604" y="10868"/>
                    <a:pt x="13610" y="10870"/>
                    <a:pt x="13610" y="10870"/>
                  </a:cubicBezTo>
                  <a:cubicBezTo>
                    <a:pt x="13610" y="10870"/>
                    <a:pt x="13604" y="10870"/>
                    <a:pt x="13591" y="10870"/>
                  </a:cubicBezTo>
                  <a:cubicBezTo>
                    <a:pt x="13579" y="10870"/>
                    <a:pt x="13560" y="10869"/>
                    <a:pt x="13535" y="10869"/>
                  </a:cubicBezTo>
                  <a:cubicBezTo>
                    <a:pt x="13523" y="10869"/>
                    <a:pt x="13510" y="10867"/>
                    <a:pt x="13495" y="10866"/>
                  </a:cubicBezTo>
                  <a:cubicBezTo>
                    <a:pt x="13480" y="10864"/>
                    <a:pt x="13465" y="10863"/>
                    <a:pt x="13447" y="10861"/>
                  </a:cubicBezTo>
                  <a:cubicBezTo>
                    <a:pt x="13429" y="10859"/>
                    <a:pt x="13409" y="10857"/>
                    <a:pt x="13389" y="10853"/>
                  </a:cubicBezTo>
                  <a:cubicBezTo>
                    <a:pt x="13369" y="10849"/>
                    <a:pt x="13348" y="10844"/>
                    <a:pt x="13325" y="10839"/>
                  </a:cubicBezTo>
                  <a:cubicBezTo>
                    <a:pt x="13236" y="10816"/>
                    <a:pt x="13127" y="10775"/>
                    <a:pt x="13020" y="10706"/>
                  </a:cubicBezTo>
                  <a:cubicBezTo>
                    <a:pt x="12971" y="10675"/>
                    <a:pt x="12924" y="10636"/>
                    <a:pt x="12878" y="10594"/>
                  </a:cubicBezTo>
                  <a:cubicBezTo>
                    <a:pt x="12878" y="10601"/>
                    <a:pt x="12878" y="10609"/>
                    <a:pt x="12878" y="10616"/>
                  </a:cubicBezTo>
                  <a:cubicBezTo>
                    <a:pt x="12878" y="10623"/>
                    <a:pt x="12878" y="10632"/>
                    <a:pt x="12878" y="10640"/>
                  </a:cubicBezTo>
                  <a:cubicBezTo>
                    <a:pt x="12876" y="10651"/>
                    <a:pt x="12875" y="10664"/>
                    <a:pt x="12872" y="10676"/>
                  </a:cubicBezTo>
                  <a:cubicBezTo>
                    <a:pt x="12869" y="10689"/>
                    <a:pt x="12866" y="10701"/>
                    <a:pt x="12862" y="10714"/>
                  </a:cubicBezTo>
                  <a:cubicBezTo>
                    <a:pt x="12739" y="10934"/>
                    <a:pt x="12494" y="11096"/>
                    <a:pt x="12201" y="11156"/>
                  </a:cubicBezTo>
                  <a:cubicBezTo>
                    <a:pt x="11795" y="11239"/>
                    <a:pt x="11385" y="11117"/>
                    <a:pt x="10996" y="10993"/>
                  </a:cubicBezTo>
                  <a:cubicBezTo>
                    <a:pt x="8785" y="10288"/>
                    <a:pt x="6727" y="11491"/>
                    <a:pt x="7585" y="12388"/>
                  </a:cubicBezTo>
                  <a:cubicBezTo>
                    <a:pt x="7850" y="12664"/>
                    <a:pt x="8353" y="12669"/>
                    <a:pt x="8601" y="12565"/>
                  </a:cubicBezTo>
                  <a:cubicBezTo>
                    <a:pt x="8601" y="12565"/>
                    <a:pt x="8358" y="12699"/>
                    <a:pt x="8058" y="12735"/>
                  </a:cubicBezTo>
                  <a:cubicBezTo>
                    <a:pt x="7758" y="12771"/>
                    <a:pt x="7403" y="12708"/>
                    <a:pt x="7182" y="12312"/>
                  </a:cubicBezTo>
                  <a:cubicBezTo>
                    <a:pt x="7182" y="12315"/>
                    <a:pt x="7180" y="12319"/>
                    <a:pt x="7180" y="12321"/>
                  </a:cubicBezTo>
                  <a:cubicBezTo>
                    <a:pt x="7180" y="12325"/>
                    <a:pt x="7180" y="12328"/>
                    <a:pt x="7180" y="12331"/>
                  </a:cubicBezTo>
                  <a:cubicBezTo>
                    <a:pt x="7179" y="12344"/>
                    <a:pt x="7179" y="12359"/>
                    <a:pt x="7178" y="12372"/>
                  </a:cubicBezTo>
                  <a:cubicBezTo>
                    <a:pt x="7165" y="12663"/>
                    <a:pt x="7231" y="12950"/>
                    <a:pt x="7361" y="13225"/>
                  </a:cubicBezTo>
                  <a:cubicBezTo>
                    <a:pt x="7590" y="13711"/>
                    <a:pt x="8039" y="14141"/>
                    <a:pt x="8681" y="14205"/>
                  </a:cubicBezTo>
                  <a:cubicBezTo>
                    <a:pt x="9189" y="14256"/>
                    <a:pt x="9679" y="14052"/>
                    <a:pt x="9942" y="13705"/>
                  </a:cubicBezTo>
                  <a:cubicBezTo>
                    <a:pt x="10050" y="13561"/>
                    <a:pt x="10114" y="13396"/>
                    <a:pt x="10180" y="13236"/>
                  </a:cubicBezTo>
                  <a:cubicBezTo>
                    <a:pt x="10249" y="13071"/>
                    <a:pt x="10321" y="12910"/>
                    <a:pt x="10407" y="12764"/>
                  </a:cubicBezTo>
                  <a:cubicBezTo>
                    <a:pt x="10492" y="12619"/>
                    <a:pt x="10586" y="12487"/>
                    <a:pt x="10693" y="12380"/>
                  </a:cubicBezTo>
                  <a:cubicBezTo>
                    <a:pt x="10822" y="12251"/>
                    <a:pt x="10991" y="12142"/>
                    <a:pt x="11197" y="12115"/>
                  </a:cubicBezTo>
                  <a:cubicBezTo>
                    <a:pt x="11236" y="12109"/>
                    <a:pt x="11275" y="12107"/>
                    <a:pt x="11315" y="12108"/>
                  </a:cubicBezTo>
                  <a:cubicBezTo>
                    <a:pt x="11331" y="12108"/>
                    <a:pt x="11345" y="12110"/>
                    <a:pt x="11357" y="12111"/>
                  </a:cubicBezTo>
                  <a:cubicBezTo>
                    <a:pt x="11369" y="12113"/>
                    <a:pt x="11377" y="12114"/>
                    <a:pt x="11385" y="12115"/>
                  </a:cubicBezTo>
                  <a:cubicBezTo>
                    <a:pt x="11393" y="12116"/>
                    <a:pt x="11399" y="12117"/>
                    <a:pt x="11403" y="12118"/>
                  </a:cubicBezTo>
                  <a:cubicBezTo>
                    <a:pt x="11407" y="12118"/>
                    <a:pt x="11409" y="12118"/>
                    <a:pt x="11409" y="12118"/>
                  </a:cubicBezTo>
                  <a:cubicBezTo>
                    <a:pt x="11401" y="12119"/>
                    <a:pt x="11395" y="12122"/>
                    <a:pt x="11387" y="12124"/>
                  </a:cubicBezTo>
                  <a:cubicBezTo>
                    <a:pt x="11286" y="12148"/>
                    <a:pt x="11193" y="12188"/>
                    <a:pt x="11118" y="12246"/>
                  </a:cubicBezTo>
                  <a:cubicBezTo>
                    <a:pt x="11045" y="12303"/>
                    <a:pt x="10979" y="12386"/>
                    <a:pt x="10926" y="12490"/>
                  </a:cubicBezTo>
                  <a:cubicBezTo>
                    <a:pt x="10872" y="12596"/>
                    <a:pt x="10831" y="12722"/>
                    <a:pt x="10794" y="12863"/>
                  </a:cubicBezTo>
                  <a:cubicBezTo>
                    <a:pt x="10756" y="13006"/>
                    <a:pt x="10728" y="13162"/>
                    <a:pt x="10695" y="13334"/>
                  </a:cubicBezTo>
                  <a:cubicBezTo>
                    <a:pt x="10648" y="13584"/>
                    <a:pt x="10585" y="13836"/>
                    <a:pt x="10427" y="14057"/>
                  </a:cubicBezTo>
                  <a:cubicBezTo>
                    <a:pt x="10145" y="14451"/>
                    <a:pt x="9613" y="14684"/>
                    <a:pt x="9040" y="14739"/>
                  </a:cubicBezTo>
                  <a:cubicBezTo>
                    <a:pt x="9015" y="14741"/>
                    <a:pt x="8991" y="14744"/>
                    <a:pt x="8966" y="14745"/>
                  </a:cubicBezTo>
                  <a:cubicBezTo>
                    <a:pt x="8965" y="14749"/>
                    <a:pt x="8964" y="14753"/>
                    <a:pt x="8964" y="14756"/>
                  </a:cubicBezTo>
                  <a:cubicBezTo>
                    <a:pt x="8954" y="14840"/>
                    <a:pt x="8954" y="14925"/>
                    <a:pt x="8974" y="15007"/>
                  </a:cubicBezTo>
                  <a:cubicBezTo>
                    <a:pt x="9127" y="15638"/>
                    <a:pt x="10069" y="15825"/>
                    <a:pt x="10950" y="15836"/>
                  </a:cubicBezTo>
                  <a:cubicBezTo>
                    <a:pt x="11829" y="15847"/>
                    <a:pt x="12775" y="15680"/>
                    <a:pt x="12944" y="15055"/>
                  </a:cubicBezTo>
                  <a:cubicBezTo>
                    <a:pt x="12967" y="14972"/>
                    <a:pt x="12968" y="14888"/>
                    <a:pt x="12964" y="14804"/>
                  </a:cubicBezTo>
                  <a:cubicBezTo>
                    <a:pt x="12962" y="14769"/>
                    <a:pt x="12959" y="14736"/>
                    <a:pt x="12956" y="14707"/>
                  </a:cubicBezTo>
                  <a:cubicBezTo>
                    <a:pt x="12939" y="14705"/>
                    <a:pt x="12921" y="14701"/>
                    <a:pt x="12904" y="14698"/>
                  </a:cubicBezTo>
                  <a:cubicBezTo>
                    <a:pt x="12773" y="14671"/>
                    <a:pt x="12651" y="14620"/>
                    <a:pt x="12547" y="14551"/>
                  </a:cubicBezTo>
                  <a:cubicBezTo>
                    <a:pt x="12465" y="14496"/>
                    <a:pt x="12402" y="14437"/>
                    <a:pt x="12349" y="14379"/>
                  </a:cubicBezTo>
                  <a:cubicBezTo>
                    <a:pt x="12296" y="14321"/>
                    <a:pt x="12257" y="14262"/>
                    <a:pt x="12223" y="14207"/>
                  </a:cubicBezTo>
                  <a:cubicBezTo>
                    <a:pt x="12154" y="14096"/>
                    <a:pt x="12112" y="13993"/>
                    <a:pt x="12080" y="13902"/>
                  </a:cubicBezTo>
                  <a:cubicBezTo>
                    <a:pt x="12048" y="13811"/>
                    <a:pt x="12026" y="13732"/>
                    <a:pt x="12010" y="13667"/>
                  </a:cubicBezTo>
                  <a:cubicBezTo>
                    <a:pt x="11994" y="13601"/>
                    <a:pt x="11986" y="13549"/>
                    <a:pt x="11978" y="13514"/>
                  </a:cubicBezTo>
                  <a:cubicBezTo>
                    <a:pt x="11970" y="13478"/>
                    <a:pt x="11966" y="13458"/>
                    <a:pt x="11966" y="13458"/>
                  </a:cubicBezTo>
                  <a:cubicBezTo>
                    <a:pt x="11966" y="13458"/>
                    <a:pt x="11987" y="13471"/>
                    <a:pt x="12018" y="13498"/>
                  </a:cubicBezTo>
                  <a:cubicBezTo>
                    <a:pt x="12050" y="13524"/>
                    <a:pt x="12096" y="13564"/>
                    <a:pt x="12150" y="13615"/>
                  </a:cubicBezTo>
                  <a:cubicBezTo>
                    <a:pt x="12205" y="13666"/>
                    <a:pt x="12269" y="13727"/>
                    <a:pt x="12341" y="13796"/>
                  </a:cubicBezTo>
                  <a:cubicBezTo>
                    <a:pt x="12391" y="13845"/>
                    <a:pt x="12446" y="13896"/>
                    <a:pt x="12505" y="13948"/>
                  </a:cubicBezTo>
                  <a:cubicBezTo>
                    <a:pt x="12546" y="13997"/>
                    <a:pt x="12596" y="14042"/>
                    <a:pt x="12652" y="14081"/>
                  </a:cubicBezTo>
                  <a:cubicBezTo>
                    <a:pt x="12798" y="14181"/>
                    <a:pt x="12984" y="14239"/>
                    <a:pt x="13179" y="14237"/>
                  </a:cubicBezTo>
                  <a:cubicBezTo>
                    <a:pt x="13616" y="14232"/>
                    <a:pt x="13972" y="13952"/>
                    <a:pt x="13980" y="13605"/>
                  </a:cubicBezTo>
                  <a:cubicBezTo>
                    <a:pt x="13985" y="13403"/>
                    <a:pt x="13878" y="13207"/>
                    <a:pt x="13730" y="13060"/>
                  </a:cubicBezTo>
                  <a:cubicBezTo>
                    <a:pt x="13677" y="13008"/>
                    <a:pt x="13596" y="12942"/>
                    <a:pt x="13551" y="12888"/>
                  </a:cubicBezTo>
                  <a:cubicBezTo>
                    <a:pt x="13475" y="12796"/>
                    <a:pt x="13386" y="12762"/>
                    <a:pt x="13295" y="12691"/>
                  </a:cubicBezTo>
                  <a:cubicBezTo>
                    <a:pt x="13249" y="12656"/>
                    <a:pt x="13203" y="12623"/>
                    <a:pt x="13157" y="12593"/>
                  </a:cubicBezTo>
                  <a:cubicBezTo>
                    <a:pt x="13111" y="12563"/>
                    <a:pt x="13064" y="12536"/>
                    <a:pt x="13020" y="12511"/>
                  </a:cubicBezTo>
                  <a:cubicBezTo>
                    <a:pt x="12931" y="12462"/>
                    <a:pt x="12847" y="12423"/>
                    <a:pt x="12776" y="12391"/>
                  </a:cubicBezTo>
                  <a:cubicBezTo>
                    <a:pt x="12700" y="12357"/>
                    <a:pt x="12622" y="12325"/>
                    <a:pt x="12543" y="12296"/>
                  </a:cubicBezTo>
                  <a:cubicBezTo>
                    <a:pt x="12549" y="12296"/>
                    <a:pt x="12555" y="12295"/>
                    <a:pt x="12561" y="12295"/>
                  </a:cubicBezTo>
                  <a:cubicBezTo>
                    <a:pt x="12645" y="12290"/>
                    <a:pt x="12728" y="12288"/>
                    <a:pt x="12812" y="12291"/>
                  </a:cubicBezTo>
                  <a:cubicBezTo>
                    <a:pt x="12898" y="12295"/>
                    <a:pt x="13003" y="12306"/>
                    <a:pt x="13123" y="12329"/>
                  </a:cubicBezTo>
                  <a:cubicBezTo>
                    <a:pt x="13242" y="12353"/>
                    <a:pt x="13375" y="12388"/>
                    <a:pt x="13513" y="12445"/>
                  </a:cubicBezTo>
                  <a:cubicBezTo>
                    <a:pt x="13652" y="12501"/>
                    <a:pt x="13796" y="12579"/>
                    <a:pt x="13930" y="12678"/>
                  </a:cubicBezTo>
                  <a:cubicBezTo>
                    <a:pt x="14064" y="12778"/>
                    <a:pt x="14188" y="12901"/>
                    <a:pt x="14285" y="13045"/>
                  </a:cubicBezTo>
                  <a:cubicBezTo>
                    <a:pt x="14333" y="13117"/>
                    <a:pt x="14374" y="13194"/>
                    <a:pt x="14407" y="13275"/>
                  </a:cubicBezTo>
                  <a:cubicBezTo>
                    <a:pt x="14431" y="13334"/>
                    <a:pt x="14450" y="13394"/>
                    <a:pt x="14463" y="13457"/>
                  </a:cubicBezTo>
                  <a:cubicBezTo>
                    <a:pt x="14486" y="13424"/>
                    <a:pt x="14513" y="13393"/>
                    <a:pt x="14541" y="13364"/>
                  </a:cubicBezTo>
                  <a:cubicBezTo>
                    <a:pt x="15267" y="12611"/>
                    <a:pt x="17762" y="13079"/>
                    <a:pt x="17536" y="11785"/>
                  </a:cubicBezTo>
                  <a:cubicBezTo>
                    <a:pt x="17514" y="11660"/>
                    <a:pt x="17441" y="11546"/>
                    <a:pt x="17357" y="11439"/>
                  </a:cubicBezTo>
                  <a:cubicBezTo>
                    <a:pt x="17277" y="11337"/>
                    <a:pt x="17192" y="11246"/>
                    <a:pt x="17103" y="11172"/>
                  </a:cubicBezTo>
                  <a:cubicBezTo>
                    <a:pt x="17014" y="11097"/>
                    <a:pt x="16924" y="11039"/>
                    <a:pt x="16844" y="10995"/>
                  </a:cubicBezTo>
                  <a:cubicBezTo>
                    <a:pt x="16765" y="10951"/>
                    <a:pt x="16696" y="10920"/>
                    <a:pt x="16648" y="10900"/>
                  </a:cubicBezTo>
                  <a:cubicBezTo>
                    <a:pt x="16623" y="10891"/>
                    <a:pt x="16604" y="10883"/>
                    <a:pt x="16592" y="10878"/>
                  </a:cubicBezTo>
                  <a:cubicBezTo>
                    <a:pt x="16579" y="10873"/>
                    <a:pt x="16574" y="10870"/>
                    <a:pt x="16574" y="10870"/>
                  </a:cubicBezTo>
                  <a:cubicBezTo>
                    <a:pt x="16574" y="10870"/>
                    <a:pt x="16582" y="10870"/>
                    <a:pt x="16596" y="10869"/>
                  </a:cubicBezTo>
                  <a:cubicBezTo>
                    <a:pt x="16610" y="10868"/>
                    <a:pt x="16630" y="10867"/>
                    <a:pt x="16658" y="10867"/>
                  </a:cubicBezTo>
                  <a:cubicBezTo>
                    <a:pt x="16713" y="10868"/>
                    <a:pt x="16797" y="10869"/>
                    <a:pt x="16902" y="10886"/>
                  </a:cubicBezTo>
                  <a:cubicBezTo>
                    <a:pt x="17007" y="10903"/>
                    <a:pt x="17135" y="10934"/>
                    <a:pt x="17271" y="10989"/>
                  </a:cubicBezTo>
                  <a:cubicBezTo>
                    <a:pt x="17407" y="11043"/>
                    <a:pt x="17552" y="11120"/>
                    <a:pt x="17690" y="11227"/>
                  </a:cubicBezTo>
                  <a:cubicBezTo>
                    <a:pt x="17827" y="11334"/>
                    <a:pt x="17958" y="11470"/>
                    <a:pt x="18055" y="11636"/>
                  </a:cubicBezTo>
                  <a:cubicBezTo>
                    <a:pt x="18103" y="11719"/>
                    <a:pt x="18142" y="11810"/>
                    <a:pt x="18167" y="11908"/>
                  </a:cubicBezTo>
                  <a:cubicBezTo>
                    <a:pt x="18178" y="11898"/>
                    <a:pt x="18188" y="11889"/>
                    <a:pt x="18199" y="11879"/>
                  </a:cubicBezTo>
                  <a:cubicBezTo>
                    <a:pt x="18210" y="11870"/>
                    <a:pt x="18224" y="11862"/>
                    <a:pt x="18235" y="11852"/>
                  </a:cubicBezTo>
                  <a:cubicBezTo>
                    <a:pt x="18314" y="11791"/>
                    <a:pt x="18399" y="11732"/>
                    <a:pt x="18492" y="11674"/>
                  </a:cubicBezTo>
                  <a:cubicBezTo>
                    <a:pt x="18584" y="11617"/>
                    <a:pt x="18685" y="11563"/>
                    <a:pt x="18790" y="11513"/>
                  </a:cubicBezTo>
                  <a:cubicBezTo>
                    <a:pt x="19001" y="11413"/>
                    <a:pt x="19235" y="11332"/>
                    <a:pt x="19464" y="11268"/>
                  </a:cubicBezTo>
                  <a:cubicBezTo>
                    <a:pt x="19691" y="11202"/>
                    <a:pt x="19911" y="11152"/>
                    <a:pt x="20067" y="11085"/>
                  </a:cubicBezTo>
                  <a:cubicBezTo>
                    <a:pt x="20145" y="11052"/>
                    <a:pt x="20207" y="11016"/>
                    <a:pt x="20261" y="10973"/>
                  </a:cubicBezTo>
                  <a:cubicBezTo>
                    <a:pt x="20268" y="10968"/>
                    <a:pt x="20277" y="10963"/>
                    <a:pt x="20283" y="10957"/>
                  </a:cubicBezTo>
                  <a:cubicBezTo>
                    <a:pt x="20290" y="10951"/>
                    <a:pt x="20295" y="10946"/>
                    <a:pt x="20301" y="10940"/>
                  </a:cubicBezTo>
                  <a:cubicBezTo>
                    <a:pt x="20305" y="10937"/>
                    <a:pt x="20308" y="10933"/>
                    <a:pt x="20311" y="10930"/>
                  </a:cubicBezTo>
                  <a:cubicBezTo>
                    <a:pt x="20315" y="10927"/>
                    <a:pt x="20318" y="10924"/>
                    <a:pt x="20321" y="10921"/>
                  </a:cubicBezTo>
                  <a:lnTo>
                    <a:pt x="20337" y="10905"/>
                  </a:lnTo>
                  <a:lnTo>
                    <a:pt x="20361" y="10875"/>
                  </a:lnTo>
                  <a:lnTo>
                    <a:pt x="20378" y="10856"/>
                  </a:lnTo>
                  <a:cubicBezTo>
                    <a:pt x="20383" y="10849"/>
                    <a:pt x="20390" y="10841"/>
                    <a:pt x="20396" y="10834"/>
                  </a:cubicBezTo>
                  <a:cubicBezTo>
                    <a:pt x="20401" y="10826"/>
                    <a:pt x="20406" y="10820"/>
                    <a:pt x="20412" y="10812"/>
                  </a:cubicBezTo>
                  <a:cubicBezTo>
                    <a:pt x="20455" y="10751"/>
                    <a:pt x="20485" y="10692"/>
                    <a:pt x="20502" y="10633"/>
                  </a:cubicBezTo>
                  <a:cubicBezTo>
                    <a:pt x="20518" y="10575"/>
                    <a:pt x="20522" y="10517"/>
                    <a:pt x="20512" y="10463"/>
                  </a:cubicBezTo>
                  <a:cubicBezTo>
                    <a:pt x="20501" y="10408"/>
                    <a:pt x="20476" y="10355"/>
                    <a:pt x="20440" y="10303"/>
                  </a:cubicBezTo>
                  <a:cubicBezTo>
                    <a:pt x="20403" y="10251"/>
                    <a:pt x="20354" y="10203"/>
                    <a:pt x="20295" y="10158"/>
                  </a:cubicBezTo>
                  <a:cubicBezTo>
                    <a:pt x="20179" y="10069"/>
                    <a:pt x="20030" y="9999"/>
                    <a:pt x="19882" y="9947"/>
                  </a:cubicBezTo>
                  <a:cubicBezTo>
                    <a:pt x="19735" y="9894"/>
                    <a:pt x="19587" y="9855"/>
                    <a:pt x="19452" y="9828"/>
                  </a:cubicBezTo>
                  <a:cubicBezTo>
                    <a:pt x="19316" y="9801"/>
                    <a:pt x="19193" y="9784"/>
                    <a:pt x="19091" y="9771"/>
                  </a:cubicBezTo>
                  <a:cubicBezTo>
                    <a:pt x="19040" y="9765"/>
                    <a:pt x="18995" y="9760"/>
                    <a:pt x="18955" y="9755"/>
                  </a:cubicBezTo>
                  <a:cubicBezTo>
                    <a:pt x="18914" y="9751"/>
                    <a:pt x="18879" y="9748"/>
                    <a:pt x="18850" y="9746"/>
                  </a:cubicBezTo>
                  <a:cubicBezTo>
                    <a:pt x="18822" y="9743"/>
                    <a:pt x="18801" y="9741"/>
                    <a:pt x="18786" y="9740"/>
                  </a:cubicBezTo>
                  <a:cubicBezTo>
                    <a:pt x="18772" y="9738"/>
                    <a:pt x="18764" y="9737"/>
                    <a:pt x="18764" y="9737"/>
                  </a:cubicBezTo>
                  <a:cubicBezTo>
                    <a:pt x="18764" y="9737"/>
                    <a:pt x="18770" y="9736"/>
                    <a:pt x="18784" y="9732"/>
                  </a:cubicBezTo>
                  <a:cubicBezTo>
                    <a:pt x="18798" y="9728"/>
                    <a:pt x="18819" y="9721"/>
                    <a:pt x="18846" y="9714"/>
                  </a:cubicBezTo>
                  <a:cubicBezTo>
                    <a:pt x="18901" y="9702"/>
                    <a:pt x="18981" y="9682"/>
                    <a:pt x="19087" y="9664"/>
                  </a:cubicBezTo>
                  <a:cubicBezTo>
                    <a:pt x="19192" y="9646"/>
                    <a:pt x="19323" y="9630"/>
                    <a:pt x="19476" y="9623"/>
                  </a:cubicBezTo>
                  <a:cubicBezTo>
                    <a:pt x="19628" y="9616"/>
                    <a:pt x="19805" y="9618"/>
                    <a:pt x="19999" y="9646"/>
                  </a:cubicBezTo>
                  <a:cubicBezTo>
                    <a:pt x="20192" y="9675"/>
                    <a:pt x="20404" y="9729"/>
                    <a:pt x="20612" y="9836"/>
                  </a:cubicBezTo>
                  <a:cubicBezTo>
                    <a:pt x="20716" y="9889"/>
                    <a:pt x="20815" y="9957"/>
                    <a:pt x="20903" y="10043"/>
                  </a:cubicBezTo>
                  <a:cubicBezTo>
                    <a:pt x="20942" y="10081"/>
                    <a:pt x="20979" y="10124"/>
                    <a:pt x="21011" y="10169"/>
                  </a:cubicBezTo>
                  <a:cubicBezTo>
                    <a:pt x="21012" y="10157"/>
                    <a:pt x="21012" y="10144"/>
                    <a:pt x="21013" y="10131"/>
                  </a:cubicBezTo>
                  <a:cubicBezTo>
                    <a:pt x="21014" y="10118"/>
                    <a:pt x="21017" y="10106"/>
                    <a:pt x="21019" y="10093"/>
                  </a:cubicBezTo>
                  <a:cubicBezTo>
                    <a:pt x="21022" y="10062"/>
                    <a:pt x="21024" y="10029"/>
                    <a:pt x="21029" y="9995"/>
                  </a:cubicBezTo>
                  <a:cubicBezTo>
                    <a:pt x="21033" y="9962"/>
                    <a:pt x="21040" y="9929"/>
                    <a:pt x="21047" y="9894"/>
                  </a:cubicBezTo>
                  <a:cubicBezTo>
                    <a:pt x="21056" y="9821"/>
                    <a:pt x="21072" y="9748"/>
                    <a:pt x="21095" y="9676"/>
                  </a:cubicBezTo>
                  <a:cubicBezTo>
                    <a:pt x="21189" y="9385"/>
                    <a:pt x="21392" y="9118"/>
                    <a:pt x="21420" y="8817"/>
                  </a:cubicBezTo>
                  <a:cubicBezTo>
                    <a:pt x="21426" y="8750"/>
                    <a:pt x="21424" y="8683"/>
                    <a:pt x="21412" y="8617"/>
                  </a:cubicBezTo>
                  <a:cubicBezTo>
                    <a:pt x="21386" y="8490"/>
                    <a:pt x="21324" y="8369"/>
                    <a:pt x="21231" y="8263"/>
                  </a:cubicBezTo>
                  <a:cubicBezTo>
                    <a:pt x="20649" y="7596"/>
                    <a:pt x="19463" y="7786"/>
                    <a:pt x="18413" y="7892"/>
                  </a:cubicBezTo>
                  <a:cubicBezTo>
                    <a:pt x="18336" y="7900"/>
                    <a:pt x="18259" y="7907"/>
                    <a:pt x="18181" y="7913"/>
                  </a:cubicBezTo>
                  <a:cubicBezTo>
                    <a:pt x="18154" y="7915"/>
                    <a:pt x="18135" y="7916"/>
                    <a:pt x="18121" y="7917"/>
                  </a:cubicBezTo>
                  <a:cubicBezTo>
                    <a:pt x="18107" y="7919"/>
                    <a:pt x="18099" y="7919"/>
                    <a:pt x="18099" y="7919"/>
                  </a:cubicBezTo>
                  <a:cubicBezTo>
                    <a:pt x="18099" y="7919"/>
                    <a:pt x="18105" y="7915"/>
                    <a:pt x="18117" y="7910"/>
                  </a:cubicBezTo>
                  <a:cubicBezTo>
                    <a:pt x="18129" y="7904"/>
                    <a:pt x="18146" y="7896"/>
                    <a:pt x="18169" y="7884"/>
                  </a:cubicBezTo>
                  <a:cubicBezTo>
                    <a:pt x="18216" y="7863"/>
                    <a:pt x="18285" y="7830"/>
                    <a:pt x="18375" y="7793"/>
                  </a:cubicBezTo>
                  <a:cubicBezTo>
                    <a:pt x="18466" y="7756"/>
                    <a:pt x="18577" y="7712"/>
                    <a:pt x="18708" y="7668"/>
                  </a:cubicBezTo>
                  <a:cubicBezTo>
                    <a:pt x="18774" y="7646"/>
                    <a:pt x="18843" y="7623"/>
                    <a:pt x="18918" y="7602"/>
                  </a:cubicBezTo>
                  <a:cubicBezTo>
                    <a:pt x="18993" y="7579"/>
                    <a:pt x="19074" y="7559"/>
                    <a:pt x="19159" y="7538"/>
                  </a:cubicBezTo>
                  <a:cubicBezTo>
                    <a:pt x="19328" y="7497"/>
                    <a:pt x="19515" y="7460"/>
                    <a:pt x="19720" y="7434"/>
                  </a:cubicBezTo>
                  <a:cubicBezTo>
                    <a:pt x="19925" y="7409"/>
                    <a:pt x="20147" y="7395"/>
                    <a:pt x="20384" y="7406"/>
                  </a:cubicBezTo>
                  <a:cubicBezTo>
                    <a:pt x="20502" y="7411"/>
                    <a:pt x="20623" y="7422"/>
                    <a:pt x="20746" y="7442"/>
                  </a:cubicBezTo>
                  <a:cubicBezTo>
                    <a:pt x="20869" y="7463"/>
                    <a:pt x="20993" y="7493"/>
                    <a:pt x="21117" y="7534"/>
                  </a:cubicBezTo>
                  <a:cubicBezTo>
                    <a:pt x="21278" y="7586"/>
                    <a:pt x="21438" y="7660"/>
                    <a:pt x="21580" y="7756"/>
                  </a:cubicBezTo>
                  <a:cubicBezTo>
                    <a:pt x="21570" y="7730"/>
                    <a:pt x="21560" y="7704"/>
                    <a:pt x="21550" y="7676"/>
                  </a:cubicBezTo>
                  <a:cubicBezTo>
                    <a:pt x="21472" y="7448"/>
                    <a:pt x="21418" y="7198"/>
                    <a:pt x="21402" y="6932"/>
                  </a:cubicBezTo>
                  <a:cubicBezTo>
                    <a:pt x="21367" y="6350"/>
                    <a:pt x="21520" y="5759"/>
                    <a:pt x="21438" y="5175"/>
                  </a:cubicBezTo>
                  <a:cubicBezTo>
                    <a:pt x="21361" y="4624"/>
                    <a:pt x="21072" y="4092"/>
                    <a:pt x="20510" y="3761"/>
                  </a:cubicBezTo>
                  <a:cubicBezTo>
                    <a:pt x="20437" y="3718"/>
                    <a:pt x="20358" y="3679"/>
                    <a:pt x="20277" y="3644"/>
                  </a:cubicBezTo>
                  <a:cubicBezTo>
                    <a:pt x="20115" y="3580"/>
                    <a:pt x="19938" y="3541"/>
                    <a:pt x="19754" y="3517"/>
                  </a:cubicBezTo>
                  <a:cubicBezTo>
                    <a:pt x="19568" y="3492"/>
                    <a:pt x="19373" y="3489"/>
                    <a:pt x="19181" y="3517"/>
                  </a:cubicBezTo>
                  <a:cubicBezTo>
                    <a:pt x="18956" y="3549"/>
                    <a:pt x="18742" y="3621"/>
                    <a:pt x="18568" y="3738"/>
                  </a:cubicBezTo>
                  <a:cubicBezTo>
                    <a:pt x="17574" y="4403"/>
                    <a:pt x="18407" y="5614"/>
                    <a:pt x="17874" y="6474"/>
                  </a:cubicBezTo>
                  <a:cubicBezTo>
                    <a:pt x="17761" y="6657"/>
                    <a:pt x="17591" y="6814"/>
                    <a:pt x="17367" y="6915"/>
                  </a:cubicBezTo>
                  <a:cubicBezTo>
                    <a:pt x="17155" y="7010"/>
                    <a:pt x="16922" y="7041"/>
                    <a:pt x="16722" y="7027"/>
                  </a:cubicBezTo>
                  <a:cubicBezTo>
                    <a:pt x="16523" y="7013"/>
                    <a:pt x="16353" y="6961"/>
                    <a:pt x="16223" y="6894"/>
                  </a:cubicBezTo>
                  <a:cubicBezTo>
                    <a:pt x="16041" y="6801"/>
                    <a:pt x="15903" y="6667"/>
                    <a:pt x="15822" y="6529"/>
                  </a:cubicBezTo>
                  <a:cubicBezTo>
                    <a:pt x="15807" y="6504"/>
                    <a:pt x="15797" y="6483"/>
                    <a:pt x="15790" y="6469"/>
                  </a:cubicBezTo>
                  <a:cubicBezTo>
                    <a:pt x="15793" y="6471"/>
                    <a:pt x="15816" y="6485"/>
                    <a:pt x="15856" y="6507"/>
                  </a:cubicBezTo>
                  <a:cubicBezTo>
                    <a:pt x="15946" y="6558"/>
                    <a:pt x="16066" y="6610"/>
                    <a:pt x="16181" y="6645"/>
                  </a:cubicBezTo>
                  <a:cubicBezTo>
                    <a:pt x="16350" y="6696"/>
                    <a:pt x="16533" y="6716"/>
                    <a:pt x="16710" y="6684"/>
                  </a:cubicBezTo>
                  <a:cubicBezTo>
                    <a:pt x="16971" y="6637"/>
                    <a:pt x="17178" y="6478"/>
                    <a:pt x="17275" y="6278"/>
                  </a:cubicBezTo>
                  <a:cubicBezTo>
                    <a:pt x="17415" y="5990"/>
                    <a:pt x="17311" y="5676"/>
                    <a:pt x="17309" y="5369"/>
                  </a:cubicBezTo>
                  <a:cubicBezTo>
                    <a:pt x="17308" y="5186"/>
                    <a:pt x="17344" y="5006"/>
                    <a:pt x="17393" y="4827"/>
                  </a:cubicBezTo>
                  <a:cubicBezTo>
                    <a:pt x="17442" y="4652"/>
                    <a:pt x="17502" y="4478"/>
                    <a:pt x="17588" y="4312"/>
                  </a:cubicBezTo>
                  <a:cubicBezTo>
                    <a:pt x="17676" y="4142"/>
                    <a:pt x="17791" y="3980"/>
                    <a:pt x="17928" y="3831"/>
                  </a:cubicBezTo>
                  <a:cubicBezTo>
                    <a:pt x="17858" y="3857"/>
                    <a:pt x="17789" y="3885"/>
                    <a:pt x="17720" y="3913"/>
                  </a:cubicBezTo>
                  <a:cubicBezTo>
                    <a:pt x="17652" y="3941"/>
                    <a:pt x="17584" y="3970"/>
                    <a:pt x="17518" y="4000"/>
                  </a:cubicBezTo>
                  <a:cubicBezTo>
                    <a:pt x="17349" y="4075"/>
                    <a:pt x="17187" y="4154"/>
                    <a:pt x="17033" y="4237"/>
                  </a:cubicBezTo>
                  <a:cubicBezTo>
                    <a:pt x="16724" y="4401"/>
                    <a:pt x="16443" y="4574"/>
                    <a:pt x="16199" y="4745"/>
                  </a:cubicBezTo>
                  <a:cubicBezTo>
                    <a:pt x="15954" y="4916"/>
                    <a:pt x="15747" y="5086"/>
                    <a:pt x="15582" y="5249"/>
                  </a:cubicBezTo>
                  <a:cubicBezTo>
                    <a:pt x="15424" y="5404"/>
                    <a:pt x="15322" y="5573"/>
                    <a:pt x="15251" y="5713"/>
                  </a:cubicBezTo>
                  <a:cubicBezTo>
                    <a:pt x="15179" y="5854"/>
                    <a:pt x="15138" y="5972"/>
                    <a:pt x="15113" y="6053"/>
                  </a:cubicBezTo>
                  <a:cubicBezTo>
                    <a:pt x="15088" y="6133"/>
                    <a:pt x="15077" y="6177"/>
                    <a:pt x="15077" y="6177"/>
                  </a:cubicBezTo>
                  <a:cubicBezTo>
                    <a:pt x="15077" y="6177"/>
                    <a:pt x="15076" y="6166"/>
                    <a:pt x="15075" y="6144"/>
                  </a:cubicBezTo>
                  <a:cubicBezTo>
                    <a:pt x="15073" y="6122"/>
                    <a:pt x="15071" y="6090"/>
                    <a:pt x="15071" y="6048"/>
                  </a:cubicBezTo>
                  <a:cubicBezTo>
                    <a:pt x="15071" y="5964"/>
                    <a:pt x="15072" y="5839"/>
                    <a:pt x="15107" y="5681"/>
                  </a:cubicBezTo>
                  <a:cubicBezTo>
                    <a:pt x="15141" y="5524"/>
                    <a:pt x="15202" y="5332"/>
                    <a:pt x="15343" y="5124"/>
                  </a:cubicBezTo>
                  <a:cubicBezTo>
                    <a:pt x="15382" y="5066"/>
                    <a:pt x="15414" y="5028"/>
                    <a:pt x="15455" y="4974"/>
                  </a:cubicBezTo>
                  <a:cubicBezTo>
                    <a:pt x="15496" y="4923"/>
                    <a:pt x="15539" y="4872"/>
                    <a:pt x="15586" y="4821"/>
                  </a:cubicBezTo>
                  <a:cubicBezTo>
                    <a:pt x="15679" y="4718"/>
                    <a:pt x="15782" y="4614"/>
                    <a:pt x="15896" y="4510"/>
                  </a:cubicBezTo>
                  <a:cubicBezTo>
                    <a:pt x="16125" y="4302"/>
                    <a:pt x="16393" y="4092"/>
                    <a:pt x="16704" y="3891"/>
                  </a:cubicBezTo>
                  <a:cubicBezTo>
                    <a:pt x="17014" y="3690"/>
                    <a:pt x="17367" y="3497"/>
                    <a:pt x="17762" y="3333"/>
                  </a:cubicBezTo>
                  <a:cubicBezTo>
                    <a:pt x="17960" y="3252"/>
                    <a:pt x="18168" y="3178"/>
                    <a:pt x="18389" y="3115"/>
                  </a:cubicBezTo>
                  <a:cubicBezTo>
                    <a:pt x="18510" y="3082"/>
                    <a:pt x="18635" y="3054"/>
                    <a:pt x="18762" y="3029"/>
                  </a:cubicBezTo>
                  <a:cubicBezTo>
                    <a:pt x="18761" y="3014"/>
                    <a:pt x="18758" y="3000"/>
                    <a:pt x="18756" y="2986"/>
                  </a:cubicBezTo>
                  <a:cubicBezTo>
                    <a:pt x="18755" y="2971"/>
                    <a:pt x="18754" y="2956"/>
                    <a:pt x="18752" y="2940"/>
                  </a:cubicBezTo>
                  <a:cubicBezTo>
                    <a:pt x="18744" y="2833"/>
                    <a:pt x="18722" y="2721"/>
                    <a:pt x="18684" y="2610"/>
                  </a:cubicBezTo>
                  <a:cubicBezTo>
                    <a:pt x="18559" y="2249"/>
                    <a:pt x="18277" y="1932"/>
                    <a:pt x="17870" y="1739"/>
                  </a:cubicBezTo>
                  <a:cubicBezTo>
                    <a:pt x="17775" y="1693"/>
                    <a:pt x="17675" y="1656"/>
                    <a:pt x="17570" y="1626"/>
                  </a:cubicBezTo>
                  <a:cubicBezTo>
                    <a:pt x="17462" y="1596"/>
                    <a:pt x="17350" y="1565"/>
                    <a:pt x="17233" y="1543"/>
                  </a:cubicBezTo>
                  <a:cubicBezTo>
                    <a:pt x="17116" y="1520"/>
                    <a:pt x="16996" y="1499"/>
                    <a:pt x="16872" y="1484"/>
                  </a:cubicBezTo>
                  <a:cubicBezTo>
                    <a:pt x="16747" y="1469"/>
                    <a:pt x="16620" y="1460"/>
                    <a:pt x="16493" y="1451"/>
                  </a:cubicBezTo>
                  <a:cubicBezTo>
                    <a:pt x="16147" y="1427"/>
                    <a:pt x="15788" y="1417"/>
                    <a:pt x="15477" y="1541"/>
                  </a:cubicBezTo>
                  <a:cubicBezTo>
                    <a:pt x="15382" y="1579"/>
                    <a:pt x="15296" y="1630"/>
                    <a:pt x="15215" y="1685"/>
                  </a:cubicBezTo>
                  <a:cubicBezTo>
                    <a:pt x="15129" y="1744"/>
                    <a:pt x="15043" y="1814"/>
                    <a:pt x="14954" y="1884"/>
                  </a:cubicBezTo>
                  <a:cubicBezTo>
                    <a:pt x="14864" y="1955"/>
                    <a:pt x="14771" y="2025"/>
                    <a:pt x="14688" y="2102"/>
                  </a:cubicBezTo>
                  <a:cubicBezTo>
                    <a:pt x="14087" y="2653"/>
                    <a:pt x="14023" y="3416"/>
                    <a:pt x="13990" y="4142"/>
                  </a:cubicBezTo>
                  <a:cubicBezTo>
                    <a:pt x="13986" y="4246"/>
                    <a:pt x="13982" y="4350"/>
                    <a:pt x="13964" y="4453"/>
                  </a:cubicBezTo>
                  <a:cubicBezTo>
                    <a:pt x="13951" y="4533"/>
                    <a:pt x="13928" y="4613"/>
                    <a:pt x="13896" y="4690"/>
                  </a:cubicBezTo>
                  <a:cubicBezTo>
                    <a:pt x="13849" y="4805"/>
                    <a:pt x="13781" y="4913"/>
                    <a:pt x="13686" y="5007"/>
                  </a:cubicBezTo>
                  <a:cubicBezTo>
                    <a:pt x="13595" y="5097"/>
                    <a:pt x="13482" y="5172"/>
                    <a:pt x="13355" y="5227"/>
                  </a:cubicBezTo>
                  <a:cubicBezTo>
                    <a:pt x="13282" y="5258"/>
                    <a:pt x="13205" y="5282"/>
                    <a:pt x="13125" y="5301"/>
                  </a:cubicBezTo>
                  <a:cubicBezTo>
                    <a:pt x="13023" y="5325"/>
                    <a:pt x="12919" y="5338"/>
                    <a:pt x="12814" y="5345"/>
                  </a:cubicBezTo>
                  <a:cubicBezTo>
                    <a:pt x="12700" y="5352"/>
                    <a:pt x="12590" y="5352"/>
                    <a:pt x="12483" y="5345"/>
                  </a:cubicBezTo>
                  <a:cubicBezTo>
                    <a:pt x="12404" y="5340"/>
                    <a:pt x="12326" y="5332"/>
                    <a:pt x="12253" y="5321"/>
                  </a:cubicBezTo>
                  <a:cubicBezTo>
                    <a:pt x="12225" y="5317"/>
                    <a:pt x="12199" y="5314"/>
                    <a:pt x="12177" y="5310"/>
                  </a:cubicBezTo>
                  <a:cubicBezTo>
                    <a:pt x="12156" y="5307"/>
                    <a:pt x="12141" y="5304"/>
                    <a:pt x="12130" y="5302"/>
                  </a:cubicBezTo>
                  <a:cubicBezTo>
                    <a:pt x="12120" y="5301"/>
                    <a:pt x="12114" y="5299"/>
                    <a:pt x="12114" y="5299"/>
                  </a:cubicBezTo>
                  <a:cubicBezTo>
                    <a:pt x="12114" y="5299"/>
                    <a:pt x="12134" y="5290"/>
                    <a:pt x="12173" y="5277"/>
                  </a:cubicBezTo>
                  <a:cubicBezTo>
                    <a:pt x="12212" y="5264"/>
                    <a:pt x="12267" y="5246"/>
                    <a:pt x="12337" y="5224"/>
                  </a:cubicBezTo>
                  <a:cubicBezTo>
                    <a:pt x="12464" y="5182"/>
                    <a:pt x="12598" y="5137"/>
                    <a:pt x="12726" y="5086"/>
                  </a:cubicBezTo>
                  <a:cubicBezTo>
                    <a:pt x="12801" y="5056"/>
                    <a:pt x="12874" y="5023"/>
                    <a:pt x="12942" y="4985"/>
                  </a:cubicBezTo>
                  <a:cubicBezTo>
                    <a:pt x="12987" y="4960"/>
                    <a:pt x="13031" y="4932"/>
                    <a:pt x="13070" y="4901"/>
                  </a:cubicBezTo>
                  <a:cubicBezTo>
                    <a:pt x="13589" y="4495"/>
                    <a:pt x="13271" y="3852"/>
                    <a:pt x="13399" y="3303"/>
                  </a:cubicBezTo>
                  <a:cubicBezTo>
                    <a:pt x="13415" y="3236"/>
                    <a:pt x="13437" y="3169"/>
                    <a:pt x="13467" y="3104"/>
                  </a:cubicBezTo>
                  <a:cubicBezTo>
                    <a:pt x="13476" y="3084"/>
                    <a:pt x="13485" y="3064"/>
                    <a:pt x="13493" y="3044"/>
                  </a:cubicBezTo>
                  <a:cubicBezTo>
                    <a:pt x="13502" y="3025"/>
                    <a:pt x="13511" y="3006"/>
                    <a:pt x="13519" y="2986"/>
                  </a:cubicBezTo>
                  <a:cubicBezTo>
                    <a:pt x="13515" y="2988"/>
                    <a:pt x="13513" y="2989"/>
                    <a:pt x="13509" y="2991"/>
                  </a:cubicBezTo>
                  <a:cubicBezTo>
                    <a:pt x="13354" y="3069"/>
                    <a:pt x="13196" y="3110"/>
                    <a:pt x="13068" y="3128"/>
                  </a:cubicBezTo>
                  <a:cubicBezTo>
                    <a:pt x="13053" y="3130"/>
                    <a:pt x="13038" y="3132"/>
                    <a:pt x="13022" y="3134"/>
                  </a:cubicBezTo>
                  <a:cubicBezTo>
                    <a:pt x="13008" y="3136"/>
                    <a:pt x="12993" y="3137"/>
                    <a:pt x="12978" y="3139"/>
                  </a:cubicBezTo>
                  <a:cubicBezTo>
                    <a:pt x="12949" y="3141"/>
                    <a:pt x="12921" y="3140"/>
                    <a:pt x="12896" y="3141"/>
                  </a:cubicBezTo>
                  <a:cubicBezTo>
                    <a:pt x="12871" y="3141"/>
                    <a:pt x="12849" y="3141"/>
                    <a:pt x="12828" y="3141"/>
                  </a:cubicBezTo>
                  <a:cubicBezTo>
                    <a:pt x="12818" y="3140"/>
                    <a:pt x="12810" y="3140"/>
                    <a:pt x="12800" y="3139"/>
                  </a:cubicBezTo>
                  <a:cubicBezTo>
                    <a:pt x="12791" y="3138"/>
                    <a:pt x="12781" y="3137"/>
                    <a:pt x="12772" y="3136"/>
                  </a:cubicBezTo>
                  <a:cubicBezTo>
                    <a:pt x="12738" y="3133"/>
                    <a:pt x="12712" y="3132"/>
                    <a:pt x="12696" y="3130"/>
                  </a:cubicBezTo>
                  <a:cubicBezTo>
                    <a:pt x="12679" y="3128"/>
                    <a:pt x="12672" y="3127"/>
                    <a:pt x="12672" y="3127"/>
                  </a:cubicBezTo>
                  <a:cubicBezTo>
                    <a:pt x="12672" y="3127"/>
                    <a:pt x="12704" y="3118"/>
                    <a:pt x="12768" y="3104"/>
                  </a:cubicBezTo>
                  <a:cubicBezTo>
                    <a:pt x="12783" y="3101"/>
                    <a:pt x="12801" y="3098"/>
                    <a:pt x="12820" y="3093"/>
                  </a:cubicBezTo>
                  <a:cubicBezTo>
                    <a:pt x="12949" y="3058"/>
                    <a:pt x="13071" y="3006"/>
                    <a:pt x="13179" y="2940"/>
                  </a:cubicBezTo>
                  <a:cubicBezTo>
                    <a:pt x="13234" y="2907"/>
                    <a:pt x="13287" y="2868"/>
                    <a:pt x="13339" y="2823"/>
                  </a:cubicBezTo>
                  <a:cubicBezTo>
                    <a:pt x="13691" y="2387"/>
                    <a:pt x="14072" y="1966"/>
                    <a:pt x="14481" y="1562"/>
                  </a:cubicBezTo>
                  <a:cubicBezTo>
                    <a:pt x="14571" y="1474"/>
                    <a:pt x="14662" y="1386"/>
                    <a:pt x="14764" y="1306"/>
                  </a:cubicBezTo>
                  <a:cubicBezTo>
                    <a:pt x="14829" y="1255"/>
                    <a:pt x="14900" y="1206"/>
                    <a:pt x="14978" y="1159"/>
                  </a:cubicBezTo>
                  <a:cubicBezTo>
                    <a:pt x="14939" y="1110"/>
                    <a:pt x="14890" y="1058"/>
                    <a:pt x="14830" y="1003"/>
                  </a:cubicBezTo>
                  <a:cubicBezTo>
                    <a:pt x="14768" y="946"/>
                    <a:pt x="14694" y="886"/>
                    <a:pt x="14606" y="829"/>
                  </a:cubicBezTo>
                  <a:cubicBezTo>
                    <a:pt x="14518" y="772"/>
                    <a:pt x="14417" y="714"/>
                    <a:pt x="14305" y="660"/>
                  </a:cubicBezTo>
                  <a:cubicBezTo>
                    <a:pt x="14080" y="552"/>
                    <a:pt x="13810" y="451"/>
                    <a:pt x="13501" y="371"/>
                  </a:cubicBezTo>
                  <a:cubicBezTo>
                    <a:pt x="13193" y="291"/>
                    <a:pt x="12849" y="227"/>
                    <a:pt x="12485" y="197"/>
                  </a:cubicBezTo>
                  <a:cubicBezTo>
                    <a:pt x="12394" y="190"/>
                    <a:pt x="12302" y="185"/>
                    <a:pt x="12211" y="182"/>
                  </a:cubicBezTo>
                  <a:cubicBezTo>
                    <a:pt x="12112" y="179"/>
                    <a:pt x="12011" y="178"/>
                    <a:pt x="11910" y="175"/>
                  </a:cubicBezTo>
                  <a:cubicBezTo>
                    <a:pt x="11706" y="170"/>
                    <a:pt x="11510" y="163"/>
                    <a:pt x="11329" y="177"/>
                  </a:cubicBezTo>
                  <a:cubicBezTo>
                    <a:pt x="11239" y="185"/>
                    <a:pt x="11155" y="198"/>
                    <a:pt x="11078" y="216"/>
                  </a:cubicBezTo>
                  <a:cubicBezTo>
                    <a:pt x="11002" y="234"/>
                    <a:pt x="10937" y="262"/>
                    <a:pt x="10880" y="294"/>
                  </a:cubicBezTo>
                  <a:cubicBezTo>
                    <a:pt x="10873" y="298"/>
                    <a:pt x="10867" y="302"/>
                    <a:pt x="10860" y="306"/>
                  </a:cubicBezTo>
                  <a:cubicBezTo>
                    <a:pt x="10853" y="311"/>
                    <a:pt x="10847" y="315"/>
                    <a:pt x="10840" y="319"/>
                  </a:cubicBezTo>
                  <a:cubicBezTo>
                    <a:pt x="10834" y="324"/>
                    <a:pt x="10826" y="328"/>
                    <a:pt x="10820" y="333"/>
                  </a:cubicBezTo>
                  <a:cubicBezTo>
                    <a:pt x="10813" y="338"/>
                    <a:pt x="10808" y="343"/>
                    <a:pt x="10802" y="347"/>
                  </a:cubicBezTo>
                  <a:lnTo>
                    <a:pt x="10800" y="349"/>
                  </a:lnTo>
                  <a:lnTo>
                    <a:pt x="10790" y="357"/>
                  </a:lnTo>
                  <a:lnTo>
                    <a:pt x="10764" y="382"/>
                  </a:lnTo>
                  <a:lnTo>
                    <a:pt x="10750" y="395"/>
                  </a:lnTo>
                  <a:cubicBezTo>
                    <a:pt x="10747" y="397"/>
                    <a:pt x="10744" y="399"/>
                    <a:pt x="10742" y="401"/>
                  </a:cubicBezTo>
                  <a:cubicBezTo>
                    <a:pt x="10740" y="402"/>
                    <a:pt x="10740" y="403"/>
                    <a:pt x="10740" y="404"/>
                  </a:cubicBezTo>
                  <a:lnTo>
                    <a:pt x="10730" y="418"/>
                  </a:lnTo>
                  <a:cubicBezTo>
                    <a:pt x="10723" y="425"/>
                    <a:pt x="10713" y="437"/>
                    <a:pt x="10704" y="450"/>
                  </a:cubicBezTo>
                  <a:cubicBezTo>
                    <a:pt x="10694" y="463"/>
                    <a:pt x="10684" y="478"/>
                    <a:pt x="10675" y="491"/>
                  </a:cubicBezTo>
                  <a:lnTo>
                    <a:pt x="10651" y="534"/>
                  </a:lnTo>
                  <a:lnTo>
                    <a:pt x="10629" y="581"/>
                  </a:lnTo>
                  <a:cubicBezTo>
                    <a:pt x="10615" y="613"/>
                    <a:pt x="10602" y="647"/>
                    <a:pt x="10591" y="682"/>
                  </a:cubicBezTo>
                  <a:cubicBezTo>
                    <a:pt x="10580" y="717"/>
                    <a:pt x="10569" y="755"/>
                    <a:pt x="10561" y="793"/>
                  </a:cubicBezTo>
                  <a:cubicBezTo>
                    <a:pt x="10546" y="869"/>
                    <a:pt x="10534" y="947"/>
                    <a:pt x="10525" y="1030"/>
                  </a:cubicBezTo>
                  <a:cubicBezTo>
                    <a:pt x="10516" y="1112"/>
                    <a:pt x="10511" y="1197"/>
                    <a:pt x="10505" y="1285"/>
                  </a:cubicBezTo>
                  <a:lnTo>
                    <a:pt x="10499" y="1412"/>
                  </a:lnTo>
                  <a:lnTo>
                    <a:pt x="10497" y="1544"/>
                  </a:lnTo>
                  <a:cubicBezTo>
                    <a:pt x="10494" y="1711"/>
                    <a:pt x="10495" y="1893"/>
                    <a:pt x="10495" y="2072"/>
                  </a:cubicBezTo>
                  <a:cubicBezTo>
                    <a:pt x="10495" y="2252"/>
                    <a:pt x="10489" y="2433"/>
                    <a:pt x="10471" y="2617"/>
                  </a:cubicBezTo>
                  <a:cubicBezTo>
                    <a:pt x="10469" y="2633"/>
                    <a:pt x="10469" y="2650"/>
                    <a:pt x="10467" y="2667"/>
                  </a:cubicBezTo>
                  <a:cubicBezTo>
                    <a:pt x="10484" y="2792"/>
                    <a:pt x="10495" y="2927"/>
                    <a:pt x="10493" y="3070"/>
                  </a:cubicBezTo>
                  <a:cubicBezTo>
                    <a:pt x="10491" y="3227"/>
                    <a:pt x="10473" y="3394"/>
                    <a:pt x="10443" y="3567"/>
                  </a:cubicBezTo>
                  <a:cubicBezTo>
                    <a:pt x="10412" y="3746"/>
                    <a:pt x="10370" y="3928"/>
                    <a:pt x="10275" y="4096"/>
                  </a:cubicBezTo>
                  <a:cubicBezTo>
                    <a:pt x="9935" y="4697"/>
                    <a:pt x="9010" y="5022"/>
                    <a:pt x="8864" y="5683"/>
                  </a:cubicBezTo>
                  <a:cubicBezTo>
                    <a:pt x="8843" y="5776"/>
                    <a:pt x="8841" y="5872"/>
                    <a:pt x="8872" y="5964"/>
                  </a:cubicBezTo>
                  <a:cubicBezTo>
                    <a:pt x="8932" y="6145"/>
                    <a:pt x="9108" y="6291"/>
                    <a:pt x="9291" y="6403"/>
                  </a:cubicBezTo>
                  <a:cubicBezTo>
                    <a:pt x="9352" y="6441"/>
                    <a:pt x="9418" y="6478"/>
                    <a:pt x="9467" y="6520"/>
                  </a:cubicBezTo>
                  <a:cubicBezTo>
                    <a:pt x="9483" y="6533"/>
                    <a:pt x="9498" y="6548"/>
                    <a:pt x="9511" y="6563"/>
                  </a:cubicBezTo>
                  <a:cubicBezTo>
                    <a:pt x="9351" y="6561"/>
                    <a:pt x="9192" y="6540"/>
                    <a:pt x="9040" y="6499"/>
                  </a:cubicBezTo>
                  <a:cubicBezTo>
                    <a:pt x="8893" y="6460"/>
                    <a:pt x="8753" y="6403"/>
                    <a:pt x="8633" y="6326"/>
                  </a:cubicBezTo>
                  <a:cubicBezTo>
                    <a:pt x="8470" y="6220"/>
                    <a:pt x="8344" y="6077"/>
                    <a:pt x="8282" y="5912"/>
                  </a:cubicBezTo>
                  <a:cubicBezTo>
                    <a:pt x="8210" y="5718"/>
                    <a:pt x="8228" y="5505"/>
                    <a:pt x="8335" y="5318"/>
                  </a:cubicBezTo>
                  <a:cubicBezTo>
                    <a:pt x="8459" y="5100"/>
                    <a:pt x="8689" y="4935"/>
                    <a:pt x="8906" y="4767"/>
                  </a:cubicBezTo>
                  <a:cubicBezTo>
                    <a:pt x="8941" y="4740"/>
                    <a:pt x="8975" y="4713"/>
                    <a:pt x="9010" y="4685"/>
                  </a:cubicBezTo>
                  <a:cubicBezTo>
                    <a:pt x="9062" y="4643"/>
                    <a:pt x="9112" y="4600"/>
                    <a:pt x="9160" y="4556"/>
                  </a:cubicBezTo>
                  <a:cubicBezTo>
                    <a:pt x="9209" y="4511"/>
                    <a:pt x="9258" y="4464"/>
                    <a:pt x="9303" y="4417"/>
                  </a:cubicBezTo>
                  <a:cubicBezTo>
                    <a:pt x="9274" y="4435"/>
                    <a:pt x="9245" y="4454"/>
                    <a:pt x="9216" y="4472"/>
                  </a:cubicBezTo>
                  <a:cubicBezTo>
                    <a:pt x="9139" y="4521"/>
                    <a:pt x="9062" y="4569"/>
                    <a:pt x="8986" y="4616"/>
                  </a:cubicBezTo>
                  <a:cubicBezTo>
                    <a:pt x="8912" y="4662"/>
                    <a:pt x="8838" y="4708"/>
                    <a:pt x="8759" y="4750"/>
                  </a:cubicBezTo>
                  <a:cubicBezTo>
                    <a:pt x="8344" y="4970"/>
                    <a:pt x="7840" y="5040"/>
                    <a:pt x="7355" y="5132"/>
                  </a:cubicBezTo>
                  <a:cubicBezTo>
                    <a:pt x="7216" y="5158"/>
                    <a:pt x="7076" y="5187"/>
                    <a:pt x="6954" y="5244"/>
                  </a:cubicBezTo>
                  <a:cubicBezTo>
                    <a:pt x="6632" y="5394"/>
                    <a:pt x="6445" y="5710"/>
                    <a:pt x="6178" y="5861"/>
                  </a:cubicBezTo>
                  <a:cubicBezTo>
                    <a:pt x="6108" y="5901"/>
                    <a:pt x="6054" y="5915"/>
                    <a:pt x="6032" y="5923"/>
                  </a:cubicBezTo>
                  <a:cubicBezTo>
                    <a:pt x="6032" y="5923"/>
                    <a:pt x="6034" y="5921"/>
                    <a:pt x="6040" y="5918"/>
                  </a:cubicBezTo>
                  <a:cubicBezTo>
                    <a:pt x="6046" y="5915"/>
                    <a:pt x="6054" y="5911"/>
                    <a:pt x="6066" y="5906"/>
                  </a:cubicBezTo>
                  <a:cubicBezTo>
                    <a:pt x="6077" y="5900"/>
                    <a:pt x="6090" y="5891"/>
                    <a:pt x="6104" y="5880"/>
                  </a:cubicBezTo>
                  <a:cubicBezTo>
                    <a:pt x="6118" y="5869"/>
                    <a:pt x="6134" y="5855"/>
                    <a:pt x="6150" y="5839"/>
                  </a:cubicBezTo>
                  <a:cubicBezTo>
                    <a:pt x="6180" y="5806"/>
                    <a:pt x="6211" y="5764"/>
                    <a:pt x="6242" y="5710"/>
                  </a:cubicBezTo>
                  <a:cubicBezTo>
                    <a:pt x="6275" y="5654"/>
                    <a:pt x="6306" y="5589"/>
                    <a:pt x="6344" y="5519"/>
                  </a:cubicBezTo>
                  <a:cubicBezTo>
                    <a:pt x="6433" y="5357"/>
                    <a:pt x="6555" y="5206"/>
                    <a:pt x="6735" y="5102"/>
                  </a:cubicBezTo>
                  <a:cubicBezTo>
                    <a:pt x="6765" y="5085"/>
                    <a:pt x="6795" y="5070"/>
                    <a:pt x="6825" y="5055"/>
                  </a:cubicBezTo>
                  <a:cubicBezTo>
                    <a:pt x="6955" y="4992"/>
                    <a:pt x="7089" y="4933"/>
                    <a:pt x="7226" y="4882"/>
                  </a:cubicBezTo>
                  <a:cubicBezTo>
                    <a:pt x="7632" y="4732"/>
                    <a:pt x="8072" y="4640"/>
                    <a:pt x="8461" y="4462"/>
                  </a:cubicBezTo>
                  <a:cubicBezTo>
                    <a:pt x="9119" y="4162"/>
                    <a:pt x="9575" y="3651"/>
                    <a:pt x="9725" y="3063"/>
                  </a:cubicBezTo>
                  <a:cubicBezTo>
                    <a:pt x="9766" y="2906"/>
                    <a:pt x="9783" y="2746"/>
                    <a:pt x="9790" y="2585"/>
                  </a:cubicBezTo>
                  <a:cubicBezTo>
                    <a:pt x="9812" y="2050"/>
                    <a:pt x="9721" y="1511"/>
                    <a:pt x="9830" y="982"/>
                  </a:cubicBezTo>
                  <a:cubicBezTo>
                    <a:pt x="9899" y="647"/>
                    <a:pt x="10046" y="323"/>
                    <a:pt x="10265" y="30"/>
                  </a:cubicBezTo>
                  <a:lnTo>
                    <a:pt x="10293" y="6"/>
                  </a:lnTo>
                  <a:lnTo>
                    <a:pt x="10301" y="0"/>
                  </a:lnTo>
                  <a:close/>
                  <a:moveTo>
                    <a:pt x="10856" y="17153"/>
                  </a:moveTo>
                  <a:cubicBezTo>
                    <a:pt x="9457" y="17098"/>
                    <a:pt x="8118" y="18100"/>
                    <a:pt x="9042" y="18642"/>
                  </a:cubicBezTo>
                  <a:cubicBezTo>
                    <a:pt x="9319" y="18805"/>
                    <a:pt x="9690" y="18751"/>
                    <a:pt x="10022" y="18665"/>
                  </a:cubicBezTo>
                  <a:cubicBezTo>
                    <a:pt x="10160" y="18629"/>
                    <a:pt x="10281" y="18593"/>
                    <a:pt x="10381" y="18557"/>
                  </a:cubicBezTo>
                  <a:cubicBezTo>
                    <a:pt x="10461" y="18528"/>
                    <a:pt x="10505" y="18512"/>
                    <a:pt x="10507" y="18511"/>
                  </a:cubicBezTo>
                  <a:cubicBezTo>
                    <a:pt x="10507" y="18511"/>
                    <a:pt x="10499" y="18518"/>
                    <a:pt x="10483" y="18532"/>
                  </a:cubicBezTo>
                  <a:cubicBezTo>
                    <a:pt x="10467" y="18545"/>
                    <a:pt x="10443" y="18566"/>
                    <a:pt x="10411" y="18592"/>
                  </a:cubicBezTo>
                  <a:cubicBezTo>
                    <a:pt x="10378" y="18617"/>
                    <a:pt x="10337" y="18647"/>
                    <a:pt x="10287" y="18682"/>
                  </a:cubicBezTo>
                  <a:cubicBezTo>
                    <a:pt x="10236" y="18716"/>
                    <a:pt x="10178" y="18754"/>
                    <a:pt x="10108" y="18794"/>
                  </a:cubicBezTo>
                  <a:cubicBezTo>
                    <a:pt x="9929" y="18869"/>
                    <a:pt x="9760" y="18958"/>
                    <a:pt x="9603" y="19059"/>
                  </a:cubicBezTo>
                  <a:cubicBezTo>
                    <a:pt x="8767" y="19598"/>
                    <a:pt x="8371" y="20412"/>
                    <a:pt x="8906" y="21009"/>
                  </a:cubicBezTo>
                  <a:cubicBezTo>
                    <a:pt x="9269" y="21415"/>
                    <a:pt x="9961" y="21518"/>
                    <a:pt x="10667" y="21570"/>
                  </a:cubicBezTo>
                  <a:cubicBezTo>
                    <a:pt x="10835" y="21582"/>
                    <a:pt x="11001" y="21592"/>
                    <a:pt x="11168" y="21600"/>
                  </a:cubicBezTo>
                  <a:cubicBezTo>
                    <a:pt x="11334" y="21599"/>
                    <a:pt x="11499" y="21595"/>
                    <a:pt x="11657" y="21583"/>
                  </a:cubicBezTo>
                  <a:cubicBezTo>
                    <a:pt x="11811" y="21571"/>
                    <a:pt x="11963" y="21554"/>
                    <a:pt x="12104" y="21510"/>
                  </a:cubicBezTo>
                  <a:cubicBezTo>
                    <a:pt x="12774" y="21301"/>
                    <a:pt x="12986" y="20675"/>
                    <a:pt x="12912" y="20084"/>
                  </a:cubicBezTo>
                  <a:cubicBezTo>
                    <a:pt x="12883" y="19853"/>
                    <a:pt x="12820" y="19624"/>
                    <a:pt x="12848" y="19392"/>
                  </a:cubicBezTo>
                  <a:cubicBezTo>
                    <a:pt x="12849" y="19384"/>
                    <a:pt x="12851" y="19376"/>
                    <a:pt x="12852" y="19367"/>
                  </a:cubicBezTo>
                  <a:cubicBezTo>
                    <a:pt x="12719" y="19414"/>
                    <a:pt x="12597" y="19437"/>
                    <a:pt x="12493" y="19449"/>
                  </a:cubicBezTo>
                  <a:cubicBezTo>
                    <a:pt x="12361" y="19464"/>
                    <a:pt x="12259" y="19462"/>
                    <a:pt x="12193" y="19459"/>
                  </a:cubicBezTo>
                  <a:cubicBezTo>
                    <a:pt x="12159" y="19457"/>
                    <a:pt x="12132" y="19457"/>
                    <a:pt x="12114" y="19456"/>
                  </a:cubicBezTo>
                  <a:cubicBezTo>
                    <a:pt x="12097" y="19455"/>
                    <a:pt x="12088" y="19454"/>
                    <a:pt x="12088" y="19454"/>
                  </a:cubicBezTo>
                  <a:cubicBezTo>
                    <a:pt x="12088" y="19454"/>
                    <a:pt x="12097" y="19451"/>
                    <a:pt x="12112" y="19445"/>
                  </a:cubicBezTo>
                  <a:cubicBezTo>
                    <a:pt x="12128" y="19438"/>
                    <a:pt x="12152" y="19431"/>
                    <a:pt x="12183" y="19419"/>
                  </a:cubicBezTo>
                  <a:cubicBezTo>
                    <a:pt x="12214" y="19409"/>
                    <a:pt x="12251" y="19393"/>
                    <a:pt x="12293" y="19375"/>
                  </a:cubicBezTo>
                  <a:cubicBezTo>
                    <a:pt x="12334" y="19357"/>
                    <a:pt x="12381" y="19336"/>
                    <a:pt x="12431" y="19312"/>
                  </a:cubicBezTo>
                  <a:cubicBezTo>
                    <a:pt x="12555" y="19266"/>
                    <a:pt x="12661" y="19194"/>
                    <a:pt x="12740" y="19105"/>
                  </a:cubicBezTo>
                  <a:cubicBezTo>
                    <a:pt x="13149" y="18641"/>
                    <a:pt x="12748" y="18048"/>
                    <a:pt x="12195" y="17618"/>
                  </a:cubicBezTo>
                  <a:cubicBezTo>
                    <a:pt x="11796" y="17308"/>
                    <a:pt x="11322" y="17172"/>
                    <a:pt x="10856" y="17153"/>
                  </a:cubicBezTo>
                  <a:close/>
                </a:path>
              </a:pathLst>
            </a:custGeom>
            <a:solidFill>
              <a:srgbClr val="3FDDD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27" name="Read Operation"/>
            <p:cNvSpPr txBox="1"/>
            <p:nvPr/>
          </p:nvSpPr>
          <p:spPr>
            <a:xfrm>
              <a:off x="931915" y="26062"/>
              <a:ext cx="4688992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3000"/>
              </a:lvl1pPr>
            </a:lstStyle>
            <a:p>
              <a:pPr/>
              <a:r>
                <a:t>Read Operation</a:t>
              </a:r>
            </a:p>
          </p:txBody>
        </p:sp>
      </p:grpSp>
      <p:sp>
        <p:nvSpPr>
          <p:cNvPr id="1329" name="Customer detail purchased  products from the category of “Electronic“ in store “LA”"/>
          <p:cNvSpPr txBox="1"/>
          <p:nvPr/>
        </p:nvSpPr>
        <p:spPr>
          <a:xfrm>
            <a:off x="1757000" y="9279619"/>
            <a:ext cx="815060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Customer detail purchased  products from the category of “Electronic“ in store “LA”</a:t>
            </a:r>
          </a:p>
        </p:txBody>
      </p:sp>
      <p:grpSp>
        <p:nvGrpSpPr>
          <p:cNvPr id="1338" name="Group"/>
          <p:cNvGrpSpPr/>
          <p:nvPr/>
        </p:nvGrpSpPr>
        <p:grpSpPr>
          <a:xfrm>
            <a:off x="1757000" y="1424358"/>
            <a:ext cx="21418335" cy="9875311"/>
            <a:chOff x="0" y="0"/>
            <a:chExt cx="21418334" cy="9875309"/>
          </a:xfrm>
        </p:grpSpPr>
        <p:sp>
          <p:nvSpPr>
            <p:cNvPr id="1330" name="Costly join operation with 6 tables"/>
            <p:cNvSpPr txBox="1"/>
            <p:nvPr/>
          </p:nvSpPr>
          <p:spPr>
            <a:xfrm>
              <a:off x="0" y="9275234"/>
              <a:ext cx="8150603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30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Costly join operation with 6 tables</a:t>
              </a:r>
            </a:p>
          </p:txBody>
        </p:sp>
        <p:grpSp>
          <p:nvGrpSpPr>
            <p:cNvPr id="1337" name="Group"/>
            <p:cNvGrpSpPr/>
            <p:nvPr/>
          </p:nvGrpSpPr>
          <p:grpSpPr>
            <a:xfrm>
              <a:off x="11600179" y="0"/>
              <a:ext cx="9818156" cy="7649176"/>
              <a:chOff x="15282" y="0"/>
              <a:chExt cx="9818155" cy="7649175"/>
            </a:xfrm>
          </p:grpSpPr>
          <p:sp>
            <p:nvSpPr>
              <p:cNvPr id="1331" name="Star"/>
              <p:cNvSpPr/>
              <p:nvPr/>
            </p:nvSpPr>
            <p:spPr>
              <a:xfrm>
                <a:off x="15282" y="0"/>
                <a:ext cx="593938" cy="542342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332" name="Star"/>
              <p:cNvSpPr/>
              <p:nvPr/>
            </p:nvSpPr>
            <p:spPr>
              <a:xfrm>
                <a:off x="4527470" y="0"/>
                <a:ext cx="593938" cy="542342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333" name="Star"/>
              <p:cNvSpPr/>
              <p:nvPr/>
            </p:nvSpPr>
            <p:spPr>
              <a:xfrm>
                <a:off x="4527470" y="3446231"/>
                <a:ext cx="593938" cy="542342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334" name="Star"/>
              <p:cNvSpPr/>
              <p:nvPr/>
            </p:nvSpPr>
            <p:spPr>
              <a:xfrm>
                <a:off x="9239501" y="0"/>
                <a:ext cx="593937" cy="542342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335" name="Star"/>
              <p:cNvSpPr/>
              <p:nvPr/>
            </p:nvSpPr>
            <p:spPr>
              <a:xfrm>
                <a:off x="15282" y="6515826"/>
                <a:ext cx="593938" cy="542343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336" name="Star"/>
              <p:cNvSpPr/>
              <p:nvPr/>
            </p:nvSpPr>
            <p:spPr>
              <a:xfrm>
                <a:off x="8721304" y="7106833"/>
                <a:ext cx="593938" cy="542343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sp>
        <p:nvSpPr>
          <p:cNvPr id="1339" name="Shape"/>
          <p:cNvSpPr/>
          <p:nvPr/>
        </p:nvSpPr>
        <p:spPr>
          <a:xfrm>
            <a:off x="4962735" y="1712167"/>
            <a:ext cx="593937" cy="6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179" y="12977"/>
                </a:moveTo>
                <a:cubicBezTo>
                  <a:pt x="15333" y="15197"/>
                  <a:pt x="13171" y="16688"/>
                  <a:pt x="10800" y="16688"/>
                </a:cubicBezTo>
                <a:cubicBezTo>
                  <a:pt x="8429" y="16688"/>
                  <a:pt x="6267" y="15197"/>
                  <a:pt x="5421" y="12977"/>
                </a:cubicBezTo>
                <a:cubicBezTo>
                  <a:pt x="5232" y="12482"/>
                  <a:pt x="5481" y="11927"/>
                  <a:pt x="5976" y="11738"/>
                </a:cubicBezTo>
                <a:cubicBezTo>
                  <a:pt x="6471" y="11550"/>
                  <a:pt x="7026" y="11798"/>
                  <a:pt x="7215" y="12293"/>
                </a:cubicBezTo>
                <a:cubicBezTo>
                  <a:pt x="7780" y="13774"/>
                  <a:pt x="9220" y="14768"/>
                  <a:pt x="10800" y="14768"/>
                </a:cubicBezTo>
                <a:cubicBezTo>
                  <a:pt x="12380" y="14768"/>
                  <a:pt x="13820" y="13774"/>
                  <a:pt x="14385" y="12293"/>
                </a:cubicBezTo>
                <a:cubicBezTo>
                  <a:pt x="14574" y="11798"/>
                  <a:pt x="15128" y="11549"/>
                  <a:pt x="15624" y="11738"/>
                </a:cubicBezTo>
                <a:cubicBezTo>
                  <a:pt x="16119" y="11927"/>
                  <a:pt x="16368" y="12482"/>
                  <a:pt x="16179" y="12977"/>
                </a:cubicBezTo>
                <a:close/>
                <a:moveTo>
                  <a:pt x="13310" y="8366"/>
                </a:moveTo>
                <a:cubicBezTo>
                  <a:pt x="13385" y="8366"/>
                  <a:pt x="13446" y="8427"/>
                  <a:pt x="13446" y="8502"/>
                </a:cubicBezTo>
                <a:cubicBezTo>
                  <a:pt x="13446" y="8577"/>
                  <a:pt x="13385" y="8638"/>
                  <a:pt x="13310" y="8638"/>
                </a:cubicBezTo>
                <a:cubicBezTo>
                  <a:pt x="13235" y="8638"/>
                  <a:pt x="13175" y="8577"/>
                  <a:pt x="13175" y="8502"/>
                </a:cubicBezTo>
                <a:cubicBezTo>
                  <a:pt x="13175" y="8427"/>
                  <a:pt x="13235" y="8366"/>
                  <a:pt x="13310" y="8366"/>
                </a:cubicBezTo>
                <a:close/>
                <a:moveTo>
                  <a:pt x="13310" y="10286"/>
                </a:moveTo>
                <a:cubicBezTo>
                  <a:pt x="14294" y="10286"/>
                  <a:pt x="15095" y="9486"/>
                  <a:pt x="15095" y="8502"/>
                </a:cubicBezTo>
                <a:cubicBezTo>
                  <a:pt x="15095" y="7518"/>
                  <a:pt x="14294" y="6718"/>
                  <a:pt x="13310" y="6718"/>
                </a:cubicBezTo>
                <a:cubicBezTo>
                  <a:pt x="12327" y="6718"/>
                  <a:pt x="11526" y="7518"/>
                  <a:pt x="11526" y="8502"/>
                </a:cubicBezTo>
                <a:cubicBezTo>
                  <a:pt x="11526" y="9486"/>
                  <a:pt x="12327" y="10286"/>
                  <a:pt x="13310" y="10286"/>
                </a:cubicBezTo>
                <a:close/>
                <a:moveTo>
                  <a:pt x="8688" y="8366"/>
                </a:moveTo>
                <a:cubicBezTo>
                  <a:pt x="8763" y="8366"/>
                  <a:pt x="8823" y="8427"/>
                  <a:pt x="8823" y="8502"/>
                </a:cubicBezTo>
                <a:cubicBezTo>
                  <a:pt x="8823" y="8577"/>
                  <a:pt x="8763" y="8638"/>
                  <a:pt x="8688" y="8638"/>
                </a:cubicBezTo>
                <a:cubicBezTo>
                  <a:pt x="8613" y="8638"/>
                  <a:pt x="8552" y="8577"/>
                  <a:pt x="8552" y="8502"/>
                </a:cubicBezTo>
                <a:cubicBezTo>
                  <a:pt x="8552" y="8427"/>
                  <a:pt x="8613" y="8366"/>
                  <a:pt x="8688" y="8366"/>
                </a:cubicBezTo>
                <a:close/>
                <a:moveTo>
                  <a:pt x="8688" y="10286"/>
                </a:moveTo>
                <a:cubicBezTo>
                  <a:pt x="9672" y="10286"/>
                  <a:pt x="10472" y="9486"/>
                  <a:pt x="10472" y="8502"/>
                </a:cubicBezTo>
                <a:cubicBezTo>
                  <a:pt x="10472" y="7518"/>
                  <a:pt x="9672" y="6718"/>
                  <a:pt x="8688" y="6718"/>
                </a:cubicBezTo>
                <a:cubicBezTo>
                  <a:pt x="7704" y="6718"/>
                  <a:pt x="6903" y="7518"/>
                  <a:pt x="6903" y="8502"/>
                </a:cubicBezTo>
                <a:cubicBezTo>
                  <a:pt x="6903" y="9486"/>
                  <a:pt x="7704" y="10286"/>
                  <a:pt x="8688" y="10286"/>
                </a:cubicBezTo>
                <a:close/>
                <a:moveTo>
                  <a:pt x="10800" y="19680"/>
                </a:moveTo>
                <a:cubicBezTo>
                  <a:pt x="5904" y="19680"/>
                  <a:pt x="1920" y="15696"/>
                  <a:pt x="1920" y="10800"/>
                </a:cubicBezTo>
                <a:cubicBezTo>
                  <a:pt x="1920" y="5904"/>
                  <a:pt x="5904" y="1920"/>
                  <a:pt x="10800" y="1920"/>
                </a:cubicBezTo>
                <a:cubicBezTo>
                  <a:pt x="15696" y="1920"/>
                  <a:pt x="19680" y="5904"/>
                  <a:pt x="19680" y="10800"/>
                </a:cubicBezTo>
                <a:cubicBezTo>
                  <a:pt x="19680" y="15696"/>
                  <a:pt x="15696" y="19680"/>
                  <a:pt x="10800" y="19680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D6A85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40" name="Shape"/>
          <p:cNvSpPr/>
          <p:nvPr/>
        </p:nvSpPr>
        <p:spPr>
          <a:xfrm>
            <a:off x="4962735" y="8510751"/>
            <a:ext cx="593937" cy="6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179" y="15386"/>
                </a:moveTo>
                <a:cubicBezTo>
                  <a:pt x="16368" y="15882"/>
                  <a:pt x="16119" y="16436"/>
                  <a:pt x="15624" y="16625"/>
                </a:cubicBezTo>
                <a:cubicBezTo>
                  <a:pt x="15511" y="16668"/>
                  <a:pt x="15396" y="16688"/>
                  <a:pt x="15282" y="16688"/>
                </a:cubicBezTo>
                <a:cubicBezTo>
                  <a:pt x="14895" y="16688"/>
                  <a:pt x="14531" y="16453"/>
                  <a:pt x="14385" y="16070"/>
                </a:cubicBezTo>
                <a:cubicBezTo>
                  <a:pt x="13820" y="14590"/>
                  <a:pt x="12380" y="13595"/>
                  <a:pt x="10800" y="13595"/>
                </a:cubicBezTo>
                <a:cubicBezTo>
                  <a:pt x="9220" y="13595"/>
                  <a:pt x="7780" y="14590"/>
                  <a:pt x="7215" y="16070"/>
                </a:cubicBezTo>
                <a:cubicBezTo>
                  <a:pt x="7026" y="16565"/>
                  <a:pt x="6471" y="16814"/>
                  <a:pt x="5976" y="16625"/>
                </a:cubicBezTo>
                <a:cubicBezTo>
                  <a:pt x="5481" y="16436"/>
                  <a:pt x="5232" y="15882"/>
                  <a:pt x="5421" y="15386"/>
                </a:cubicBezTo>
                <a:cubicBezTo>
                  <a:pt x="6267" y="13167"/>
                  <a:pt x="8429" y="11675"/>
                  <a:pt x="10800" y="11675"/>
                </a:cubicBezTo>
                <a:cubicBezTo>
                  <a:pt x="13171" y="11675"/>
                  <a:pt x="15333" y="13167"/>
                  <a:pt x="16179" y="15386"/>
                </a:cubicBezTo>
                <a:close/>
                <a:moveTo>
                  <a:pt x="13310" y="8366"/>
                </a:moveTo>
                <a:cubicBezTo>
                  <a:pt x="13385" y="8366"/>
                  <a:pt x="13446" y="8427"/>
                  <a:pt x="13446" y="8502"/>
                </a:cubicBezTo>
                <a:cubicBezTo>
                  <a:pt x="13446" y="8577"/>
                  <a:pt x="13385" y="8638"/>
                  <a:pt x="13310" y="8638"/>
                </a:cubicBezTo>
                <a:cubicBezTo>
                  <a:pt x="13235" y="8638"/>
                  <a:pt x="13175" y="8577"/>
                  <a:pt x="13175" y="8502"/>
                </a:cubicBezTo>
                <a:cubicBezTo>
                  <a:pt x="13175" y="8427"/>
                  <a:pt x="13235" y="8366"/>
                  <a:pt x="13310" y="8366"/>
                </a:cubicBezTo>
                <a:close/>
                <a:moveTo>
                  <a:pt x="13310" y="10286"/>
                </a:moveTo>
                <a:cubicBezTo>
                  <a:pt x="14294" y="10286"/>
                  <a:pt x="15095" y="9486"/>
                  <a:pt x="15095" y="8502"/>
                </a:cubicBezTo>
                <a:cubicBezTo>
                  <a:pt x="15095" y="7518"/>
                  <a:pt x="14294" y="6718"/>
                  <a:pt x="13310" y="6718"/>
                </a:cubicBezTo>
                <a:cubicBezTo>
                  <a:pt x="12327" y="6718"/>
                  <a:pt x="11526" y="7518"/>
                  <a:pt x="11526" y="8502"/>
                </a:cubicBezTo>
                <a:cubicBezTo>
                  <a:pt x="11526" y="9486"/>
                  <a:pt x="12327" y="10286"/>
                  <a:pt x="13310" y="10286"/>
                </a:cubicBezTo>
                <a:close/>
                <a:moveTo>
                  <a:pt x="8688" y="8366"/>
                </a:moveTo>
                <a:cubicBezTo>
                  <a:pt x="8763" y="8366"/>
                  <a:pt x="8823" y="8427"/>
                  <a:pt x="8823" y="8502"/>
                </a:cubicBezTo>
                <a:cubicBezTo>
                  <a:pt x="8823" y="8577"/>
                  <a:pt x="8763" y="8638"/>
                  <a:pt x="8688" y="8638"/>
                </a:cubicBezTo>
                <a:cubicBezTo>
                  <a:pt x="8613" y="8638"/>
                  <a:pt x="8552" y="8577"/>
                  <a:pt x="8552" y="8502"/>
                </a:cubicBezTo>
                <a:cubicBezTo>
                  <a:pt x="8552" y="8427"/>
                  <a:pt x="8613" y="8366"/>
                  <a:pt x="8688" y="8366"/>
                </a:cubicBezTo>
                <a:close/>
                <a:moveTo>
                  <a:pt x="8688" y="10286"/>
                </a:moveTo>
                <a:cubicBezTo>
                  <a:pt x="9672" y="10286"/>
                  <a:pt x="10472" y="9486"/>
                  <a:pt x="10472" y="8502"/>
                </a:cubicBezTo>
                <a:cubicBezTo>
                  <a:pt x="10472" y="7518"/>
                  <a:pt x="9672" y="6718"/>
                  <a:pt x="8688" y="6718"/>
                </a:cubicBezTo>
                <a:cubicBezTo>
                  <a:pt x="7704" y="6718"/>
                  <a:pt x="6903" y="7518"/>
                  <a:pt x="6903" y="8502"/>
                </a:cubicBezTo>
                <a:cubicBezTo>
                  <a:pt x="6903" y="9486"/>
                  <a:pt x="7704" y="10286"/>
                  <a:pt x="8688" y="10286"/>
                </a:cubicBezTo>
                <a:close/>
                <a:moveTo>
                  <a:pt x="10800" y="19680"/>
                </a:moveTo>
                <a:cubicBezTo>
                  <a:pt x="5904" y="19680"/>
                  <a:pt x="1920" y="15696"/>
                  <a:pt x="1920" y="10800"/>
                </a:cubicBezTo>
                <a:cubicBezTo>
                  <a:pt x="1920" y="5904"/>
                  <a:pt x="5904" y="1920"/>
                  <a:pt x="10800" y="1920"/>
                </a:cubicBezTo>
                <a:cubicBezTo>
                  <a:pt x="15696" y="1920"/>
                  <a:pt x="19680" y="5904"/>
                  <a:pt x="19680" y="10800"/>
                </a:cubicBezTo>
                <a:cubicBezTo>
                  <a:pt x="19680" y="15696"/>
                  <a:pt x="15696" y="19680"/>
                  <a:pt x="10800" y="19680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6C9DC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343" name="Group"/>
          <p:cNvGrpSpPr/>
          <p:nvPr/>
        </p:nvGrpSpPr>
        <p:grpSpPr>
          <a:xfrm>
            <a:off x="2006113" y="3729636"/>
            <a:ext cx="21069877" cy="6972817"/>
            <a:chOff x="25400" y="25400"/>
            <a:chExt cx="21069876" cy="6972815"/>
          </a:xfrm>
        </p:grpSpPr>
        <p:graphicFrame>
          <p:nvGraphicFramePr>
            <p:cNvPr id="1341" name="Table"/>
            <p:cNvGraphicFramePr/>
            <p:nvPr/>
          </p:nvGraphicFramePr>
          <p:xfrm>
            <a:off x="25400" y="25400"/>
            <a:ext cx="4068798" cy="267207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894848"/>
                  <a:gridCol w="2161249"/>
                </a:tblGrid>
                <a:tr h="647248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ProdCat_ID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CatName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56836"/>
                      </a:solidFill>
                    </a:tcPr>
                  </a:tc>
                </a:tr>
                <a:tr h="816674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trike="sngStrike" sz="2200"/>
                        </a:pPr>
                        <a:r>
                          <a:t>Computer</a:t>
                        </a:r>
                      </a:p>
                      <a:p>
                        <a:pPr defTabSz="914400">
                          <a:defRPr sz="2200"/>
                        </a:pPr>
                        <a:r>
                          <a:t>Electronic</a:t>
                        </a:r>
                      </a:p>
                    </a:txBody>
                    <a:tcPr marL="50800" marR="50800" marT="50800" marB="50800" anchor="t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68573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Sports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626874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Beauty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342" name="Rounded Rectangle"/>
            <p:cNvSpPr/>
            <p:nvPr/>
          </p:nvSpPr>
          <p:spPr>
            <a:xfrm>
              <a:off x="17003762" y="4498624"/>
              <a:ext cx="4091515" cy="2499592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chemeClr val="accent4">
                  <a:hueOff val="102361"/>
                  <a:satOff val="14118"/>
                  <a:lumOff val="1067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1344" name="Update single record"/>
          <p:cNvSpPr txBox="1"/>
          <p:nvPr/>
        </p:nvSpPr>
        <p:spPr>
          <a:xfrm>
            <a:off x="1757000" y="6723062"/>
            <a:ext cx="815060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lvl1pPr>
          </a:lstStyle>
          <a:p>
            <a:pPr/>
            <a:r>
              <a:t>Update single record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00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00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9" grpId="8"/>
      <p:bldP build="whole" bldLvl="1" animBg="1" rev="0" advAuto="0" spid="1325" grpId="2"/>
      <p:bldP build="whole" bldLvl="1" animBg="1" rev="0" advAuto="0" spid="1344" grpId="5"/>
      <p:bldP build="whole" bldLvl="1" animBg="1" rev="0" advAuto="0" spid="1321" grpId="3"/>
      <p:bldP build="whole" bldLvl="1" animBg="1" rev="0" advAuto="0" spid="1322" grpId="1"/>
      <p:bldP build="whole" bldLvl="1" animBg="1" rev="0" advAuto="0" spid="1339" grpId="6"/>
      <p:bldP build="whole" bldLvl="1" animBg="1" rev="0" advAuto="0" spid="1328" grpId="7"/>
      <p:bldP build="whole" bldLvl="1" animBg="1" rev="0" advAuto="0" spid="1338" grpId="9"/>
      <p:bldP build="whole" bldLvl="1" animBg="1" rev="0" advAuto="0" spid="1340" grpId="10"/>
      <p:bldP build="whole" bldLvl="1" animBg="1" rev="0" advAuto="0" spid="1343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Why Denormalization is important for OLAP ?"/>
          <p:cNvSpPr txBox="1"/>
          <p:nvPr/>
        </p:nvSpPr>
        <p:spPr>
          <a:xfrm>
            <a:off x="1780835" y="360862"/>
            <a:ext cx="10856400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Why Denormalization is important for OLAP ?</a:t>
            </a:r>
          </a:p>
        </p:txBody>
      </p:sp>
      <p:sp>
        <p:nvSpPr>
          <p:cNvPr id="134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35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34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4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353" name="Group"/>
          <p:cNvGrpSpPr/>
          <p:nvPr/>
        </p:nvGrpSpPr>
        <p:grpSpPr>
          <a:xfrm>
            <a:off x="825084" y="1686104"/>
            <a:ext cx="3939810" cy="862336"/>
            <a:chOff x="0" y="0"/>
            <a:chExt cx="3939809" cy="862334"/>
          </a:xfrm>
        </p:grpSpPr>
        <p:sp>
          <p:nvSpPr>
            <p:cNvPr id="1351" name="Shape"/>
            <p:cNvSpPr/>
            <p:nvPr/>
          </p:nvSpPr>
          <p:spPr>
            <a:xfrm>
              <a:off x="0" y="0"/>
              <a:ext cx="590132" cy="862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fill="norm" stroke="1" extrusionOk="0">
                  <a:moveTo>
                    <a:pt x="10301" y="0"/>
                  </a:moveTo>
                  <a:lnTo>
                    <a:pt x="9503" y="166"/>
                  </a:lnTo>
                  <a:cubicBezTo>
                    <a:pt x="9356" y="207"/>
                    <a:pt x="9208" y="252"/>
                    <a:pt x="9068" y="309"/>
                  </a:cubicBezTo>
                  <a:cubicBezTo>
                    <a:pt x="8928" y="367"/>
                    <a:pt x="8796" y="434"/>
                    <a:pt x="8667" y="513"/>
                  </a:cubicBezTo>
                  <a:cubicBezTo>
                    <a:pt x="8602" y="553"/>
                    <a:pt x="8539" y="596"/>
                    <a:pt x="8469" y="643"/>
                  </a:cubicBezTo>
                  <a:cubicBezTo>
                    <a:pt x="8399" y="690"/>
                    <a:pt x="8322" y="740"/>
                    <a:pt x="8234" y="790"/>
                  </a:cubicBezTo>
                  <a:cubicBezTo>
                    <a:pt x="8061" y="890"/>
                    <a:pt x="7832" y="971"/>
                    <a:pt x="7613" y="1007"/>
                  </a:cubicBezTo>
                  <a:cubicBezTo>
                    <a:pt x="7587" y="1012"/>
                    <a:pt x="7556" y="1017"/>
                    <a:pt x="7533" y="1020"/>
                  </a:cubicBezTo>
                  <a:lnTo>
                    <a:pt x="7461" y="1031"/>
                  </a:lnTo>
                  <a:lnTo>
                    <a:pt x="7318" y="1052"/>
                  </a:lnTo>
                  <a:cubicBezTo>
                    <a:pt x="7225" y="1065"/>
                    <a:pt x="7131" y="1078"/>
                    <a:pt x="7038" y="1091"/>
                  </a:cubicBezTo>
                  <a:cubicBezTo>
                    <a:pt x="6853" y="1118"/>
                    <a:pt x="6670" y="1143"/>
                    <a:pt x="6493" y="1176"/>
                  </a:cubicBezTo>
                  <a:cubicBezTo>
                    <a:pt x="6317" y="1210"/>
                    <a:pt x="6147" y="1248"/>
                    <a:pt x="5988" y="1292"/>
                  </a:cubicBezTo>
                  <a:cubicBezTo>
                    <a:pt x="5842" y="1332"/>
                    <a:pt x="5693" y="1377"/>
                    <a:pt x="5579" y="1459"/>
                  </a:cubicBezTo>
                  <a:cubicBezTo>
                    <a:pt x="5299" y="1660"/>
                    <a:pt x="5279" y="1998"/>
                    <a:pt x="5501" y="2247"/>
                  </a:cubicBezTo>
                  <a:cubicBezTo>
                    <a:pt x="5574" y="2329"/>
                    <a:pt x="5672" y="2400"/>
                    <a:pt x="5785" y="2460"/>
                  </a:cubicBezTo>
                  <a:cubicBezTo>
                    <a:pt x="6017" y="2584"/>
                    <a:pt x="6297" y="2666"/>
                    <a:pt x="6561" y="2733"/>
                  </a:cubicBezTo>
                  <a:cubicBezTo>
                    <a:pt x="6826" y="2801"/>
                    <a:pt x="7082" y="2854"/>
                    <a:pt x="7308" y="2904"/>
                  </a:cubicBezTo>
                  <a:cubicBezTo>
                    <a:pt x="7535" y="2954"/>
                    <a:pt x="7734" y="3000"/>
                    <a:pt x="7896" y="3044"/>
                  </a:cubicBezTo>
                  <a:cubicBezTo>
                    <a:pt x="8058" y="3089"/>
                    <a:pt x="8182" y="3132"/>
                    <a:pt x="8264" y="3164"/>
                  </a:cubicBezTo>
                  <a:cubicBezTo>
                    <a:pt x="8306" y="3181"/>
                    <a:pt x="8336" y="3194"/>
                    <a:pt x="8357" y="3204"/>
                  </a:cubicBezTo>
                  <a:cubicBezTo>
                    <a:pt x="8377" y="3213"/>
                    <a:pt x="8387" y="3218"/>
                    <a:pt x="8387" y="3218"/>
                  </a:cubicBezTo>
                  <a:cubicBezTo>
                    <a:pt x="8387" y="3218"/>
                    <a:pt x="8340" y="3211"/>
                    <a:pt x="8250" y="3201"/>
                  </a:cubicBezTo>
                  <a:cubicBezTo>
                    <a:pt x="8161" y="3190"/>
                    <a:pt x="8029" y="3180"/>
                    <a:pt x="7862" y="3171"/>
                  </a:cubicBezTo>
                  <a:cubicBezTo>
                    <a:pt x="7695" y="3162"/>
                    <a:pt x="7492" y="3155"/>
                    <a:pt x="7256" y="3144"/>
                  </a:cubicBezTo>
                  <a:cubicBezTo>
                    <a:pt x="7139" y="3139"/>
                    <a:pt x="7013" y="3131"/>
                    <a:pt x="6880" y="3122"/>
                  </a:cubicBezTo>
                  <a:cubicBezTo>
                    <a:pt x="6746" y="3112"/>
                    <a:pt x="6607" y="3102"/>
                    <a:pt x="6459" y="3084"/>
                  </a:cubicBezTo>
                  <a:cubicBezTo>
                    <a:pt x="6310" y="3067"/>
                    <a:pt x="6155" y="3042"/>
                    <a:pt x="5994" y="3007"/>
                  </a:cubicBezTo>
                  <a:cubicBezTo>
                    <a:pt x="5954" y="2998"/>
                    <a:pt x="5915" y="2989"/>
                    <a:pt x="5876" y="2980"/>
                  </a:cubicBezTo>
                  <a:cubicBezTo>
                    <a:pt x="5917" y="3074"/>
                    <a:pt x="5941" y="3175"/>
                    <a:pt x="5946" y="3280"/>
                  </a:cubicBezTo>
                  <a:cubicBezTo>
                    <a:pt x="5952" y="3439"/>
                    <a:pt x="5908" y="3601"/>
                    <a:pt x="5823" y="3746"/>
                  </a:cubicBezTo>
                  <a:cubicBezTo>
                    <a:pt x="5738" y="3890"/>
                    <a:pt x="5615" y="4018"/>
                    <a:pt x="5473" y="4118"/>
                  </a:cubicBezTo>
                  <a:cubicBezTo>
                    <a:pt x="5330" y="4219"/>
                    <a:pt x="5172" y="4296"/>
                    <a:pt x="5008" y="4344"/>
                  </a:cubicBezTo>
                  <a:cubicBezTo>
                    <a:pt x="4929" y="4369"/>
                    <a:pt x="4846" y="4388"/>
                    <a:pt x="4763" y="4402"/>
                  </a:cubicBezTo>
                  <a:cubicBezTo>
                    <a:pt x="4685" y="4416"/>
                    <a:pt x="4605" y="4425"/>
                    <a:pt x="4525" y="4429"/>
                  </a:cubicBezTo>
                  <a:cubicBezTo>
                    <a:pt x="4448" y="4434"/>
                    <a:pt x="4373" y="4433"/>
                    <a:pt x="4302" y="4429"/>
                  </a:cubicBezTo>
                  <a:cubicBezTo>
                    <a:pt x="4231" y="4425"/>
                    <a:pt x="4164" y="4419"/>
                    <a:pt x="4100" y="4410"/>
                  </a:cubicBezTo>
                  <a:cubicBezTo>
                    <a:pt x="4036" y="4400"/>
                    <a:pt x="3975" y="4387"/>
                    <a:pt x="3919" y="4374"/>
                  </a:cubicBezTo>
                  <a:cubicBezTo>
                    <a:pt x="3864" y="4361"/>
                    <a:pt x="3812" y="4346"/>
                    <a:pt x="3765" y="4330"/>
                  </a:cubicBezTo>
                  <a:cubicBezTo>
                    <a:pt x="3754" y="4326"/>
                    <a:pt x="3743" y="4321"/>
                    <a:pt x="3731" y="4317"/>
                  </a:cubicBezTo>
                  <a:cubicBezTo>
                    <a:pt x="3720" y="4313"/>
                    <a:pt x="3708" y="4310"/>
                    <a:pt x="3697" y="4306"/>
                  </a:cubicBezTo>
                  <a:cubicBezTo>
                    <a:pt x="3676" y="4297"/>
                    <a:pt x="3656" y="4289"/>
                    <a:pt x="3637" y="4281"/>
                  </a:cubicBezTo>
                  <a:cubicBezTo>
                    <a:pt x="3598" y="4264"/>
                    <a:pt x="3564" y="4250"/>
                    <a:pt x="3533" y="4235"/>
                  </a:cubicBezTo>
                  <a:cubicBezTo>
                    <a:pt x="3502" y="4220"/>
                    <a:pt x="3475" y="4204"/>
                    <a:pt x="3453" y="4191"/>
                  </a:cubicBezTo>
                  <a:cubicBezTo>
                    <a:pt x="3430" y="4177"/>
                    <a:pt x="3412" y="4165"/>
                    <a:pt x="3396" y="4156"/>
                  </a:cubicBezTo>
                  <a:cubicBezTo>
                    <a:pt x="3381" y="4147"/>
                    <a:pt x="3370" y="4141"/>
                    <a:pt x="3362" y="4136"/>
                  </a:cubicBezTo>
                  <a:cubicBezTo>
                    <a:pt x="3355" y="4131"/>
                    <a:pt x="3350" y="4128"/>
                    <a:pt x="3350" y="4128"/>
                  </a:cubicBezTo>
                  <a:cubicBezTo>
                    <a:pt x="3350" y="4128"/>
                    <a:pt x="3372" y="4126"/>
                    <a:pt x="3410" y="4126"/>
                  </a:cubicBezTo>
                  <a:cubicBezTo>
                    <a:pt x="3448" y="4126"/>
                    <a:pt x="3503" y="4128"/>
                    <a:pt x="3573" y="4128"/>
                  </a:cubicBezTo>
                  <a:cubicBezTo>
                    <a:pt x="3590" y="4127"/>
                    <a:pt x="3608" y="4127"/>
                    <a:pt x="3627" y="4126"/>
                  </a:cubicBezTo>
                  <a:cubicBezTo>
                    <a:pt x="3646" y="4126"/>
                    <a:pt x="3665" y="4125"/>
                    <a:pt x="3685" y="4125"/>
                  </a:cubicBezTo>
                  <a:cubicBezTo>
                    <a:pt x="3695" y="4124"/>
                    <a:pt x="3705" y="4123"/>
                    <a:pt x="3715" y="4123"/>
                  </a:cubicBezTo>
                  <a:cubicBezTo>
                    <a:pt x="3726" y="4123"/>
                    <a:pt x="3737" y="4123"/>
                    <a:pt x="3747" y="4123"/>
                  </a:cubicBezTo>
                  <a:cubicBezTo>
                    <a:pt x="3758" y="4122"/>
                    <a:pt x="3768" y="4121"/>
                    <a:pt x="3779" y="4120"/>
                  </a:cubicBezTo>
                  <a:cubicBezTo>
                    <a:pt x="3790" y="4119"/>
                    <a:pt x="3802" y="4119"/>
                    <a:pt x="3813" y="4118"/>
                  </a:cubicBezTo>
                  <a:cubicBezTo>
                    <a:pt x="3859" y="4116"/>
                    <a:pt x="3906" y="4112"/>
                    <a:pt x="3956" y="4107"/>
                  </a:cubicBezTo>
                  <a:cubicBezTo>
                    <a:pt x="4005" y="4102"/>
                    <a:pt x="4056" y="4096"/>
                    <a:pt x="4108" y="4088"/>
                  </a:cubicBezTo>
                  <a:cubicBezTo>
                    <a:pt x="4134" y="4083"/>
                    <a:pt x="4160" y="4080"/>
                    <a:pt x="4186" y="4076"/>
                  </a:cubicBezTo>
                  <a:cubicBezTo>
                    <a:pt x="4213" y="4072"/>
                    <a:pt x="4240" y="4067"/>
                    <a:pt x="4266" y="4060"/>
                  </a:cubicBezTo>
                  <a:cubicBezTo>
                    <a:pt x="4293" y="4054"/>
                    <a:pt x="4320" y="4047"/>
                    <a:pt x="4346" y="4041"/>
                  </a:cubicBezTo>
                  <a:cubicBezTo>
                    <a:pt x="4373" y="4034"/>
                    <a:pt x="4400" y="4028"/>
                    <a:pt x="4427" y="4019"/>
                  </a:cubicBezTo>
                  <a:cubicBezTo>
                    <a:pt x="4534" y="3990"/>
                    <a:pt x="4637" y="3948"/>
                    <a:pt x="4735" y="3900"/>
                  </a:cubicBezTo>
                  <a:cubicBezTo>
                    <a:pt x="4834" y="3853"/>
                    <a:pt x="4923" y="3795"/>
                    <a:pt x="5000" y="3730"/>
                  </a:cubicBezTo>
                  <a:cubicBezTo>
                    <a:pt x="5076" y="3665"/>
                    <a:pt x="5138" y="3591"/>
                    <a:pt x="5184" y="3515"/>
                  </a:cubicBezTo>
                  <a:cubicBezTo>
                    <a:pt x="5230" y="3439"/>
                    <a:pt x="5256" y="3359"/>
                    <a:pt x="5262" y="3278"/>
                  </a:cubicBezTo>
                  <a:cubicBezTo>
                    <a:pt x="5272" y="3153"/>
                    <a:pt x="5232" y="3030"/>
                    <a:pt x="5170" y="2915"/>
                  </a:cubicBezTo>
                  <a:cubicBezTo>
                    <a:pt x="5105" y="2794"/>
                    <a:pt x="5015" y="2682"/>
                    <a:pt x="4891" y="2594"/>
                  </a:cubicBezTo>
                  <a:cubicBezTo>
                    <a:pt x="4754" y="2496"/>
                    <a:pt x="4582" y="2434"/>
                    <a:pt x="4406" y="2388"/>
                  </a:cubicBezTo>
                  <a:cubicBezTo>
                    <a:pt x="4120" y="2312"/>
                    <a:pt x="3814" y="2275"/>
                    <a:pt x="3523" y="2337"/>
                  </a:cubicBezTo>
                  <a:cubicBezTo>
                    <a:pt x="3419" y="2359"/>
                    <a:pt x="3327" y="2392"/>
                    <a:pt x="3244" y="2441"/>
                  </a:cubicBezTo>
                  <a:cubicBezTo>
                    <a:pt x="3201" y="2467"/>
                    <a:pt x="3162" y="2497"/>
                    <a:pt x="3126" y="2528"/>
                  </a:cubicBezTo>
                  <a:cubicBezTo>
                    <a:pt x="2956" y="2677"/>
                    <a:pt x="2849" y="2869"/>
                    <a:pt x="2643" y="2988"/>
                  </a:cubicBezTo>
                  <a:cubicBezTo>
                    <a:pt x="2493" y="3074"/>
                    <a:pt x="2307" y="3110"/>
                    <a:pt x="2146" y="3183"/>
                  </a:cubicBezTo>
                  <a:cubicBezTo>
                    <a:pt x="1607" y="3428"/>
                    <a:pt x="1488" y="3987"/>
                    <a:pt x="1021" y="4301"/>
                  </a:cubicBezTo>
                  <a:cubicBezTo>
                    <a:pt x="977" y="4332"/>
                    <a:pt x="927" y="4359"/>
                    <a:pt x="877" y="4383"/>
                  </a:cubicBezTo>
                  <a:cubicBezTo>
                    <a:pt x="893" y="4382"/>
                    <a:pt x="910" y="4380"/>
                    <a:pt x="925" y="4379"/>
                  </a:cubicBezTo>
                  <a:cubicBezTo>
                    <a:pt x="1194" y="4357"/>
                    <a:pt x="1462" y="4405"/>
                    <a:pt x="1703" y="4500"/>
                  </a:cubicBezTo>
                  <a:cubicBezTo>
                    <a:pt x="1898" y="4578"/>
                    <a:pt x="2044" y="4674"/>
                    <a:pt x="2150" y="4759"/>
                  </a:cubicBezTo>
                  <a:cubicBezTo>
                    <a:pt x="2201" y="4803"/>
                    <a:pt x="2241" y="4846"/>
                    <a:pt x="2274" y="4884"/>
                  </a:cubicBezTo>
                  <a:cubicBezTo>
                    <a:pt x="2307" y="4922"/>
                    <a:pt x="2332" y="4955"/>
                    <a:pt x="2350" y="4982"/>
                  </a:cubicBezTo>
                  <a:cubicBezTo>
                    <a:pt x="2367" y="5010"/>
                    <a:pt x="2380" y="5032"/>
                    <a:pt x="2388" y="5047"/>
                  </a:cubicBezTo>
                  <a:cubicBezTo>
                    <a:pt x="2397" y="5061"/>
                    <a:pt x="2402" y="5067"/>
                    <a:pt x="2402" y="5067"/>
                  </a:cubicBezTo>
                  <a:cubicBezTo>
                    <a:pt x="2402" y="5067"/>
                    <a:pt x="2373" y="5045"/>
                    <a:pt x="2318" y="5001"/>
                  </a:cubicBezTo>
                  <a:cubicBezTo>
                    <a:pt x="2262" y="4957"/>
                    <a:pt x="2176" y="4904"/>
                    <a:pt x="2060" y="4845"/>
                  </a:cubicBezTo>
                  <a:cubicBezTo>
                    <a:pt x="1926" y="4770"/>
                    <a:pt x="1773" y="4721"/>
                    <a:pt x="1611" y="4701"/>
                  </a:cubicBezTo>
                  <a:cubicBezTo>
                    <a:pt x="956" y="4620"/>
                    <a:pt x="358" y="4976"/>
                    <a:pt x="122" y="5478"/>
                  </a:cubicBezTo>
                  <a:cubicBezTo>
                    <a:pt x="-2" y="5741"/>
                    <a:pt x="-20" y="6025"/>
                    <a:pt x="17" y="6304"/>
                  </a:cubicBezTo>
                  <a:cubicBezTo>
                    <a:pt x="66" y="6670"/>
                    <a:pt x="221" y="7036"/>
                    <a:pt x="599" y="7249"/>
                  </a:cubicBezTo>
                  <a:cubicBezTo>
                    <a:pt x="812" y="7370"/>
                    <a:pt x="1073" y="7424"/>
                    <a:pt x="1336" y="7445"/>
                  </a:cubicBezTo>
                  <a:cubicBezTo>
                    <a:pt x="1667" y="7472"/>
                    <a:pt x="2001" y="7450"/>
                    <a:pt x="2326" y="7395"/>
                  </a:cubicBezTo>
                  <a:cubicBezTo>
                    <a:pt x="2506" y="7364"/>
                    <a:pt x="2682" y="7324"/>
                    <a:pt x="2853" y="7272"/>
                  </a:cubicBezTo>
                  <a:cubicBezTo>
                    <a:pt x="3005" y="7225"/>
                    <a:pt x="3152" y="7170"/>
                    <a:pt x="3294" y="7107"/>
                  </a:cubicBezTo>
                  <a:cubicBezTo>
                    <a:pt x="3340" y="7087"/>
                    <a:pt x="3384" y="7067"/>
                    <a:pt x="3428" y="7046"/>
                  </a:cubicBezTo>
                  <a:lnTo>
                    <a:pt x="3831" y="6812"/>
                  </a:lnTo>
                  <a:cubicBezTo>
                    <a:pt x="3944" y="6743"/>
                    <a:pt x="4020" y="6678"/>
                    <a:pt x="4076" y="6635"/>
                  </a:cubicBezTo>
                  <a:cubicBezTo>
                    <a:pt x="4132" y="6593"/>
                    <a:pt x="4162" y="6570"/>
                    <a:pt x="4162" y="6570"/>
                  </a:cubicBezTo>
                  <a:cubicBezTo>
                    <a:pt x="4159" y="6575"/>
                    <a:pt x="4154" y="6582"/>
                    <a:pt x="4148" y="6591"/>
                  </a:cubicBezTo>
                  <a:cubicBezTo>
                    <a:pt x="4113" y="6646"/>
                    <a:pt x="4079" y="6701"/>
                    <a:pt x="4042" y="6755"/>
                  </a:cubicBezTo>
                  <a:cubicBezTo>
                    <a:pt x="3806" y="7091"/>
                    <a:pt x="3457" y="7370"/>
                    <a:pt x="3034" y="7561"/>
                  </a:cubicBezTo>
                  <a:cubicBezTo>
                    <a:pt x="2921" y="7614"/>
                    <a:pt x="2800" y="7663"/>
                    <a:pt x="2671" y="7709"/>
                  </a:cubicBezTo>
                  <a:cubicBezTo>
                    <a:pt x="2541" y="7755"/>
                    <a:pt x="2404" y="7796"/>
                    <a:pt x="2258" y="7831"/>
                  </a:cubicBezTo>
                  <a:cubicBezTo>
                    <a:pt x="2113" y="7866"/>
                    <a:pt x="1958" y="7891"/>
                    <a:pt x="1797" y="7911"/>
                  </a:cubicBezTo>
                  <a:cubicBezTo>
                    <a:pt x="1636" y="7931"/>
                    <a:pt x="1469" y="7940"/>
                    <a:pt x="1296" y="7936"/>
                  </a:cubicBezTo>
                  <a:cubicBezTo>
                    <a:pt x="1123" y="7933"/>
                    <a:pt x="945" y="7915"/>
                    <a:pt x="765" y="7880"/>
                  </a:cubicBezTo>
                  <a:cubicBezTo>
                    <a:pt x="693" y="7865"/>
                    <a:pt x="622" y="7847"/>
                    <a:pt x="550" y="7826"/>
                  </a:cubicBezTo>
                  <a:cubicBezTo>
                    <a:pt x="550" y="7827"/>
                    <a:pt x="549" y="7829"/>
                    <a:pt x="548" y="7831"/>
                  </a:cubicBezTo>
                  <a:cubicBezTo>
                    <a:pt x="548" y="7832"/>
                    <a:pt x="547" y="7834"/>
                    <a:pt x="546" y="7835"/>
                  </a:cubicBezTo>
                  <a:cubicBezTo>
                    <a:pt x="543" y="7844"/>
                    <a:pt x="541" y="7852"/>
                    <a:pt x="538" y="7861"/>
                  </a:cubicBezTo>
                  <a:cubicBezTo>
                    <a:pt x="535" y="7870"/>
                    <a:pt x="532" y="7878"/>
                    <a:pt x="528" y="7887"/>
                  </a:cubicBezTo>
                  <a:cubicBezTo>
                    <a:pt x="526" y="7897"/>
                    <a:pt x="523" y="7906"/>
                    <a:pt x="520" y="7916"/>
                  </a:cubicBezTo>
                  <a:cubicBezTo>
                    <a:pt x="473" y="8086"/>
                    <a:pt x="452" y="8261"/>
                    <a:pt x="470" y="8435"/>
                  </a:cubicBezTo>
                  <a:cubicBezTo>
                    <a:pt x="477" y="8502"/>
                    <a:pt x="490" y="8568"/>
                    <a:pt x="508" y="8633"/>
                  </a:cubicBezTo>
                  <a:cubicBezTo>
                    <a:pt x="586" y="8975"/>
                    <a:pt x="819" y="9284"/>
                    <a:pt x="1164" y="9501"/>
                  </a:cubicBezTo>
                  <a:cubicBezTo>
                    <a:pt x="1243" y="9551"/>
                    <a:pt x="1329" y="9597"/>
                    <a:pt x="1418" y="9634"/>
                  </a:cubicBezTo>
                  <a:cubicBezTo>
                    <a:pt x="1508" y="9671"/>
                    <a:pt x="1601" y="9700"/>
                    <a:pt x="1699" y="9721"/>
                  </a:cubicBezTo>
                  <a:cubicBezTo>
                    <a:pt x="2234" y="9837"/>
                    <a:pt x="2783" y="9691"/>
                    <a:pt x="3290" y="9512"/>
                  </a:cubicBezTo>
                  <a:cubicBezTo>
                    <a:pt x="3553" y="9419"/>
                    <a:pt x="3811" y="9318"/>
                    <a:pt x="4072" y="9222"/>
                  </a:cubicBezTo>
                  <a:cubicBezTo>
                    <a:pt x="4173" y="9185"/>
                    <a:pt x="4274" y="9147"/>
                    <a:pt x="4372" y="9114"/>
                  </a:cubicBezTo>
                  <a:cubicBezTo>
                    <a:pt x="4514" y="9067"/>
                    <a:pt x="4657" y="9024"/>
                    <a:pt x="4803" y="8986"/>
                  </a:cubicBezTo>
                  <a:cubicBezTo>
                    <a:pt x="4891" y="8964"/>
                    <a:pt x="4981" y="8945"/>
                    <a:pt x="5070" y="8928"/>
                  </a:cubicBezTo>
                  <a:cubicBezTo>
                    <a:pt x="5151" y="8912"/>
                    <a:pt x="5232" y="8900"/>
                    <a:pt x="5312" y="8890"/>
                  </a:cubicBezTo>
                  <a:cubicBezTo>
                    <a:pt x="5382" y="8881"/>
                    <a:pt x="5451" y="8873"/>
                    <a:pt x="5519" y="8870"/>
                  </a:cubicBezTo>
                  <a:cubicBezTo>
                    <a:pt x="5549" y="8868"/>
                    <a:pt x="5579" y="8867"/>
                    <a:pt x="5607" y="8866"/>
                  </a:cubicBezTo>
                  <a:cubicBezTo>
                    <a:pt x="5605" y="8860"/>
                    <a:pt x="5603" y="8853"/>
                    <a:pt x="5601" y="8846"/>
                  </a:cubicBezTo>
                  <a:cubicBezTo>
                    <a:pt x="5509" y="8467"/>
                    <a:pt x="5586" y="8080"/>
                    <a:pt x="5735" y="7712"/>
                  </a:cubicBezTo>
                  <a:cubicBezTo>
                    <a:pt x="5790" y="7577"/>
                    <a:pt x="5845" y="7460"/>
                    <a:pt x="5894" y="7360"/>
                  </a:cubicBezTo>
                  <a:cubicBezTo>
                    <a:pt x="5940" y="7264"/>
                    <a:pt x="5978" y="7189"/>
                    <a:pt x="6004" y="7137"/>
                  </a:cubicBezTo>
                  <a:cubicBezTo>
                    <a:pt x="6016" y="7111"/>
                    <a:pt x="6026" y="7091"/>
                    <a:pt x="6032" y="7077"/>
                  </a:cubicBezTo>
                  <a:cubicBezTo>
                    <a:pt x="6038" y="7064"/>
                    <a:pt x="6040" y="7057"/>
                    <a:pt x="6040" y="7057"/>
                  </a:cubicBezTo>
                  <a:cubicBezTo>
                    <a:pt x="6040" y="7064"/>
                    <a:pt x="6042" y="7072"/>
                    <a:pt x="6042" y="7079"/>
                  </a:cubicBezTo>
                  <a:cubicBezTo>
                    <a:pt x="6044" y="7180"/>
                    <a:pt x="6040" y="7282"/>
                    <a:pt x="6032" y="7384"/>
                  </a:cubicBezTo>
                  <a:cubicBezTo>
                    <a:pt x="6024" y="7486"/>
                    <a:pt x="6012" y="7610"/>
                    <a:pt x="6000" y="7752"/>
                  </a:cubicBezTo>
                  <a:cubicBezTo>
                    <a:pt x="5999" y="7825"/>
                    <a:pt x="5995" y="7899"/>
                    <a:pt x="5988" y="7973"/>
                  </a:cubicBezTo>
                  <a:cubicBezTo>
                    <a:pt x="5955" y="8306"/>
                    <a:pt x="5883" y="8673"/>
                    <a:pt x="6192" y="8898"/>
                  </a:cubicBezTo>
                  <a:cubicBezTo>
                    <a:pt x="6195" y="8900"/>
                    <a:pt x="6199" y="8902"/>
                    <a:pt x="6202" y="8904"/>
                  </a:cubicBezTo>
                  <a:cubicBezTo>
                    <a:pt x="6209" y="8908"/>
                    <a:pt x="6215" y="8913"/>
                    <a:pt x="6222" y="8917"/>
                  </a:cubicBezTo>
                  <a:cubicBezTo>
                    <a:pt x="6261" y="8937"/>
                    <a:pt x="6305" y="8950"/>
                    <a:pt x="6350" y="8958"/>
                  </a:cubicBezTo>
                  <a:cubicBezTo>
                    <a:pt x="6431" y="8973"/>
                    <a:pt x="6535" y="8975"/>
                    <a:pt x="6645" y="8964"/>
                  </a:cubicBezTo>
                  <a:cubicBezTo>
                    <a:pt x="6757" y="8954"/>
                    <a:pt x="6877" y="8934"/>
                    <a:pt x="6998" y="8904"/>
                  </a:cubicBezTo>
                  <a:cubicBezTo>
                    <a:pt x="7123" y="8874"/>
                    <a:pt x="7244" y="8833"/>
                    <a:pt x="7367" y="8799"/>
                  </a:cubicBezTo>
                  <a:cubicBezTo>
                    <a:pt x="8023" y="8613"/>
                    <a:pt x="8767" y="8561"/>
                    <a:pt x="9445" y="8437"/>
                  </a:cubicBezTo>
                  <a:cubicBezTo>
                    <a:pt x="10123" y="8313"/>
                    <a:pt x="10736" y="8117"/>
                    <a:pt x="11128" y="7647"/>
                  </a:cubicBezTo>
                  <a:cubicBezTo>
                    <a:pt x="11234" y="7521"/>
                    <a:pt x="11300" y="7364"/>
                    <a:pt x="11191" y="7248"/>
                  </a:cubicBezTo>
                  <a:cubicBezTo>
                    <a:pt x="11153" y="7208"/>
                    <a:pt x="11095" y="7182"/>
                    <a:pt x="11032" y="7174"/>
                  </a:cubicBezTo>
                  <a:cubicBezTo>
                    <a:pt x="10977" y="7157"/>
                    <a:pt x="10926" y="7145"/>
                    <a:pt x="10878" y="7139"/>
                  </a:cubicBezTo>
                  <a:cubicBezTo>
                    <a:pt x="10830" y="7133"/>
                    <a:pt x="10788" y="7131"/>
                    <a:pt x="10754" y="7131"/>
                  </a:cubicBezTo>
                  <a:cubicBezTo>
                    <a:pt x="10736" y="7131"/>
                    <a:pt x="10721" y="7130"/>
                    <a:pt x="10708" y="7131"/>
                  </a:cubicBezTo>
                  <a:cubicBezTo>
                    <a:pt x="10694" y="7132"/>
                    <a:pt x="10683" y="7134"/>
                    <a:pt x="10673" y="7134"/>
                  </a:cubicBezTo>
                  <a:cubicBezTo>
                    <a:pt x="10664" y="7135"/>
                    <a:pt x="10658" y="7134"/>
                    <a:pt x="10653" y="7134"/>
                  </a:cubicBezTo>
                  <a:cubicBezTo>
                    <a:pt x="10659" y="7132"/>
                    <a:pt x="10663" y="7128"/>
                    <a:pt x="10671" y="7125"/>
                  </a:cubicBezTo>
                  <a:cubicBezTo>
                    <a:pt x="10732" y="7102"/>
                    <a:pt x="10802" y="7083"/>
                    <a:pt x="10876" y="7073"/>
                  </a:cubicBezTo>
                  <a:cubicBezTo>
                    <a:pt x="10974" y="7058"/>
                    <a:pt x="11077" y="7059"/>
                    <a:pt x="11176" y="7077"/>
                  </a:cubicBezTo>
                  <a:cubicBezTo>
                    <a:pt x="11269" y="7094"/>
                    <a:pt x="11359" y="7127"/>
                    <a:pt x="11427" y="7180"/>
                  </a:cubicBezTo>
                  <a:cubicBezTo>
                    <a:pt x="11608" y="7321"/>
                    <a:pt x="11593" y="7542"/>
                    <a:pt x="11531" y="7741"/>
                  </a:cubicBezTo>
                  <a:cubicBezTo>
                    <a:pt x="11500" y="7839"/>
                    <a:pt x="11461" y="7934"/>
                    <a:pt x="11413" y="8028"/>
                  </a:cubicBezTo>
                  <a:cubicBezTo>
                    <a:pt x="11380" y="8057"/>
                    <a:pt x="11344" y="8084"/>
                    <a:pt x="11307" y="8110"/>
                  </a:cubicBezTo>
                  <a:cubicBezTo>
                    <a:pt x="11270" y="8136"/>
                    <a:pt x="11232" y="8160"/>
                    <a:pt x="11193" y="8183"/>
                  </a:cubicBezTo>
                  <a:cubicBezTo>
                    <a:pt x="11197" y="8187"/>
                    <a:pt x="11204" y="8192"/>
                    <a:pt x="11209" y="8197"/>
                  </a:cubicBezTo>
                  <a:cubicBezTo>
                    <a:pt x="11570" y="8539"/>
                    <a:pt x="12067" y="8774"/>
                    <a:pt x="12615" y="8877"/>
                  </a:cubicBezTo>
                  <a:cubicBezTo>
                    <a:pt x="12661" y="8886"/>
                    <a:pt x="12706" y="8893"/>
                    <a:pt x="12752" y="8900"/>
                  </a:cubicBezTo>
                  <a:lnTo>
                    <a:pt x="12776" y="8862"/>
                  </a:lnTo>
                  <a:cubicBezTo>
                    <a:pt x="12956" y="8612"/>
                    <a:pt x="13205" y="8388"/>
                    <a:pt x="13491" y="8221"/>
                  </a:cubicBezTo>
                  <a:cubicBezTo>
                    <a:pt x="13736" y="8077"/>
                    <a:pt x="14009" y="7965"/>
                    <a:pt x="14295" y="7881"/>
                  </a:cubicBezTo>
                  <a:cubicBezTo>
                    <a:pt x="14666" y="7772"/>
                    <a:pt x="15054" y="7707"/>
                    <a:pt x="15447" y="7676"/>
                  </a:cubicBezTo>
                  <a:cubicBezTo>
                    <a:pt x="15592" y="7664"/>
                    <a:pt x="15738" y="7657"/>
                    <a:pt x="15884" y="7655"/>
                  </a:cubicBezTo>
                  <a:cubicBezTo>
                    <a:pt x="15913" y="7655"/>
                    <a:pt x="15943" y="7655"/>
                    <a:pt x="15972" y="7655"/>
                  </a:cubicBezTo>
                  <a:cubicBezTo>
                    <a:pt x="15996" y="7655"/>
                    <a:pt x="16014" y="7657"/>
                    <a:pt x="16027" y="7657"/>
                  </a:cubicBezTo>
                  <a:cubicBezTo>
                    <a:pt x="16039" y="7657"/>
                    <a:pt x="16045" y="7657"/>
                    <a:pt x="16045" y="7657"/>
                  </a:cubicBezTo>
                  <a:cubicBezTo>
                    <a:pt x="16045" y="7657"/>
                    <a:pt x="16039" y="7660"/>
                    <a:pt x="16029" y="7665"/>
                  </a:cubicBezTo>
                  <a:cubicBezTo>
                    <a:pt x="16018" y="7670"/>
                    <a:pt x="16003" y="7677"/>
                    <a:pt x="15982" y="7687"/>
                  </a:cubicBezTo>
                  <a:cubicBezTo>
                    <a:pt x="15941" y="7705"/>
                    <a:pt x="15880" y="7733"/>
                    <a:pt x="15802" y="7766"/>
                  </a:cubicBezTo>
                  <a:cubicBezTo>
                    <a:pt x="15725" y="7799"/>
                    <a:pt x="15631" y="7838"/>
                    <a:pt x="15523" y="7881"/>
                  </a:cubicBezTo>
                  <a:cubicBezTo>
                    <a:pt x="15417" y="7924"/>
                    <a:pt x="15298" y="7972"/>
                    <a:pt x="15167" y="8025"/>
                  </a:cubicBezTo>
                  <a:cubicBezTo>
                    <a:pt x="15037" y="8077"/>
                    <a:pt x="14899" y="8136"/>
                    <a:pt x="14756" y="8197"/>
                  </a:cubicBezTo>
                  <a:cubicBezTo>
                    <a:pt x="14686" y="8229"/>
                    <a:pt x="14614" y="8260"/>
                    <a:pt x="14541" y="8293"/>
                  </a:cubicBezTo>
                  <a:cubicBezTo>
                    <a:pt x="14469" y="8327"/>
                    <a:pt x="14398" y="8363"/>
                    <a:pt x="14327" y="8401"/>
                  </a:cubicBezTo>
                  <a:cubicBezTo>
                    <a:pt x="13735" y="8659"/>
                    <a:pt x="13307" y="9100"/>
                    <a:pt x="13147" y="9618"/>
                  </a:cubicBezTo>
                  <a:cubicBezTo>
                    <a:pt x="13110" y="9737"/>
                    <a:pt x="13087" y="9859"/>
                    <a:pt x="13080" y="9981"/>
                  </a:cubicBezTo>
                  <a:cubicBezTo>
                    <a:pt x="13074" y="10098"/>
                    <a:pt x="13084" y="10208"/>
                    <a:pt x="13108" y="10307"/>
                  </a:cubicBezTo>
                  <a:cubicBezTo>
                    <a:pt x="13133" y="10405"/>
                    <a:pt x="13174" y="10492"/>
                    <a:pt x="13225" y="10566"/>
                  </a:cubicBezTo>
                  <a:cubicBezTo>
                    <a:pt x="13275" y="10639"/>
                    <a:pt x="13337" y="10697"/>
                    <a:pt x="13395" y="10742"/>
                  </a:cubicBezTo>
                  <a:cubicBezTo>
                    <a:pt x="13425" y="10764"/>
                    <a:pt x="13453" y="10783"/>
                    <a:pt x="13479" y="10799"/>
                  </a:cubicBezTo>
                  <a:cubicBezTo>
                    <a:pt x="13505" y="10816"/>
                    <a:pt x="13530" y="10829"/>
                    <a:pt x="13549" y="10839"/>
                  </a:cubicBezTo>
                  <a:cubicBezTo>
                    <a:pt x="13569" y="10849"/>
                    <a:pt x="13583" y="10857"/>
                    <a:pt x="13593" y="10862"/>
                  </a:cubicBezTo>
                  <a:cubicBezTo>
                    <a:pt x="13604" y="10868"/>
                    <a:pt x="13610" y="10870"/>
                    <a:pt x="13610" y="10870"/>
                  </a:cubicBezTo>
                  <a:cubicBezTo>
                    <a:pt x="13610" y="10870"/>
                    <a:pt x="13604" y="10870"/>
                    <a:pt x="13591" y="10870"/>
                  </a:cubicBezTo>
                  <a:cubicBezTo>
                    <a:pt x="13579" y="10870"/>
                    <a:pt x="13560" y="10869"/>
                    <a:pt x="13535" y="10869"/>
                  </a:cubicBezTo>
                  <a:cubicBezTo>
                    <a:pt x="13523" y="10869"/>
                    <a:pt x="13510" y="10867"/>
                    <a:pt x="13495" y="10866"/>
                  </a:cubicBezTo>
                  <a:cubicBezTo>
                    <a:pt x="13480" y="10864"/>
                    <a:pt x="13465" y="10863"/>
                    <a:pt x="13447" y="10861"/>
                  </a:cubicBezTo>
                  <a:cubicBezTo>
                    <a:pt x="13429" y="10859"/>
                    <a:pt x="13409" y="10857"/>
                    <a:pt x="13389" y="10853"/>
                  </a:cubicBezTo>
                  <a:cubicBezTo>
                    <a:pt x="13369" y="10849"/>
                    <a:pt x="13348" y="10844"/>
                    <a:pt x="13325" y="10839"/>
                  </a:cubicBezTo>
                  <a:cubicBezTo>
                    <a:pt x="13236" y="10816"/>
                    <a:pt x="13127" y="10775"/>
                    <a:pt x="13020" y="10706"/>
                  </a:cubicBezTo>
                  <a:cubicBezTo>
                    <a:pt x="12971" y="10675"/>
                    <a:pt x="12924" y="10636"/>
                    <a:pt x="12878" y="10594"/>
                  </a:cubicBezTo>
                  <a:cubicBezTo>
                    <a:pt x="12878" y="10601"/>
                    <a:pt x="12878" y="10609"/>
                    <a:pt x="12878" y="10616"/>
                  </a:cubicBezTo>
                  <a:cubicBezTo>
                    <a:pt x="12878" y="10623"/>
                    <a:pt x="12878" y="10632"/>
                    <a:pt x="12878" y="10640"/>
                  </a:cubicBezTo>
                  <a:cubicBezTo>
                    <a:pt x="12876" y="10651"/>
                    <a:pt x="12875" y="10664"/>
                    <a:pt x="12872" y="10676"/>
                  </a:cubicBezTo>
                  <a:cubicBezTo>
                    <a:pt x="12869" y="10689"/>
                    <a:pt x="12866" y="10701"/>
                    <a:pt x="12862" y="10714"/>
                  </a:cubicBezTo>
                  <a:cubicBezTo>
                    <a:pt x="12739" y="10934"/>
                    <a:pt x="12494" y="11096"/>
                    <a:pt x="12201" y="11156"/>
                  </a:cubicBezTo>
                  <a:cubicBezTo>
                    <a:pt x="11795" y="11239"/>
                    <a:pt x="11385" y="11117"/>
                    <a:pt x="10996" y="10993"/>
                  </a:cubicBezTo>
                  <a:cubicBezTo>
                    <a:pt x="8785" y="10288"/>
                    <a:pt x="6727" y="11491"/>
                    <a:pt x="7585" y="12388"/>
                  </a:cubicBezTo>
                  <a:cubicBezTo>
                    <a:pt x="7850" y="12664"/>
                    <a:pt x="8353" y="12669"/>
                    <a:pt x="8601" y="12565"/>
                  </a:cubicBezTo>
                  <a:cubicBezTo>
                    <a:pt x="8601" y="12565"/>
                    <a:pt x="8358" y="12699"/>
                    <a:pt x="8058" y="12735"/>
                  </a:cubicBezTo>
                  <a:cubicBezTo>
                    <a:pt x="7758" y="12771"/>
                    <a:pt x="7403" y="12708"/>
                    <a:pt x="7182" y="12312"/>
                  </a:cubicBezTo>
                  <a:cubicBezTo>
                    <a:pt x="7182" y="12315"/>
                    <a:pt x="7180" y="12319"/>
                    <a:pt x="7180" y="12321"/>
                  </a:cubicBezTo>
                  <a:cubicBezTo>
                    <a:pt x="7180" y="12325"/>
                    <a:pt x="7180" y="12328"/>
                    <a:pt x="7180" y="12331"/>
                  </a:cubicBezTo>
                  <a:cubicBezTo>
                    <a:pt x="7179" y="12344"/>
                    <a:pt x="7179" y="12359"/>
                    <a:pt x="7178" y="12372"/>
                  </a:cubicBezTo>
                  <a:cubicBezTo>
                    <a:pt x="7165" y="12663"/>
                    <a:pt x="7231" y="12950"/>
                    <a:pt x="7361" y="13225"/>
                  </a:cubicBezTo>
                  <a:cubicBezTo>
                    <a:pt x="7590" y="13711"/>
                    <a:pt x="8039" y="14141"/>
                    <a:pt x="8681" y="14205"/>
                  </a:cubicBezTo>
                  <a:cubicBezTo>
                    <a:pt x="9189" y="14256"/>
                    <a:pt x="9679" y="14052"/>
                    <a:pt x="9942" y="13705"/>
                  </a:cubicBezTo>
                  <a:cubicBezTo>
                    <a:pt x="10050" y="13561"/>
                    <a:pt x="10114" y="13396"/>
                    <a:pt x="10180" y="13236"/>
                  </a:cubicBezTo>
                  <a:cubicBezTo>
                    <a:pt x="10249" y="13071"/>
                    <a:pt x="10321" y="12910"/>
                    <a:pt x="10407" y="12764"/>
                  </a:cubicBezTo>
                  <a:cubicBezTo>
                    <a:pt x="10492" y="12619"/>
                    <a:pt x="10586" y="12487"/>
                    <a:pt x="10693" y="12380"/>
                  </a:cubicBezTo>
                  <a:cubicBezTo>
                    <a:pt x="10822" y="12251"/>
                    <a:pt x="10991" y="12142"/>
                    <a:pt x="11197" y="12115"/>
                  </a:cubicBezTo>
                  <a:cubicBezTo>
                    <a:pt x="11236" y="12109"/>
                    <a:pt x="11275" y="12107"/>
                    <a:pt x="11315" y="12108"/>
                  </a:cubicBezTo>
                  <a:cubicBezTo>
                    <a:pt x="11331" y="12108"/>
                    <a:pt x="11345" y="12110"/>
                    <a:pt x="11357" y="12111"/>
                  </a:cubicBezTo>
                  <a:cubicBezTo>
                    <a:pt x="11369" y="12113"/>
                    <a:pt x="11377" y="12114"/>
                    <a:pt x="11385" y="12115"/>
                  </a:cubicBezTo>
                  <a:cubicBezTo>
                    <a:pt x="11393" y="12116"/>
                    <a:pt x="11399" y="12117"/>
                    <a:pt x="11403" y="12118"/>
                  </a:cubicBezTo>
                  <a:cubicBezTo>
                    <a:pt x="11407" y="12118"/>
                    <a:pt x="11409" y="12118"/>
                    <a:pt x="11409" y="12118"/>
                  </a:cubicBezTo>
                  <a:cubicBezTo>
                    <a:pt x="11401" y="12119"/>
                    <a:pt x="11395" y="12122"/>
                    <a:pt x="11387" y="12124"/>
                  </a:cubicBezTo>
                  <a:cubicBezTo>
                    <a:pt x="11286" y="12148"/>
                    <a:pt x="11193" y="12188"/>
                    <a:pt x="11118" y="12246"/>
                  </a:cubicBezTo>
                  <a:cubicBezTo>
                    <a:pt x="11045" y="12303"/>
                    <a:pt x="10979" y="12386"/>
                    <a:pt x="10926" y="12490"/>
                  </a:cubicBezTo>
                  <a:cubicBezTo>
                    <a:pt x="10872" y="12596"/>
                    <a:pt x="10831" y="12722"/>
                    <a:pt x="10794" y="12863"/>
                  </a:cubicBezTo>
                  <a:cubicBezTo>
                    <a:pt x="10756" y="13006"/>
                    <a:pt x="10728" y="13162"/>
                    <a:pt x="10695" y="13334"/>
                  </a:cubicBezTo>
                  <a:cubicBezTo>
                    <a:pt x="10648" y="13584"/>
                    <a:pt x="10585" y="13836"/>
                    <a:pt x="10427" y="14057"/>
                  </a:cubicBezTo>
                  <a:cubicBezTo>
                    <a:pt x="10145" y="14451"/>
                    <a:pt x="9613" y="14684"/>
                    <a:pt x="9040" y="14739"/>
                  </a:cubicBezTo>
                  <a:cubicBezTo>
                    <a:pt x="9015" y="14741"/>
                    <a:pt x="8991" y="14744"/>
                    <a:pt x="8966" y="14745"/>
                  </a:cubicBezTo>
                  <a:cubicBezTo>
                    <a:pt x="8965" y="14749"/>
                    <a:pt x="8964" y="14753"/>
                    <a:pt x="8964" y="14756"/>
                  </a:cubicBezTo>
                  <a:cubicBezTo>
                    <a:pt x="8954" y="14840"/>
                    <a:pt x="8954" y="14925"/>
                    <a:pt x="8974" y="15007"/>
                  </a:cubicBezTo>
                  <a:cubicBezTo>
                    <a:pt x="9127" y="15638"/>
                    <a:pt x="10069" y="15825"/>
                    <a:pt x="10950" y="15836"/>
                  </a:cubicBezTo>
                  <a:cubicBezTo>
                    <a:pt x="11829" y="15847"/>
                    <a:pt x="12775" y="15680"/>
                    <a:pt x="12944" y="15055"/>
                  </a:cubicBezTo>
                  <a:cubicBezTo>
                    <a:pt x="12967" y="14972"/>
                    <a:pt x="12968" y="14888"/>
                    <a:pt x="12964" y="14804"/>
                  </a:cubicBezTo>
                  <a:cubicBezTo>
                    <a:pt x="12962" y="14769"/>
                    <a:pt x="12959" y="14736"/>
                    <a:pt x="12956" y="14707"/>
                  </a:cubicBezTo>
                  <a:cubicBezTo>
                    <a:pt x="12939" y="14705"/>
                    <a:pt x="12921" y="14701"/>
                    <a:pt x="12904" y="14698"/>
                  </a:cubicBezTo>
                  <a:cubicBezTo>
                    <a:pt x="12773" y="14671"/>
                    <a:pt x="12651" y="14620"/>
                    <a:pt x="12547" y="14551"/>
                  </a:cubicBezTo>
                  <a:cubicBezTo>
                    <a:pt x="12465" y="14496"/>
                    <a:pt x="12402" y="14437"/>
                    <a:pt x="12349" y="14379"/>
                  </a:cubicBezTo>
                  <a:cubicBezTo>
                    <a:pt x="12296" y="14321"/>
                    <a:pt x="12257" y="14262"/>
                    <a:pt x="12223" y="14207"/>
                  </a:cubicBezTo>
                  <a:cubicBezTo>
                    <a:pt x="12154" y="14096"/>
                    <a:pt x="12112" y="13993"/>
                    <a:pt x="12080" y="13902"/>
                  </a:cubicBezTo>
                  <a:cubicBezTo>
                    <a:pt x="12048" y="13811"/>
                    <a:pt x="12026" y="13732"/>
                    <a:pt x="12010" y="13667"/>
                  </a:cubicBezTo>
                  <a:cubicBezTo>
                    <a:pt x="11994" y="13601"/>
                    <a:pt x="11986" y="13549"/>
                    <a:pt x="11978" y="13514"/>
                  </a:cubicBezTo>
                  <a:cubicBezTo>
                    <a:pt x="11970" y="13478"/>
                    <a:pt x="11966" y="13458"/>
                    <a:pt x="11966" y="13458"/>
                  </a:cubicBezTo>
                  <a:cubicBezTo>
                    <a:pt x="11966" y="13458"/>
                    <a:pt x="11987" y="13471"/>
                    <a:pt x="12018" y="13498"/>
                  </a:cubicBezTo>
                  <a:cubicBezTo>
                    <a:pt x="12050" y="13524"/>
                    <a:pt x="12096" y="13564"/>
                    <a:pt x="12150" y="13615"/>
                  </a:cubicBezTo>
                  <a:cubicBezTo>
                    <a:pt x="12205" y="13666"/>
                    <a:pt x="12269" y="13727"/>
                    <a:pt x="12341" y="13796"/>
                  </a:cubicBezTo>
                  <a:cubicBezTo>
                    <a:pt x="12391" y="13845"/>
                    <a:pt x="12446" y="13896"/>
                    <a:pt x="12505" y="13948"/>
                  </a:cubicBezTo>
                  <a:cubicBezTo>
                    <a:pt x="12546" y="13997"/>
                    <a:pt x="12596" y="14042"/>
                    <a:pt x="12652" y="14081"/>
                  </a:cubicBezTo>
                  <a:cubicBezTo>
                    <a:pt x="12798" y="14181"/>
                    <a:pt x="12984" y="14239"/>
                    <a:pt x="13179" y="14237"/>
                  </a:cubicBezTo>
                  <a:cubicBezTo>
                    <a:pt x="13616" y="14232"/>
                    <a:pt x="13972" y="13952"/>
                    <a:pt x="13980" y="13605"/>
                  </a:cubicBezTo>
                  <a:cubicBezTo>
                    <a:pt x="13985" y="13403"/>
                    <a:pt x="13878" y="13207"/>
                    <a:pt x="13730" y="13060"/>
                  </a:cubicBezTo>
                  <a:cubicBezTo>
                    <a:pt x="13677" y="13008"/>
                    <a:pt x="13596" y="12942"/>
                    <a:pt x="13551" y="12888"/>
                  </a:cubicBezTo>
                  <a:cubicBezTo>
                    <a:pt x="13475" y="12796"/>
                    <a:pt x="13386" y="12762"/>
                    <a:pt x="13295" y="12691"/>
                  </a:cubicBezTo>
                  <a:cubicBezTo>
                    <a:pt x="13249" y="12656"/>
                    <a:pt x="13203" y="12623"/>
                    <a:pt x="13157" y="12593"/>
                  </a:cubicBezTo>
                  <a:cubicBezTo>
                    <a:pt x="13111" y="12563"/>
                    <a:pt x="13064" y="12536"/>
                    <a:pt x="13020" y="12511"/>
                  </a:cubicBezTo>
                  <a:cubicBezTo>
                    <a:pt x="12931" y="12462"/>
                    <a:pt x="12847" y="12423"/>
                    <a:pt x="12776" y="12391"/>
                  </a:cubicBezTo>
                  <a:cubicBezTo>
                    <a:pt x="12700" y="12357"/>
                    <a:pt x="12622" y="12325"/>
                    <a:pt x="12543" y="12296"/>
                  </a:cubicBezTo>
                  <a:cubicBezTo>
                    <a:pt x="12549" y="12296"/>
                    <a:pt x="12555" y="12295"/>
                    <a:pt x="12561" y="12295"/>
                  </a:cubicBezTo>
                  <a:cubicBezTo>
                    <a:pt x="12645" y="12290"/>
                    <a:pt x="12728" y="12288"/>
                    <a:pt x="12812" y="12291"/>
                  </a:cubicBezTo>
                  <a:cubicBezTo>
                    <a:pt x="12898" y="12295"/>
                    <a:pt x="13003" y="12306"/>
                    <a:pt x="13123" y="12329"/>
                  </a:cubicBezTo>
                  <a:cubicBezTo>
                    <a:pt x="13242" y="12353"/>
                    <a:pt x="13375" y="12388"/>
                    <a:pt x="13513" y="12445"/>
                  </a:cubicBezTo>
                  <a:cubicBezTo>
                    <a:pt x="13652" y="12501"/>
                    <a:pt x="13796" y="12579"/>
                    <a:pt x="13930" y="12678"/>
                  </a:cubicBezTo>
                  <a:cubicBezTo>
                    <a:pt x="14064" y="12778"/>
                    <a:pt x="14188" y="12901"/>
                    <a:pt x="14285" y="13045"/>
                  </a:cubicBezTo>
                  <a:cubicBezTo>
                    <a:pt x="14333" y="13117"/>
                    <a:pt x="14374" y="13194"/>
                    <a:pt x="14407" y="13275"/>
                  </a:cubicBezTo>
                  <a:cubicBezTo>
                    <a:pt x="14431" y="13334"/>
                    <a:pt x="14450" y="13394"/>
                    <a:pt x="14463" y="13457"/>
                  </a:cubicBezTo>
                  <a:cubicBezTo>
                    <a:pt x="14486" y="13424"/>
                    <a:pt x="14513" y="13393"/>
                    <a:pt x="14541" y="13364"/>
                  </a:cubicBezTo>
                  <a:cubicBezTo>
                    <a:pt x="15267" y="12611"/>
                    <a:pt x="17762" y="13079"/>
                    <a:pt x="17536" y="11785"/>
                  </a:cubicBezTo>
                  <a:cubicBezTo>
                    <a:pt x="17514" y="11660"/>
                    <a:pt x="17441" y="11546"/>
                    <a:pt x="17357" y="11439"/>
                  </a:cubicBezTo>
                  <a:cubicBezTo>
                    <a:pt x="17277" y="11337"/>
                    <a:pt x="17192" y="11246"/>
                    <a:pt x="17103" y="11172"/>
                  </a:cubicBezTo>
                  <a:cubicBezTo>
                    <a:pt x="17014" y="11097"/>
                    <a:pt x="16924" y="11039"/>
                    <a:pt x="16844" y="10995"/>
                  </a:cubicBezTo>
                  <a:cubicBezTo>
                    <a:pt x="16765" y="10951"/>
                    <a:pt x="16696" y="10920"/>
                    <a:pt x="16648" y="10900"/>
                  </a:cubicBezTo>
                  <a:cubicBezTo>
                    <a:pt x="16623" y="10891"/>
                    <a:pt x="16604" y="10883"/>
                    <a:pt x="16592" y="10878"/>
                  </a:cubicBezTo>
                  <a:cubicBezTo>
                    <a:pt x="16579" y="10873"/>
                    <a:pt x="16574" y="10870"/>
                    <a:pt x="16574" y="10870"/>
                  </a:cubicBezTo>
                  <a:cubicBezTo>
                    <a:pt x="16574" y="10870"/>
                    <a:pt x="16582" y="10870"/>
                    <a:pt x="16596" y="10869"/>
                  </a:cubicBezTo>
                  <a:cubicBezTo>
                    <a:pt x="16610" y="10868"/>
                    <a:pt x="16630" y="10867"/>
                    <a:pt x="16658" y="10867"/>
                  </a:cubicBezTo>
                  <a:cubicBezTo>
                    <a:pt x="16713" y="10868"/>
                    <a:pt x="16797" y="10869"/>
                    <a:pt x="16902" y="10886"/>
                  </a:cubicBezTo>
                  <a:cubicBezTo>
                    <a:pt x="17007" y="10903"/>
                    <a:pt x="17135" y="10934"/>
                    <a:pt x="17271" y="10989"/>
                  </a:cubicBezTo>
                  <a:cubicBezTo>
                    <a:pt x="17407" y="11043"/>
                    <a:pt x="17552" y="11120"/>
                    <a:pt x="17690" y="11227"/>
                  </a:cubicBezTo>
                  <a:cubicBezTo>
                    <a:pt x="17827" y="11334"/>
                    <a:pt x="17958" y="11470"/>
                    <a:pt x="18055" y="11636"/>
                  </a:cubicBezTo>
                  <a:cubicBezTo>
                    <a:pt x="18103" y="11719"/>
                    <a:pt x="18142" y="11810"/>
                    <a:pt x="18167" y="11908"/>
                  </a:cubicBezTo>
                  <a:cubicBezTo>
                    <a:pt x="18178" y="11898"/>
                    <a:pt x="18188" y="11889"/>
                    <a:pt x="18199" y="11879"/>
                  </a:cubicBezTo>
                  <a:cubicBezTo>
                    <a:pt x="18210" y="11870"/>
                    <a:pt x="18224" y="11862"/>
                    <a:pt x="18235" y="11852"/>
                  </a:cubicBezTo>
                  <a:cubicBezTo>
                    <a:pt x="18314" y="11791"/>
                    <a:pt x="18399" y="11732"/>
                    <a:pt x="18492" y="11674"/>
                  </a:cubicBezTo>
                  <a:cubicBezTo>
                    <a:pt x="18584" y="11617"/>
                    <a:pt x="18685" y="11563"/>
                    <a:pt x="18790" y="11513"/>
                  </a:cubicBezTo>
                  <a:cubicBezTo>
                    <a:pt x="19001" y="11413"/>
                    <a:pt x="19235" y="11332"/>
                    <a:pt x="19464" y="11268"/>
                  </a:cubicBezTo>
                  <a:cubicBezTo>
                    <a:pt x="19691" y="11202"/>
                    <a:pt x="19911" y="11152"/>
                    <a:pt x="20067" y="11085"/>
                  </a:cubicBezTo>
                  <a:cubicBezTo>
                    <a:pt x="20145" y="11052"/>
                    <a:pt x="20207" y="11016"/>
                    <a:pt x="20261" y="10973"/>
                  </a:cubicBezTo>
                  <a:cubicBezTo>
                    <a:pt x="20268" y="10968"/>
                    <a:pt x="20277" y="10963"/>
                    <a:pt x="20283" y="10957"/>
                  </a:cubicBezTo>
                  <a:cubicBezTo>
                    <a:pt x="20290" y="10951"/>
                    <a:pt x="20295" y="10946"/>
                    <a:pt x="20301" y="10940"/>
                  </a:cubicBezTo>
                  <a:cubicBezTo>
                    <a:pt x="20305" y="10937"/>
                    <a:pt x="20308" y="10933"/>
                    <a:pt x="20311" y="10930"/>
                  </a:cubicBezTo>
                  <a:cubicBezTo>
                    <a:pt x="20315" y="10927"/>
                    <a:pt x="20318" y="10924"/>
                    <a:pt x="20321" y="10921"/>
                  </a:cubicBezTo>
                  <a:lnTo>
                    <a:pt x="20337" y="10905"/>
                  </a:lnTo>
                  <a:lnTo>
                    <a:pt x="20361" y="10875"/>
                  </a:lnTo>
                  <a:lnTo>
                    <a:pt x="20378" y="10856"/>
                  </a:lnTo>
                  <a:cubicBezTo>
                    <a:pt x="20383" y="10849"/>
                    <a:pt x="20390" y="10841"/>
                    <a:pt x="20396" y="10834"/>
                  </a:cubicBezTo>
                  <a:cubicBezTo>
                    <a:pt x="20401" y="10826"/>
                    <a:pt x="20406" y="10820"/>
                    <a:pt x="20412" y="10812"/>
                  </a:cubicBezTo>
                  <a:cubicBezTo>
                    <a:pt x="20455" y="10751"/>
                    <a:pt x="20485" y="10692"/>
                    <a:pt x="20502" y="10633"/>
                  </a:cubicBezTo>
                  <a:cubicBezTo>
                    <a:pt x="20518" y="10575"/>
                    <a:pt x="20522" y="10517"/>
                    <a:pt x="20512" y="10463"/>
                  </a:cubicBezTo>
                  <a:cubicBezTo>
                    <a:pt x="20501" y="10408"/>
                    <a:pt x="20476" y="10355"/>
                    <a:pt x="20440" y="10303"/>
                  </a:cubicBezTo>
                  <a:cubicBezTo>
                    <a:pt x="20403" y="10251"/>
                    <a:pt x="20354" y="10203"/>
                    <a:pt x="20295" y="10158"/>
                  </a:cubicBezTo>
                  <a:cubicBezTo>
                    <a:pt x="20179" y="10069"/>
                    <a:pt x="20030" y="9999"/>
                    <a:pt x="19882" y="9947"/>
                  </a:cubicBezTo>
                  <a:cubicBezTo>
                    <a:pt x="19735" y="9894"/>
                    <a:pt x="19587" y="9855"/>
                    <a:pt x="19452" y="9828"/>
                  </a:cubicBezTo>
                  <a:cubicBezTo>
                    <a:pt x="19316" y="9801"/>
                    <a:pt x="19193" y="9784"/>
                    <a:pt x="19091" y="9771"/>
                  </a:cubicBezTo>
                  <a:cubicBezTo>
                    <a:pt x="19040" y="9765"/>
                    <a:pt x="18995" y="9760"/>
                    <a:pt x="18955" y="9755"/>
                  </a:cubicBezTo>
                  <a:cubicBezTo>
                    <a:pt x="18914" y="9751"/>
                    <a:pt x="18879" y="9748"/>
                    <a:pt x="18850" y="9746"/>
                  </a:cubicBezTo>
                  <a:cubicBezTo>
                    <a:pt x="18822" y="9743"/>
                    <a:pt x="18801" y="9741"/>
                    <a:pt x="18786" y="9740"/>
                  </a:cubicBezTo>
                  <a:cubicBezTo>
                    <a:pt x="18772" y="9738"/>
                    <a:pt x="18764" y="9737"/>
                    <a:pt x="18764" y="9737"/>
                  </a:cubicBezTo>
                  <a:cubicBezTo>
                    <a:pt x="18764" y="9737"/>
                    <a:pt x="18770" y="9736"/>
                    <a:pt x="18784" y="9732"/>
                  </a:cubicBezTo>
                  <a:cubicBezTo>
                    <a:pt x="18798" y="9728"/>
                    <a:pt x="18819" y="9721"/>
                    <a:pt x="18846" y="9714"/>
                  </a:cubicBezTo>
                  <a:cubicBezTo>
                    <a:pt x="18901" y="9702"/>
                    <a:pt x="18981" y="9682"/>
                    <a:pt x="19087" y="9664"/>
                  </a:cubicBezTo>
                  <a:cubicBezTo>
                    <a:pt x="19192" y="9646"/>
                    <a:pt x="19323" y="9630"/>
                    <a:pt x="19476" y="9623"/>
                  </a:cubicBezTo>
                  <a:cubicBezTo>
                    <a:pt x="19628" y="9616"/>
                    <a:pt x="19805" y="9618"/>
                    <a:pt x="19999" y="9646"/>
                  </a:cubicBezTo>
                  <a:cubicBezTo>
                    <a:pt x="20192" y="9675"/>
                    <a:pt x="20404" y="9729"/>
                    <a:pt x="20612" y="9836"/>
                  </a:cubicBezTo>
                  <a:cubicBezTo>
                    <a:pt x="20716" y="9889"/>
                    <a:pt x="20815" y="9957"/>
                    <a:pt x="20903" y="10043"/>
                  </a:cubicBezTo>
                  <a:cubicBezTo>
                    <a:pt x="20942" y="10081"/>
                    <a:pt x="20979" y="10124"/>
                    <a:pt x="21011" y="10169"/>
                  </a:cubicBezTo>
                  <a:cubicBezTo>
                    <a:pt x="21012" y="10157"/>
                    <a:pt x="21012" y="10144"/>
                    <a:pt x="21013" y="10131"/>
                  </a:cubicBezTo>
                  <a:cubicBezTo>
                    <a:pt x="21014" y="10118"/>
                    <a:pt x="21017" y="10106"/>
                    <a:pt x="21019" y="10093"/>
                  </a:cubicBezTo>
                  <a:cubicBezTo>
                    <a:pt x="21022" y="10062"/>
                    <a:pt x="21024" y="10029"/>
                    <a:pt x="21029" y="9995"/>
                  </a:cubicBezTo>
                  <a:cubicBezTo>
                    <a:pt x="21033" y="9962"/>
                    <a:pt x="21040" y="9929"/>
                    <a:pt x="21047" y="9894"/>
                  </a:cubicBezTo>
                  <a:cubicBezTo>
                    <a:pt x="21056" y="9821"/>
                    <a:pt x="21072" y="9748"/>
                    <a:pt x="21095" y="9676"/>
                  </a:cubicBezTo>
                  <a:cubicBezTo>
                    <a:pt x="21189" y="9385"/>
                    <a:pt x="21392" y="9118"/>
                    <a:pt x="21420" y="8817"/>
                  </a:cubicBezTo>
                  <a:cubicBezTo>
                    <a:pt x="21426" y="8750"/>
                    <a:pt x="21424" y="8683"/>
                    <a:pt x="21412" y="8617"/>
                  </a:cubicBezTo>
                  <a:cubicBezTo>
                    <a:pt x="21386" y="8490"/>
                    <a:pt x="21324" y="8369"/>
                    <a:pt x="21231" y="8263"/>
                  </a:cubicBezTo>
                  <a:cubicBezTo>
                    <a:pt x="20649" y="7596"/>
                    <a:pt x="19463" y="7786"/>
                    <a:pt x="18413" y="7892"/>
                  </a:cubicBezTo>
                  <a:cubicBezTo>
                    <a:pt x="18336" y="7900"/>
                    <a:pt x="18259" y="7907"/>
                    <a:pt x="18181" y="7913"/>
                  </a:cubicBezTo>
                  <a:cubicBezTo>
                    <a:pt x="18154" y="7915"/>
                    <a:pt x="18135" y="7916"/>
                    <a:pt x="18121" y="7917"/>
                  </a:cubicBezTo>
                  <a:cubicBezTo>
                    <a:pt x="18107" y="7919"/>
                    <a:pt x="18099" y="7919"/>
                    <a:pt x="18099" y="7919"/>
                  </a:cubicBezTo>
                  <a:cubicBezTo>
                    <a:pt x="18099" y="7919"/>
                    <a:pt x="18105" y="7915"/>
                    <a:pt x="18117" y="7910"/>
                  </a:cubicBezTo>
                  <a:cubicBezTo>
                    <a:pt x="18129" y="7904"/>
                    <a:pt x="18146" y="7896"/>
                    <a:pt x="18169" y="7884"/>
                  </a:cubicBezTo>
                  <a:cubicBezTo>
                    <a:pt x="18216" y="7863"/>
                    <a:pt x="18285" y="7830"/>
                    <a:pt x="18375" y="7793"/>
                  </a:cubicBezTo>
                  <a:cubicBezTo>
                    <a:pt x="18466" y="7756"/>
                    <a:pt x="18577" y="7712"/>
                    <a:pt x="18708" y="7668"/>
                  </a:cubicBezTo>
                  <a:cubicBezTo>
                    <a:pt x="18774" y="7646"/>
                    <a:pt x="18843" y="7623"/>
                    <a:pt x="18918" y="7602"/>
                  </a:cubicBezTo>
                  <a:cubicBezTo>
                    <a:pt x="18993" y="7579"/>
                    <a:pt x="19074" y="7559"/>
                    <a:pt x="19159" y="7538"/>
                  </a:cubicBezTo>
                  <a:cubicBezTo>
                    <a:pt x="19328" y="7497"/>
                    <a:pt x="19515" y="7460"/>
                    <a:pt x="19720" y="7434"/>
                  </a:cubicBezTo>
                  <a:cubicBezTo>
                    <a:pt x="19925" y="7409"/>
                    <a:pt x="20147" y="7395"/>
                    <a:pt x="20384" y="7406"/>
                  </a:cubicBezTo>
                  <a:cubicBezTo>
                    <a:pt x="20502" y="7411"/>
                    <a:pt x="20623" y="7422"/>
                    <a:pt x="20746" y="7442"/>
                  </a:cubicBezTo>
                  <a:cubicBezTo>
                    <a:pt x="20869" y="7463"/>
                    <a:pt x="20993" y="7493"/>
                    <a:pt x="21117" y="7534"/>
                  </a:cubicBezTo>
                  <a:cubicBezTo>
                    <a:pt x="21278" y="7586"/>
                    <a:pt x="21438" y="7660"/>
                    <a:pt x="21580" y="7756"/>
                  </a:cubicBezTo>
                  <a:cubicBezTo>
                    <a:pt x="21570" y="7730"/>
                    <a:pt x="21560" y="7704"/>
                    <a:pt x="21550" y="7676"/>
                  </a:cubicBezTo>
                  <a:cubicBezTo>
                    <a:pt x="21472" y="7448"/>
                    <a:pt x="21418" y="7198"/>
                    <a:pt x="21402" y="6932"/>
                  </a:cubicBezTo>
                  <a:cubicBezTo>
                    <a:pt x="21367" y="6350"/>
                    <a:pt x="21520" y="5759"/>
                    <a:pt x="21438" y="5175"/>
                  </a:cubicBezTo>
                  <a:cubicBezTo>
                    <a:pt x="21361" y="4624"/>
                    <a:pt x="21072" y="4092"/>
                    <a:pt x="20510" y="3761"/>
                  </a:cubicBezTo>
                  <a:cubicBezTo>
                    <a:pt x="20437" y="3718"/>
                    <a:pt x="20358" y="3679"/>
                    <a:pt x="20277" y="3644"/>
                  </a:cubicBezTo>
                  <a:cubicBezTo>
                    <a:pt x="20115" y="3580"/>
                    <a:pt x="19938" y="3541"/>
                    <a:pt x="19754" y="3517"/>
                  </a:cubicBezTo>
                  <a:cubicBezTo>
                    <a:pt x="19568" y="3492"/>
                    <a:pt x="19373" y="3489"/>
                    <a:pt x="19181" y="3517"/>
                  </a:cubicBezTo>
                  <a:cubicBezTo>
                    <a:pt x="18956" y="3549"/>
                    <a:pt x="18742" y="3621"/>
                    <a:pt x="18568" y="3738"/>
                  </a:cubicBezTo>
                  <a:cubicBezTo>
                    <a:pt x="17574" y="4403"/>
                    <a:pt x="18407" y="5614"/>
                    <a:pt x="17874" y="6474"/>
                  </a:cubicBezTo>
                  <a:cubicBezTo>
                    <a:pt x="17761" y="6657"/>
                    <a:pt x="17591" y="6814"/>
                    <a:pt x="17367" y="6915"/>
                  </a:cubicBezTo>
                  <a:cubicBezTo>
                    <a:pt x="17155" y="7010"/>
                    <a:pt x="16922" y="7041"/>
                    <a:pt x="16722" y="7027"/>
                  </a:cubicBezTo>
                  <a:cubicBezTo>
                    <a:pt x="16523" y="7013"/>
                    <a:pt x="16353" y="6961"/>
                    <a:pt x="16223" y="6894"/>
                  </a:cubicBezTo>
                  <a:cubicBezTo>
                    <a:pt x="16041" y="6801"/>
                    <a:pt x="15903" y="6667"/>
                    <a:pt x="15822" y="6529"/>
                  </a:cubicBezTo>
                  <a:cubicBezTo>
                    <a:pt x="15807" y="6504"/>
                    <a:pt x="15797" y="6483"/>
                    <a:pt x="15790" y="6469"/>
                  </a:cubicBezTo>
                  <a:cubicBezTo>
                    <a:pt x="15793" y="6471"/>
                    <a:pt x="15816" y="6485"/>
                    <a:pt x="15856" y="6507"/>
                  </a:cubicBezTo>
                  <a:cubicBezTo>
                    <a:pt x="15946" y="6558"/>
                    <a:pt x="16066" y="6610"/>
                    <a:pt x="16181" y="6645"/>
                  </a:cubicBezTo>
                  <a:cubicBezTo>
                    <a:pt x="16350" y="6696"/>
                    <a:pt x="16533" y="6716"/>
                    <a:pt x="16710" y="6684"/>
                  </a:cubicBezTo>
                  <a:cubicBezTo>
                    <a:pt x="16971" y="6637"/>
                    <a:pt x="17178" y="6478"/>
                    <a:pt x="17275" y="6278"/>
                  </a:cubicBezTo>
                  <a:cubicBezTo>
                    <a:pt x="17415" y="5990"/>
                    <a:pt x="17311" y="5676"/>
                    <a:pt x="17309" y="5369"/>
                  </a:cubicBezTo>
                  <a:cubicBezTo>
                    <a:pt x="17308" y="5186"/>
                    <a:pt x="17344" y="5006"/>
                    <a:pt x="17393" y="4827"/>
                  </a:cubicBezTo>
                  <a:cubicBezTo>
                    <a:pt x="17442" y="4652"/>
                    <a:pt x="17502" y="4478"/>
                    <a:pt x="17588" y="4312"/>
                  </a:cubicBezTo>
                  <a:cubicBezTo>
                    <a:pt x="17676" y="4142"/>
                    <a:pt x="17791" y="3980"/>
                    <a:pt x="17928" y="3831"/>
                  </a:cubicBezTo>
                  <a:cubicBezTo>
                    <a:pt x="17858" y="3857"/>
                    <a:pt x="17789" y="3885"/>
                    <a:pt x="17720" y="3913"/>
                  </a:cubicBezTo>
                  <a:cubicBezTo>
                    <a:pt x="17652" y="3941"/>
                    <a:pt x="17584" y="3970"/>
                    <a:pt x="17518" y="4000"/>
                  </a:cubicBezTo>
                  <a:cubicBezTo>
                    <a:pt x="17349" y="4075"/>
                    <a:pt x="17187" y="4154"/>
                    <a:pt x="17033" y="4237"/>
                  </a:cubicBezTo>
                  <a:cubicBezTo>
                    <a:pt x="16724" y="4401"/>
                    <a:pt x="16443" y="4574"/>
                    <a:pt x="16199" y="4745"/>
                  </a:cubicBezTo>
                  <a:cubicBezTo>
                    <a:pt x="15954" y="4916"/>
                    <a:pt x="15747" y="5086"/>
                    <a:pt x="15582" y="5249"/>
                  </a:cubicBezTo>
                  <a:cubicBezTo>
                    <a:pt x="15424" y="5404"/>
                    <a:pt x="15322" y="5573"/>
                    <a:pt x="15251" y="5713"/>
                  </a:cubicBezTo>
                  <a:cubicBezTo>
                    <a:pt x="15179" y="5854"/>
                    <a:pt x="15138" y="5972"/>
                    <a:pt x="15113" y="6053"/>
                  </a:cubicBezTo>
                  <a:cubicBezTo>
                    <a:pt x="15088" y="6133"/>
                    <a:pt x="15077" y="6177"/>
                    <a:pt x="15077" y="6177"/>
                  </a:cubicBezTo>
                  <a:cubicBezTo>
                    <a:pt x="15077" y="6177"/>
                    <a:pt x="15076" y="6166"/>
                    <a:pt x="15075" y="6144"/>
                  </a:cubicBezTo>
                  <a:cubicBezTo>
                    <a:pt x="15073" y="6122"/>
                    <a:pt x="15071" y="6090"/>
                    <a:pt x="15071" y="6048"/>
                  </a:cubicBezTo>
                  <a:cubicBezTo>
                    <a:pt x="15071" y="5964"/>
                    <a:pt x="15072" y="5839"/>
                    <a:pt x="15107" y="5681"/>
                  </a:cubicBezTo>
                  <a:cubicBezTo>
                    <a:pt x="15141" y="5524"/>
                    <a:pt x="15202" y="5332"/>
                    <a:pt x="15343" y="5124"/>
                  </a:cubicBezTo>
                  <a:cubicBezTo>
                    <a:pt x="15382" y="5066"/>
                    <a:pt x="15414" y="5028"/>
                    <a:pt x="15455" y="4974"/>
                  </a:cubicBezTo>
                  <a:cubicBezTo>
                    <a:pt x="15496" y="4923"/>
                    <a:pt x="15539" y="4872"/>
                    <a:pt x="15586" y="4821"/>
                  </a:cubicBezTo>
                  <a:cubicBezTo>
                    <a:pt x="15679" y="4718"/>
                    <a:pt x="15782" y="4614"/>
                    <a:pt x="15896" y="4510"/>
                  </a:cubicBezTo>
                  <a:cubicBezTo>
                    <a:pt x="16125" y="4302"/>
                    <a:pt x="16393" y="4092"/>
                    <a:pt x="16704" y="3891"/>
                  </a:cubicBezTo>
                  <a:cubicBezTo>
                    <a:pt x="17014" y="3690"/>
                    <a:pt x="17367" y="3497"/>
                    <a:pt x="17762" y="3333"/>
                  </a:cubicBezTo>
                  <a:cubicBezTo>
                    <a:pt x="17960" y="3252"/>
                    <a:pt x="18168" y="3178"/>
                    <a:pt x="18389" y="3115"/>
                  </a:cubicBezTo>
                  <a:cubicBezTo>
                    <a:pt x="18510" y="3082"/>
                    <a:pt x="18635" y="3054"/>
                    <a:pt x="18762" y="3029"/>
                  </a:cubicBezTo>
                  <a:cubicBezTo>
                    <a:pt x="18761" y="3014"/>
                    <a:pt x="18758" y="3000"/>
                    <a:pt x="18756" y="2986"/>
                  </a:cubicBezTo>
                  <a:cubicBezTo>
                    <a:pt x="18755" y="2971"/>
                    <a:pt x="18754" y="2956"/>
                    <a:pt x="18752" y="2940"/>
                  </a:cubicBezTo>
                  <a:cubicBezTo>
                    <a:pt x="18744" y="2833"/>
                    <a:pt x="18722" y="2721"/>
                    <a:pt x="18684" y="2610"/>
                  </a:cubicBezTo>
                  <a:cubicBezTo>
                    <a:pt x="18559" y="2249"/>
                    <a:pt x="18277" y="1932"/>
                    <a:pt x="17870" y="1739"/>
                  </a:cubicBezTo>
                  <a:cubicBezTo>
                    <a:pt x="17775" y="1693"/>
                    <a:pt x="17675" y="1656"/>
                    <a:pt x="17570" y="1626"/>
                  </a:cubicBezTo>
                  <a:cubicBezTo>
                    <a:pt x="17462" y="1596"/>
                    <a:pt x="17350" y="1565"/>
                    <a:pt x="17233" y="1543"/>
                  </a:cubicBezTo>
                  <a:cubicBezTo>
                    <a:pt x="17116" y="1520"/>
                    <a:pt x="16996" y="1499"/>
                    <a:pt x="16872" y="1484"/>
                  </a:cubicBezTo>
                  <a:cubicBezTo>
                    <a:pt x="16747" y="1469"/>
                    <a:pt x="16620" y="1460"/>
                    <a:pt x="16493" y="1451"/>
                  </a:cubicBezTo>
                  <a:cubicBezTo>
                    <a:pt x="16147" y="1427"/>
                    <a:pt x="15788" y="1417"/>
                    <a:pt x="15477" y="1541"/>
                  </a:cubicBezTo>
                  <a:cubicBezTo>
                    <a:pt x="15382" y="1579"/>
                    <a:pt x="15296" y="1630"/>
                    <a:pt x="15215" y="1685"/>
                  </a:cubicBezTo>
                  <a:cubicBezTo>
                    <a:pt x="15129" y="1744"/>
                    <a:pt x="15043" y="1814"/>
                    <a:pt x="14954" y="1884"/>
                  </a:cubicBezTo>
                  <a:cubicBezTo>
                    <a:pt x="14864" y="1955"/>
                    <a:pt x="14771" y="2025"/>
                    <a:pt x="14688" y="2102"/>
                  </a:cubicBezTo>
                  <a:cubicBezTo>
                    <a:pt x="14087" y="2653"/>
                    <a:pt x="14023" y="3416"/>
                    <a:pt x="13990" y="4142"/>
                  </a:cubicBezTo>
                  <a:cubicBezTo>
                    <a:pt x="13986" y="4246"/>
                    <a:pt x="13982" y="4350"/>
                    <a:pt x="13964" y="4453"/>
                  </a:cubicBezTo>
                  <a:cubicBezTo>
                    <a:pt x="13951" y="4533"/>
                    <a:pt x="13928" y="4613"/>
                    <a:pt x="13896" y="4690"/>
                  </a:cubicBezTo>
                  <a:cubicBezTo>
                    <a:pt x="13849" y="4805"/>
                    <a:pt x="13781" y="4913"/>
                    <a:pt x="13686" y="5007"/>
                  </a:cubicBezTo>
                  <a:cubicBezTo>
                    <a:pt x="13595" y="5097"/>
                    <a:pt x="13482" y="5172"/>
                    <a:pt x="13355" y="5227"/>
                  </a:cubicBezTo>
                  <a:cubicBezTo>
                    <a:pt x="13282" y="5258"/>
                    <a:pt x="13205" y="5282"/>
                    <a:pt x="13125" y="5301"/>
                  </a:cubicBezTo>
                  <a:cubicBezTo>
                    <a:pt x="13023" y="5325"/>
                    <a:pt x="12919" y="5338"/>
                    <a:pt x="12814" y="5345"/>
                  </a:cubicBezTo>
                  <a:cubicBezTo>
                    <a:pt x="12700" y="5352"/>
                    <a:pt x="12590" y="5352"/>
                    <a:pt x="12483" y="5345"/>
                  </a:cubicBezTo>
                  <a:cubicBezTo>
                    <a:pt x="12404" y="5340"/>
                    <a:pt x="12326" y="5332"/>
                    <a:pt x="12253" y="5321"/>
                  </a:cubicBezTo>
                  <a:cubicBezTo>
                    <a:pt x="12225" y="5317"/>
                    <a:pt x="12199" y="5314"/>
                    <a:pt x="12177" y="5310"/>
                  </a:cubicBezTo>
                  <a:cubicBezTo>
                    <a:pt x="12156" y="5307"/>
                    <a:pt x="12141" y="5304"/>
                    <a:pt x="12130" y="5302"/>
                  </a:cubicBezTo>
                  <a:cubicBezTo>
                    <a:pt x="12120" y="5301"/>
                    <a:pt x="12114" y="5299"/>
                    <a:pt x="12114" y="5299"/>
                  </a:cubicBezTo>
                  <a:cubicBezTo>
                    <a:pt x="12114" y="5299"/>
                    <a:pt x="12134" y="5290"/>
                    <a:pt x="12173" y="5277"/>
                  </a:cubicBezTo>
                  <a:cubicBezTo>
                    <a:pt x="12212" y="5264"/>
                    <a:pt x="12267" y="5246"/>
                    <a:pt x="12337" y="5224"/>
                  </a:cubicBezTo>
                  <a:cubicBezTo>
                    <a:pt x="12464" y="5182"/>
                    <a:pt x="12598" y="5137"/>
                    <a:pt x="12726" y="5086"/>
                  </a:cubicBezTo>
                  <a:cubicBezTo>
                    <a:pt x="12801" y="5056"/>
                    <a:pt x="12874" y="5023"/>
                    <a:pt x="12942" y="4985"/>
                  </a:cubicBezTo>
                  <a:cubicBezTo>
                    <a:pt x="12987" y="4960"/>
                    <a:pt x="13031" y="4932"/>
                    <a:pt x="13070" y="4901"/>
                  </a:cubicBezTo>
                  <a:cubicBezTo>
                    <a:pt x="13589" y="4495"/>
                    <a:pt x="13271" y="3852"/>
                    <a:pt x="13399" y="3303"/>
                  </a:cubicBezTo>
                  <a:cubicBezTo>
                    <a:pt x="13415" y="3236"/>
                    <a:pt x="13437" y="3169"/>
                    <a:pt x="13467" y="3104"/>
                  </a:cubicBezTo>
                  <a:cubicBezTo>
                    <a:pt x="13476" y="3084"/>
                    <a:pt x="13485" y="3064"/>
                    <a:pt x="13493" y="3044"/>
                  </a:cubicBezTo>
                  <a:cubicBezTo>
                    <a:pt x="13502" y="3025"/>
                    <a:pt x="13511" y="3006"/>
                    <a:pt x="13519" y="2986"/>
                  </a:cubicBezTo>
                  <a:cubicBezTo>
                    <a:pt x="13515" y="2988"/>
                    <a:pt x="13513" y="2989"/>
                    <a:pt x="13509" y="2991"/>
                  </a:cubicBezTo>
                  <a:cubicBezTo>
                    <a:pt x="13354" y="3069"/>
                    <a:pt x="13196" y="3110"/>
                    <a:pt x="13068" y="3128"/>
                  </a:cubicBezTo>
                  <a:cubicBezTo>
                    <a:pt x="13053" y="3130"/>
                    <a:pt x="13038" y="3132"/>
                    <a:pt x="13022" y="3134"/>
                  </a:cubicBezTo>
                  <a:cubicBezTo>
                    <a:pt x="13008" y="3136"/>
                    <a:pt x="12993" y="3137"/>
                    <a:pt x="12978" y="3139"/>
                  </a:cubicBezTo>
                  <a:cubicBezTo>
                    <a:pt x="12949" y="3141"/>
                    <a:pt x="12921" y="3140"/>
                    <a:pt x="12896" y="3141"/>
                  </a:cubicBezTo>
                  <a:cubicBezTo>
                    <a:pt x="12871" y="3141"/>
                    <a:pt x="12849" y="3141"/>
                    <a:pt x="12828" y="3141"/>
                  </a:cubicBezTo>
                  <a:cubicBezTo>
                    <a:pt x="12818" y="3140"/>
                    <a:pt x="12810" y="3140"/>
                    <a:pt x="12800" y="3139"/>
                  </a:cubicBezTo>
                  <a:cubicBezTo>
                    <a:pt x="12791" y="3138"/>
                    <a:pt x="12781" y="3137"/>
                    <a:pt x="12772" y="3136"/>
                  </a:cubicBezTo>
                  <a:cubicBezTo>
                    <a:pt x="12738" y="3133"/>
                    <a:pt x="12712" y="3132"/>
                    <a:pt x="12696" y="3130"/>
                  </a:cubicBezTo>
                  <a:cubicBezTo>
                    <a:pt x="12679" y="3128"/>
                    <a:pt x="12672" y="3127"/>
                    <a:pt x="12672" y="3127"/>
                  </a:cubicBezTo>
                  <a:cubicBezTo>
                    <a:pt x="12672" y="3127"/>
                    <a:pt x="12704" y="3118"/>
                    <a:pt x="12768" y="3104"/>
                  </a:cubicBezTo>
                  <a:cubicBezTo>
                    <a:pt x="12783" y="3101"/>
                    <a:pt x="12801" y="3098"/>
                    <a:pt x="12820" y="3093"/>
                  </a:cubicBezTo>
                  <a:cubicBezTo>
                    <a:pt x="12949" y="3058"/>
                    <a:pt x="13071" y="3006"/>
                    <a:pt x="13179" y="2940"/>
                  </a:cubicBezTo>
                  <a:cubicBezTo>
                    <a:pt x="13234" y="2907"/>
                    <a:pt x="13287" y="2868"/>
                    <a:pt x="13339" y="2823"/>
                  </a:cubicBezTo>
                  <a:cubicBezTo>
                    <a:pt x="13691" y="2387"/>
                    <a:pt x="14072" y="1966"/>
                    <a:pt x="14481" y="1562"/>
                  </a:cubicBezTo>
                  <a:cubicBezTo>
                    <a:pt x="14571" y="1474"/>
                    <a:pt x="14662" y="1386"/>
                    <a:pt x="14764" y="1306"/>
                  </a:cubicBezTo>
                  <a:cubicBezTo>
                    <a:pt x="14829" y="1255"/>
                    <a:pt x="14900" y="1206"/>
                    <a:pt x="14978" y="1159"/>
                  </a:cubicBezTo>
                  <a:cubicBezTo>
                    <a:pt x="14939" y="1110"/>
                    <a:pt x="14890" y="1058"/>
                    <a:pt x="14830" y="1003"/>
                  </a:cubicBezTo>
                  <a:cubicBezTo>
                    <a:pt x="14768" y="946"/>
                    <a:pt x="14694" y="886"/>
                    <a:pt x="14606" y="829"/>
                  </a:cubicBezTo>
                  <a:cubicBezTo>
                    <a:pt x="14518" y="772"/>
                    <a:pt x="14417" y="714"/>
                    <a:pt x="14305" y="660"/>
                  </a:cubicBezTo>
                  <a:cubicBezTo>
                    <a:pt x="14080" y="552"/>
                    <a:pt x="13810" y="451"/>
                    <a:pt x="13501" y="371"/>
                  </a:cubicBezTo>
                  <a:cubicBezTo>
                    <a:pt x="13193" y="291"/>
                    <a:pt x="12849" y="227"/>
                    <a:pt x="12485" y="197"/>
                  </a:cubicBezTo>
                  <a:cubicBezTo>
                    <a:pt x="12394" y="190"/>
                    <a:pt x="12302" y="185"/>
                    <a:pt x="12211" y="182"/>
                  </a:cubicBezTo>
                  <a:cubicBezTo>
                    <a:pt x="12112" y="179"/>
                    <a:pt x="12011" y="178"/>
                    <a:pt x="11910" y="175"/>
                  </a:cubicBezTo>
                  <a:cubicBezTo>
                    <a:pt x="11706" y="170"/>
                    <a:pt x="11510" y="163"/>
                    <a:pt x="11329" y="177"/>
                  </a:cubicBezTo>
                  <a:cubicBezTo>
                    <a:pt x="11239" y="185"/>
                    <a:pt x="11155" y="198"/>
                    <a:pt x="11078" y="216"/>
                  </a:cubicBezTo>
                  <a:cubicBezTo>
                    <a:pt x="11002" y="234"/>
                    <a:pt x="10937" y="262"/>
                    <a:pt x="10880" y="294"/>
                  </a:cubicBezTo>
                  <a:cubicBezTo>
                    <a:pt x="10873" y="298"/>
                    <a:pt x="10867" y="302"/>
                    <a:pt x="10860" y="306"/>
                  </a:cubicBezTo>
                  <a:cubicBezTo>
                    <a:pt x="10853" y="311"/>
                    <a:pt x="10847" y="315"/>
                    <a:pt x="10840" y="319"/>
                  </a:cubicBezTo>
                  <a:cubicBezTo>
                    <a:pt x="10834" y="324"/>
                    <a:pt x="10826" y="328"/>
                    <a:pt x="10820" y="333"/>
                  </a:cubicBezTo>
                  <a:cubicBezTo>
                    <a:pt x="10813" y="338"/>
                    <a:pt x="10808" y="343"/>
                    <a:pt x="10802" y="347"/>
                  </a:cubicBezTo>
                  <a:lnTo>
                    <a:pt x="10800" y="349"/>
                  </a:lnTo>
                  <a:lnTo>
                    <a:pt x="10790" y="357"/>
                  </a:lnTo>
                  <a:lnTo>
                    <a:pt x="10764" y="382"/>
                  </a:lnTo>
                  <a:lnTo>
                    <a:pt x="10750" y="395"/>
                  </a:lnTo>
                  <a:cubicBezTo>
                    <a:pt x="10747" y="397"/>
                    <a:pt x="10744" y="399"/>
                    <a:pt x="10742" y="401"/>
                  </a:cubicBezTo>
                  <a:cubicBezTo>
                    <a:pt x="10740" y="402"/>
                    <a:pt x="10740" y="403"/>
                    <a:pt x="10740" y="404"/>
                  </a:cubicBezTo>
                  <a:lnTo>
                    <a:pt x="10730" y="418"/>
                  </a:lnTo>
                  <a:cubicBezTo>
                    <a:pt x="10723" y="425"/>
                    <a:pt x="10713" y="437"/>
                    <a:pt x="10704" y="450"/>
                  </a:cubicBezTo>
                  <a:cubicBezTo>
                    <a:pt x="10694" y="463"/>
                    <a:pt x="10684" y="478"/>
                    <a:pt x="10675" y="491"/>
                  </a:cubicBezTo>
                  <a:lnTo>
                    <a:pt x="10651" y="534"/>
                  </a:lnTo>
                  <a:lnTo>
                    <a:pt x="10629" y="581"/>
                  </a:lnTo>
                  <a:cubicBezTo>
                    <a:pt x="10615" y="613"/>
                    <a:pt x="10602" y="647"/>
                    <a:pt x="10591" y="682"/>
                  </a:cubicBezTo>
                  <a:cubicBezTo>
                    <a:pt x="10580" y="717"/>
                    <a:pt x="10569" y="755"/>
                    <a:pt x="10561" y="793"/>
                  </a:cubicBezTo>
                  <a:cubicBezTo>
                    <a:pt x="10546" y="869"/>
                    <a:pt x="10534" y="947"/>
                    <a:pt x="10525" y="1030"/>
                  </a:cubicBezTo>
                  <a:cubicBezTo>
                    <a:pt x="10516" y="1112"/>
                    <a:pt x="10511" y="1197"/>
                    <a:pt x="10505" y="1285"/>
                  </a:cubicBezTo>
                  <a:lnTo>
                    <a:pt x="10499" y="1412"/>
                  </a:lnTo>
                  <a:lnTo>
                    <a:pt x="10497" y="1544"/>
                  </a:lnTo>
                  <a:cubicBezTo>
                    <a:pt x="10494" y="1711"/>
                    <a:pt x="10495" y="1893"/>
                    <a:pt x="10495" y="2072"/>
                  </a:cubicBezTo>
                  <a:cubicBezTo>
                    <a:pt x="10495" y="2252"/>
                    <a:pt x="10489" y="2433"/>
                    <a:pt x="10471" y="2617"/>
                  </a:cubicBezTo>
                  <a:cubicBezTo>
                    <a:pt x="10469" y="2633"/>
                    <a:pt x="10469" y="2650"/>
                    <a:pt x="10467" y="2667"/>
                  </a:cubicBezTo>
                  <a:cubicBezTo>
                    <a:pt x="10484" y="2792"/>
                    <a:pt x="10495" y="2927"/>
                    <a:pt x="10493" y="3070"/>
                  </a:cubicBezTo>
                  <a:cubicBezTo>
                    <a:pt x="10491" y="3227"/>
                    <a:pt x="10473" y="3394"/>
                    <a:pt x="10443" y="3567"/>
                  </a:cubicBezTo>
                  <a:cubicBezTo>
                    <a:pt x="10412" y="3746"/>
                    <a:pt x="10370" y="3928"/>
                    <a:pt x="10275" y="4096"/>
                  </a:cubicBezTo>
                  <a:cubicBezTo>
                    <a:pt x="9935" y="4697"/>
                    <a:pt x="9010" y="5022"/>
                    <a:pt x="8864" y="5683"/>
                  </a:cubicBezTo>
                  <a:cubicBezTo>
                    <a:pt x="8843" y="5776"/>
                    <a:pt x="8841" y="5872"/>
                    <a:pt x="8872" y="5964"/>
                  </a:cubicBezTo>
                  <a:cubicBezTo>
                    <a:pt x="8932" y="6145"/>
                    <a:pt x="9108" y="6291"/>
                    <a:pt x="9291" y="6403"/>
                  </a:cubicBezTo>
                  <a:cubicBezTo>
                    <a:pt x="9352" y="6441"/>
                    <a:pt x="9418" y="6478"/>
                    <a:pt x="9467" y="6520"/>
                  </a:cubicBezTo>
                  <a:cubicBezTo>
                    <a:pt x="9483" y="6533"/>
                    <a:pt x="9498" y="6548"/>
                    <a:pt x="9511" y="6563"/>
                  </a:cubicBezTo>
                  <a:cubicBezTo>
                    <a:pt x="9351" y="6561"/>
                    <a:pt x="9192" y="6540"/>
                    <a:pt x="9040" y="6499"/>
                  </a:cubicBezTo>
                  <a:cubicBezTo>
                    <a:pt x="8893" y="6460"/>
                    <a:pt x="8753" y="6403"/>
                    <a:pt x="8633" y="6326"/>
                  </a:cubicBezTo>
                  <a:cubicBezTo>
                    <a:pt x="8470" y="6220"/>
                    <a:pt x="8344" y="6077"/>
                    <a:pt x="8282" y="5912"/>
                  </a:cubicBezTo>
                  <a:cubicBezTo>
                    <a:pt x="8210" y="5718"/>
                    <a:pt x="8228" y="5505"/>
                    <a:pt x="8335" y="5318"/>
                  </a:cubicBezTo>
                  <a:cubicBezTo>
                    <a:pt x="8459" y="5100"/>
                    <a:pt x="8689" y="4935"/>
                    <a:pt x="8906" y="4767"/>
                  </a:cubicBezTo>
                  <a:cubicBezTo>
                    <a:pt x="8941" y="4740"/>
                    <a:pt x="8975" y="4713"/>
                    <a:pt x="9010" y="4685"/>
                  </a:cubicBezTo>
                  <a:cubicBezTo>
                    <a:pt x="9062" y="4643"/>
                    <a:pt x="9112" y="4600"/>
                    <a:pt x="9160" y="4556"/>
                  </a:cubicBezTo>
                  <a:cubicBezTo>
                    <a:pt x="9209" y="4511"/>
                    <a:pt x="9258" y="4464"/>
                    <a:pt x="9303" y="4417"/>
                  </a:cubicBezTo>
                  <a:cubicBezTo>
                    <a:pt x="9274" y="4435"/>
                    <a:pt x="9245" y="4454"/>
                    <a:pt x="9216" y="4472"/>
                  </a:cubicBezTo>
                  <a:cubicBezTo>
                    <a:pt x="9139" y="4521"/>
                    <a:pt x="9062" y="4569"/>
                    <a:pt x="8986" y="4616"/>
                  </a:cubicBezTo>
                  <a:cubicBezTo>
                    <a:pt x="8912" y="4662"/>
                    <a:pt x="8838" y="4708"/>
                    <a:pt x="8759" y="4750"/>
                  </a:cubicBezTo>
                  <a:cubicBezTo>
                    <a:pt x="8344" y="4970"/>
                    <a:pt x="7840" y="5040"/>
                    <a:pt x="7355" y="5132"/>
                  </a:cubicBezTo>
                  <a:cubicBezTo>
                    <a:pt x="7216" y="5158"/>
                    <a:pt x="7076" y="5187"/>
                    <a:pt x="6954" y="5244"/>
                  </a:cubicBezTo>
                  <a:cubicBezTo>
                    <a:pt x="6632" y="5394"/>
                    <a:pt x="6445" y="5710"/>
                    <a:pt x="6178" y="5861"/>
                  </a:cubicBezTo>
                  <a:cubicBezTo>
                    <a:pt x="6108" y="5901"/>
                    <a:pt x="6054" y="5915"/>
                    <a:pt x="6032" y="5923"/>
                  </a:cubicBezTo>
                  <a:cubicBezTo>
                    <a:pt x="6032" y="5923"/>
                    <a:pt x="6034" y="5921"/>
                    <a:pt x="6040" y="5918"/>
                  </a:cubicBezTo>
                  <a:cubicBezTo>
                    <a:pt x="6046" y="5915"/>
                    <a:pt x="6054" y="5911"/>
                    <a:pt x="6066" y="5906"/>
                  </a:cubicBezTo>
                  <a:cubicBezTo>
                    <a:pt x="6077" y="5900"/>
                    <a:pt x="6090" y="5891"/>
                    <a:pt x="6104" y="5880"/>
                  </a:cubicBezTo>
                  <a:cubicBezTo>
                    <a:pt x="6118" y="5869"/>
                    <a:pt x="6134" y="5855"/>
                    <a:pt x="6150" y="5839"/>
                  </a:cubicBezTo>
                  <a:cubicBezTo>
                    <a:pt x="6180" y="5806"/>
                    <a:pt x="6211" y="5764"/>
                    <a:pt x="6242" y="5710"/>
                  </a:cubicBezTo>
                  <a:cubicBezTo>
                    <a:pt x="6275" y="5654"/>
                    <a:pt x="6306" y="5589"/>
                    <a:pt x="6344" y="5519"/>
                  </a:cubicBezTo>
                  <a:cubicBezTo>
                    <a:pt x="6433" y="5357"/>
                    <a:pt x="6555" y="5206"/>
                    <a:pt x="6735" y="5102"/>
                  </a:cubicBezTo>
                  <a:cubicBezTo>
                    <a:pt x="6765" y="5085"/>
                    <a:pt x="6795" y="5070"/>
                    <a:pt x="6825" y="5055"/>
                  </a:cubicBezTo>
                  <a:cubicBezTo>
                    <a:pt x="6955" y="4992"/>
                    <a:pt x="7089" y="4933"/>
                    <a:pt x="7226" y="4882"/>
                  </a:cubicBezTo>
                  <a:cubicBezTo>
                    <a:pt x="7632" y="4732"/>
                    <a:pt x="8072" y="4640"/>
                    <a:pt x="8461" y="4462"/>
                  </a:cubicBezTo>
                  <a:cubicBezTo>
                    <a:pt x="9119" y="4162"/>
                    <a:pt x="9575" y="3651"/>
                    <a:pt x="9725" y="3063"/>
                  </a:cubicBezTo>
                  <a:cubicBezTo>
                    <a:pt x="9766" y="2906"/>
                    <a:pt x="9783" y="2746"/>
                    <a:pt x="9790" y="2585"/>
                  </a:cubicBezTo>
                  <a:cubicBezTo>
                    <a:pt x="9812" y="2050"/>
                    <a:pt x="9721" y="1511"/>
                    <a:pt x="9830" y="982"/>
                  </a:cubicBezTo>
                  <a:cubicBezTo>
                    <a:pt x="9899" y="647"/>
                    <a:pt x="10046" y="323"/>
                    <a:pt x="10265" y="30"/>
                  </a:cubicBezTo>
                  <a:lnTo>
                    <a:pt x="10293" y="6"/>
                  </a:lnTo>
                  <a:lnTo>
                    <a:pt x="10301" y="0"/>
                  </a:lnTo>
                  <a:close/>
                  <a:moveTo>
                    <a:pt x="10856" y="17153"/>
                  </a:moveTo>
                  <a:cubicBezTo>
                    <a:pt x="9457" y="17098"/>
                    <a:pt x="8118" y="18100"/>
                    <a:pt x="9042" y="18642"/>
                  </a:cubicBezTo>
                  <a:cubicBezTo>
                    <a:pt x="9319" y="18805"/>
                    <a:pt x="9690" y="18751"/>
                    <a:pt x="10022" y="18665"/>
                  </a:cubicBezTo>
                  <a:cubicBezTo>
                    <a:pt x="10160" y="18629"/>
                    <a:pt x="10281" y="18593"/>
                    <a:pt x="10381" y="18557"/>
                  </a:cubicBezTo>
                  <a:cubicBezTo>
                    <a:pt x="10461" y="18528"/>
                    <a:pt x="10505" y="18512"/>
                    <a:pt x="10507" y="18511"/>
                  </a:cubicBezTo>
                  <a:cubicBezTo>
                    <a:pt x="10507" y="18511"/>
                    <a:pt x="10499" y="18518"/>
                    <a:pt x="10483" y="18532"/>
                  </a:cubicBezTo>
                  <a:cubicBezTo>
                    <a:pt x="10467" y="18545"/>
                    <a:pt x="10443" y="18566"/>
                    <a:pt x="10411" y="18592"/>
                  </a:cubicBezTo>
                  <a:cubicBezTo>
                    <a:pt x="10378" y="18617"/>
                    <a:pt x="10337" y="18647"/>
                    <a:pt x="10287" y="18682"/>
                  </a:cubicBezTo>
                  <a:cubicBezTo>
                    <a:pt x="10236" y="18716"/>
                    <a:pt x="10178" y="18754"/>
                    <a:pt x="10108" y="18794"/>
                  </a:cubicBezTo>
                  <a:cubicBezTo>
                    <a:pt x="9929" y="18869"/>
                    <a:pt x="9760" y="18958"/>
                    <a:pt x="9603" y="19059"/>
                  </a:cubicBezTo>
                  <a:cubicBezTo>
                    <a:pt x="8767" y="19598"/>
                    <a:pt x="8371" y="20412"/>
                    <a:pt x="8906" y="21009"/>
                  </a:cubicBezTo>
                  <a:cubicBezTo>
                    <a:pt x="9269" y="21415"/>
                    <a:pt x="9961" y="21518"/>
                    <a:pt x="10667" y="21570"/>
                  </a:cubicBezTo>
                  <a:cubicBezTo>
                    <a:pt x="10835" y="21582"/>
                    <a:pt x="11001" y="21592"/>
                    <a:pt x="11168" y="21600"/>
                  </a:cubicBezTo>
                  <a:cubicBezTo>
                    <a:pt x="11334" y="21599"/>
                    <a:pt x="11499" y="21595"/>
                    <a:pt x="11657" y="21583"/>
                  </a:cubicBezTo>
                  <a:cubicBezTo>
                    <a:pt x="11811" y="21571"/>
                    <a:pt x="11963" y="21554"/>
                    <a:pt x="12104" y="21510"/>
                  </a:cubicBezTo>
                  <a:cubicBezTo>
                    <a:pt x="12774" y="21301"/>
                    <a:pt x="12986" y="20675"/>
                    <a:pt x="12912" y="20084"/>
                  </a:cubicBezTo>
                  <a:cubicBezTo>
                    <a:pt x="12883" y="19853"/>
                    <a:pt x="12820" y="19624"/>
                    <a:pt x="12848" y="19392"/>
                  </a:cubicBezTo>
                  <a:cubicBezTo>
                    <a:pt x="12849" y="19384"/>
                    <a:pt x="12851" y="19376"/>
                    <a:pt x="12852" y="19367"/>
                  </a:cubicBezTo>
                  <a:cubicBezTo>
                    <a:pt x="12719" y="19414"/>
                    <a:pt x="12597" y="19437"/>
                    <a:pt x="12493" y="19449"/>
                  </a:cubicBezTo>
                  <a:cubicBezTo>
                    <a:pt x="12361" y="19464"/>
                    <a:pt x="12259" y="19462"/>
                    <a:pt x="12193" y="19459"/>
                  </a:cubicBezTo>
                  <a:cubicBezTo>
                    <a:pt x="12159" y="19457"/>
                    <a:pt x="12132" y="19457"/>
                    <a:pt x="12114" y="19456"/>
                  </a:cubicBezTo>
                  <a:cubicBezTo>
                    <a:pt x="12097" y="19455"/>
                    <a:pt x="12088" y="19454"/>
                    <a:pt x="12088" y="19454"/>
                  </a:cubicBezTo>
                  <a:cubicBezTo>
                    <a:pt x="12088" y="19454"/>
                    <a:pt x="12097" y="19451"/>
                    <a:pt x="12112" y="19445"/>
                  </a:cubicBezTo>
                  <a:cubicBezTo>
                    <a:pt x="12128" y="19438"/>
                    <a:pt x="12152" y="19431"/>
                    <a:pt x="12183" y="19419"/>
                  </a:cubicBezTo>
                  <a:cubicBezTo>
                    <a:pt x="12214" y="19409"/>
                    <a:pt x="12251" y="19393"/>
                    <a:pt x="12293" y="19375"/>
                  </a:cubicBezTo>
                  <a:cubicBezTo>
                    <a:pt x="12334" y="19357"/>
                    <a:pt x="12381" y="19336"/>
                    <a:pt x="12431" y="19312"/>
                  </a:cubicBezTo>
                  <a:cubicBezTo>
                    <a:pt x="12555" y="19266"/>
                    <a:pt x="12661" y="19194"/>
                    <a:pt x="12740" y="19105"/>
                  </a:cubicBezTo>
                  <a:cubicBezTo>
                    <a:pt x="13149" y="18641"/>
                    <a:pt x="12748" y="18048"/>
                    <a:pt x="12195" y="17618"/>
                  </a:cubicBezTo>
                  <a:cubicBezTo>
                    <a:pt x="11796" y="17308"/>
                    <a:pt x="11322" y="17172"/>
                    <a:pt x="10856" y="17153"/>
                  </a:cubicBezTo>
                  <a:close/>
                </a:path>
              </a:pathLst>
            </a:custGeom>
            <a:solidFill>
              <a:srgbClr val="3FDDD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52" name="Write Operation"/>
            <p:cNvSpPr txBox="1"/>
            <p:nvPr/>
          </p:nvSpPr>
          <p:spPr>
            <a:xfrm>
              <a:off x="931915" y="26063"/>
              <a:ext cx="300789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3000"/>
              </a:lvl1pPr>
            </a:lstStyle>
            <a:p>
              <a:pPr/>
              <a:r>
                <a:t>Write Operation</a:t>
              </a:r>
            </a:p>
          </p:txBody>
        </p:sp>
      </p:grpSp>
      <p:pic>
        <p:nvPicPr>
          <p:cNvPr id="13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9760" y="2237729"/>
            <a:ext cx="12164908" cy="786365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355" name="Table"/>
          <p:cNvGraphicFramePr/>
          <p:nvPr/>
        </p:nvGraphicFramePr>
        <p:xfrm>
          <a:off x="1833381" y="3729636"/>
          <a:ext cx="6580609" cy="253988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4920"/>
                <a:gridCol w="1596460"/>
                <a:gridCol w="1512343"/>
                <a:gridCol w="1694184"/>
              </a:tblGrid>
              <a:tr h="4843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ProdCat_ID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CatName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4843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Computer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200">
                          <a:solidFill>
                            <a:srgbClr val="FFFFFF"/>
                          </a:solidFill>
                        </a:rPr>
                        <a:t>Electronic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43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Shoe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White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Sports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3703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White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200">
                          <a:solidFill>
                            <a:srgbClr val="FFFFFF"/>
                          </a:solidFill>
                        </a:rPr>
                        <a:t>Electronic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3703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TV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200">
                          <a:solidFill>
                            <a:srgbClr val="FFFFFF"/>
                          </a:solidFill>
                        </a:rPr>
                        <a:t>Electronic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358" name="Group"/>
          <p:cNvGrpSpPr/>
          <p:nvPr/>
        </p:nvGrpSpPr>
        <p:grpSpPr>
          <a:xfrm>
            <a:off x="894507" y="8573589"/>
            <a:ext cx="4187546" cy="862336"/>
            <a:chOff x="0" y="0"/>
            <a:chExt cx="4187545" cy="862334"/>
          </a:xfrm>
        </p:grpSpPr>
        <p:sp>
          <p:nvSpPr>
            <p:cNvPr id="1356" name="Shape"/>
            <p:cNvSpPr/>
            <p:nvPr/>
          </p:nvSpPr>
          <p:spPr>
            <a:xfrm>
              <a:off x="0" y="0"/>
              <a:ext cx="590132" cy="862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fill="norm" stroke="1" extrusionOk="0">
                  <a:moveTo>
                    <a:pt x="10301" y="0"/>
                  </a:moveTo>
                  <a:lnTo>
                    <a:pt x="9503" y="166"/>
                  </a:lnTo>
                  <a:cubicBezTo>
                    <a:pt x="9356" y="207"/>
                    <a:pt x="9208" y="252"/>
                    <a:pt x="9068" y="309"/>
                  </a:cubicBezTo>
                  <a:cubicBezTo>
                    <a:pt x="8928" y="367"/>
                    <a:pt x="8796" y="434"/>
                    <a:pt x="8667" y="513"/>
                  </a:cubicBezTo>
                  <a:cubicBezTo>
                    <a:pt x="8602" y="553"/>
                    <a:pt x="8539" y="596"/>
                    <a:pt x="8469" y="643"/>
                  </a:cubicBezTo>
                  <a:cubicBezTo>
                    <a:pt x="8399" y="690"/>
                    <a:pt x="8322" y="740"/>
                    <a:pt x="8234" y="790"/>
                  </a:cubicBezTo>
                  <a:cubicBezTo>
                    <a:pt x="8061" y="890"/>
                    <a:pt x="7832" y="971"/>
                    <a:pt x="7613" y="1007"/>
                  </a:cubicBezTo>
                  <a:cubicBezTo>
                    <a:pt x="7587" y="1012"/>
                    <a:pt x="7556" y="1017"/>
                    <a:pt x="7533" y="1020"/>
                  </a:cubicBezTo>
                  <a:lnTo>
                    <a:pt x="7461" y="1031"/>
                  </a:lnTo>
                  <a:lnTo>
                    <a:pt x="7318" y="1052"/>
                  </a:lnTo>
                  <a:cubicBezTo>
                    <a:pt x="7225" y="1065"/>
                    <a:pt x="7131" y="1078"/>
                    <a:pt x="7038" y="1091"/>
                  </a:cubicBezTo>
                  <a:cubicBezTo>
                    <a:pt x="6853" y="1118"/>
                    <a:pt x="6670" y="1143"/>
                    <a:pt x="6493" y="1176"/>
                  </a:cubicBezTo>
                  <a:cubicBezTo>
                    <a:pt x="6317" y="1210"/>
                    <a:pt x="6147" y="1248"/>
                    <a:pt x="5988" y="1292"/>
                  </a:cubicBezTo>
                  <a:cubicBezTo>
                    <a:pt x="5842" y="1332"/>
                    <a:pt x="5693" y="1377"/>
                    <a:pt x="5579" y="1459"/>
                  </a:cubicBezTo>
                  <a:cubicBezTo>
                    <a:pt x="5299" y="1660"/>
                    <a:pt x="5279" y="1998"/>
                    <a:pt x="5501" y="2247"/>
                  </a:cubicBezTo>
                  <a:cubicBezTo>
                    <a:pt x="5574" y="2329"/>
                    <a:pt x="5672" y="2400"/>
                    <a:pt x="5785" y="2460"/>
                  </a:cubicBezTo>
                  <a:cubicBezTo>
                    <a:pt x="6017" y="2584"/>
                    <a:pt x="6297" y="2666"/>
                    <a:pt x="6561" y="2733"/>
                  </a:cubicBezTo>
                  <a:cubicBezTo>
                    <a:pt x="6826" y="2801"/>
                    <a:pt x="7082" y="2854"/>
                    <a:pt x="7308" y="2904"/>
                  </a:cubicBezTo>
                  <a:cubicBezTo>
                    <a:pt x="7535" y="2954"/>
                    <a:pt x="7734" y="3000"/>
                    <a:pt x="7896" y="3044"/>
                  </a:cubicBezTo>
                  <a:cubicBezTo>
                    <a:pt x="8058" y="3089"/>
                    <a:pt x="8182" y="3132"/>
                    <a:pt x="8264" y="3164"/>
                  </a:cubicBezTo>
                  <a:cubicBezTo>
                    <a:pt x="8306" y="3181"/>
                    <a:pt x="8336" y="3194"/>
                    <a:pt x="8357" y="3204"/>
                  </a:cubicBezTo>
                  <a:cubicBezTo>
                    <a:pt x="8377" y="3213"/>
                    <a:pt x="8387" y="3218"/>
                    <a:pt x="8387" y="3218"/>
                  </a:cubicBezTo>
                  <a:cubicBezTo>
                    <a:pt x="8387" y="3218"/>
                    <a:pt x="8340" y="3211"/>
                    <a:pt x="8250" y="3201"/>
                  </a:cubicBezTo>
                  <a:cubicBezTo>
                    <a:pt x="8161" y="3190"/>
                    <a:pt x="8029" y="3180"/>
                    <a:pt x="7862" y="3171"/>
                  </a:cubicBezTo>
                  <a:cubicBezTo>
                    <a:pt x="7695" y="3162"/>
                    <a:pt x="7492" y="3155"/>
                    <a:pt x="7256" y="3144"/>
                  </a:cubicBezTo>
                  <a:cubicBezTo>
                    <a:pt x="7139" y="3139"/>
                    <a:pt x="7013" y="3131"/>
                    <a:pt x="6880" y="3122"/>
                  </a:cubicBezTo>
                  <a:cubicBezTo>
                    <a:pt x="6746" y="3112"/>
                    <a:pt x="6607" y="3102"/>
                    <a:pt x="6459" y="3084"/>
                  </a:cubicBezTo>
                  <a:cubicBezTo>
                    <a:pt x="6310" y="3067"/>
                    <a:pt x="6155" y="3042"/>
                    <a:pt x="5994" y="3007"/>
                  </a:cubicBezTo>
                  <a:cubicBezTo>
                    <a:pt x="5954" y="2998"/>
                    <a:pt x="5915" y="2989"/>
                    <a:pt x="5876" y="2980"/>
                  </a:cubicBezTo>
                  <a:cubicBezTo>
                    <a:pt x="5917" y="3074"/>
                    <a:pt x="5941" y="3175"/>
                    <a:pt x="5946" y="3280"/>
                  </a:cubicBezTo>
                  <a:cubicBezTo>
                    <a:pt x="5952" y="3439"/>
                    <a:pt x="5908" y="3601"/>
                    <a:pt x="5823" y="3746"/>
                  </a:cubicBezTo>
                  <a:cubicBezTo>
                    <a:pt x="5738" y="3890"/>
                    <a:pt x="5615" y="4018"/>
                    <a:pt x="5473" y="4118"/>
                  </a:cubicBezTo>
                  <a:cubicBezTo>
                    <a:pt x="5330" y="4219"/>
                    <a:pt x="5172" y="4296"/>
                    <a:pt x="5008" y="4344"/>
                  </a:cubicBezTo>
                  <a:cubicBezTo>
                    <a:pt x="4929" y="4369"/>
                    <a:pt x="4846" y="4388"/>
                    <a:pt x="4763" y="4402"/>
                  </a:cubicBezTo>
                  <a:cubicBezTo>
                    <a:pt x="4685" y="4416"/>
                    <a:pt x="4605" y="4425"/>
                    <a:pt x="4525" y="4429"/>
                  </a:cubicBezTo>
                  <a:cubicBezTo>
                    <a:pt x="4448" y="4434"/>
                    <a:pt x="4373" y="4433"/>
                    <a:pt x="4302" y="4429"/>
                  </a:cubicBezTo>
                  <a:cubicBezTo>
                    <a:pt x="4231" y="4425"/>
                    <a:pt x="4164" y="4419"/>
                    <a:pt x="4100" y="4410"/>
                  </a:cubicBezTo>
                  <a:cubicBezTo>
                    <a:pt x="4036" y="4400"/>
                    <a:pt x="3975" y="4387"/>
                    <a:pt x="3919" y="4374"/>
                  </a:cubicBezTo>
                  <a:cubicBezTo>
                    <a:pt x="3864" y="4361"/>
                    <a:pt x="3812" y="4346"/>
                    <a:pt x="3765" y="4330"/>
                  </a:cubicBezTo>
                  <a:cubicBezTo>
                    <a:pt x="3754" y="4326"/>
                    <a:pt x="3743" y="4321"/>
                    <a:pt x="3731" y="4317"/>
                  </a:cubicBezTo>
                  <a:cubicBezTo>
                    <a:pt x="3720" y="4313"/>
                    <a:pt x="3708" y="4310"/>
                    <a:pt x="3697" y="4306"/>
                  </a:cubicBezTo>
                  <a:cubicBezTo>
                    <a:pt x="3676" y="4297"/>
                    <a:pt x="3656" y="4289"/>
                    <a:pt x="3637" y="4281"/>
                  </a:cubicBezTo>
                  <a:cubicBezTo>
                    <a:pt x="3598" y="4264"/>
                    <a:pt x="3564" y="4250"/>
                    <a:pt x="3533" y="4235"/>
                  </a:cubicBezTo>
                  <a:cubicBezTo>
                    <a:pt x="3502" y="4220"/>
                    <a:pt x="3475" y="4204"/>
                    <a:pt x="3453" y="4191"/>
                  </a:cubicBezTo>
                  <a:cubicBezTo>
                    <a:pt x="3430" y="4177"/>
                    <a:pt x="3412" y="4165"/>
                    <a:pt x="3396" y="4156"/>
                  </a:cubicBezTo>
                  <a:cubicBezTo>
                    <a:pt x="3381" y="4147"/>
                    <a:pt x="3370" y="4141"/>
                    <a:pt x="3362" y="4136"/>
                  </a:cubicBezTo>
                  <a:cubicBezTo>
                    <a:pt x="3355" y="4131"/>
                    <a:pt x="3350" y="4128"/>
                    <a:pt x="3350" y="4128"/>
                  </a:cubicBezTo>
                  <a:cubicBezTo>
                    <a:pt x="3350" y="4128"/>
                    <a:pt x="3372" y="4126"/>
                    <a:pt x="3410" y="4126"/>
                  </a:cubicBezTo>
                  <a:cubicBezTo>
                    <a:pt x="3448" y="4126"/>
                    <a:pt x="3503" y="4128"/>
                    <a:pt x="3573" y="4128"/>
                  </a:cubicBezTo>
                  <a:cubicBezTo>
                    <a:pt x="3590" y="4127"/>
                    <a:pt x="3608" y="4127"/>
                    <a:pt x="3627" y="4126"/>
                  </a:cubicBezTo>
                  <a:cubicBezTo>
                    <a:pt x="3646" y="4126"/>
                    <a:pt x="3665" y="4125"/>
                    <a:pt x="3685" y="4125"/>
                  </a:cubicBezTo>
                  <a:cubicBezTo>
                    <a:pt x="3695" y="4124"/>
                    <a:pt x="3705" y="4123"/>
                    <a:pt x="3715" y="4123"/>
                  </a:cubicBezTo>
                  <a:cubicBezTo>
                    <a:pt x="3726" y="4123"/>
                    <a:pt x="3737" y="4123"/>
                    <a:pt x="3747" y="4123"/>
                  </a:cubicBezTo>
                  <a:cubicBezTo>
                    <a:pt x="3758" y="4122"/>
                    <a:pt x="3768" y="4121"/>
                    <a:pt x="3779" y="4120"/>
                  </a:cubicBezTo>
                  <a:cubicBezTo>
                    <a:pt x="3790" y="4119"/>
                    <a:pt x="3802" y="4119"/>
                    <a:pt x="3813" y="4118"/>
                  </a:cubicBezTo>
                  <a:cubicBezTo>
                    <a:pt x="3859" y="4116"/>
                    <a:pt x="3906" y="4112"/>
                    <a:pt x="3956" y="4107"/>
                  </a:cubicBezTo>
                  <a:cubicBezTo>
                    <a:pt x="4005" y="4102"/>
                    <a:pt x="4056" y="4096"/>
                    <a:pt x="4108" y="4088"/>
                  </a:cubicBezTo>
                  <a:cubicBezTo>
                    <a:pt x="4134" y="4083"/>
                    <a:pt x="4160" y="4080"/>
                    <a:pt x="4186" y="4076"/>
                  </a:cubicBezTo>
                  <a:cubicBezTo>
                    <a:pt x="4213" y="4072"/>
                    <a:pt x="4240" y="4067"/>
                    <a:pt x="4266" y="4060"/>
                  </a:cubicBezTo>
                  <a:cubicBezTo>
                    <a:pt x="4293" y="4054"/>
                    <a:pt x="4320" y="4047"/>
                    <a:pt x="4346" y="4041"/>
                  </a:cubicBezTo>
                  <a:cubicBezTo>
                    <a:pt x="4373" y="4034"/>
                    <a:pt x="4400" y="4028"/>
                    <a:pt x="4427" y="4019"/>
                  </a:cubicBezTo>
                  <a:cubicBezTo>
                    <a:pt x="4534" y="3990"/>
                    <a:pt x="4637" y="3948"/>
                    <a:pt x="4735" y="3900"/>
                  </a:cubicBezTo>
                  <a:cubicBezTo>
                    <a:pt x="4834" y="3853"/>
                    <a:pt x="4923" y="3795"/>
                    <a:pt x="5000" y="3730"/>
                  </a:cubicBezTo>
                  <a:cubicBezTo>
                    <a:pt x="5076" y="3665"/>
                    <a:pt x="5138" y="3591"/>
                    <a:pt x="5184" y="3515"/>
                  </a:cubicBezTo>
                  <a:cubicBezTo>
                    <a:pt x="5230" y="3439"/>
                    <a:pt x="5256" y="3359"/>
                    <a:pt x="5262" y="3278"/>
                  </a:cubicBezTo>
                  <a:cubicBezTo>
                    <a:pt x="5272" y="3153"/>
                    <a:pt x="5232" y="3030"/>
                    <a:pt x="5170" y="2915"/>
                  </a:cubicBezTo>
                  <a:cubicBezTo>
                    <a:pt x="5105" y="2794"/>
                    <a:pt x="5015" y="2682"/>
                    <a:pt x="4891" y="2594"/>
                  </a:cubicBezTo>
                  <a:cubicBezTo>
                    <a:pt x="4754" y="2496"/>
                    <a:pt x="4582" y="2434"/>
                    <a:pt x="4406" y="2388"/>
                  </a:cubicBezTo>
                  <a:cubicBezTo>
                    <a:pt x="4120" y="2312"/>
                    <a:pt x="3814" y="2275"/>
                    <a:pt x="3523" y="2337"/>
                  </a:cubicBezTo>
                  <a:cubicBezTo>
                    <a:pt x="3419" y="2359"/>
                    <a:pt x="3327" y="2392"/>
                    <a:pt x="3244" y="2441"/>
                  </a:cubicBezTo>
                  <a:cubicBezTo>
                    <a:pt x="3201" y="2467"/>
                    <a:pt x="3162" y="2497"/>
                    <a:pt x="3126" y="2528"/>
                  </a:cubicBezTo>
                  <a:cubicBezTo>
                    <a:pt x="2956" y="2677"/>
                    <a:pt x="2849" y="2869"/>
                    <a:pt x="2643" y="2988"/>
                  </a:cubicBezTo>
                  <a:cubicBezTo>
                    <a:pt x="2493" y="3074"/>
                    <a:pt x="2307" y="3110"/>
                    <a:pt x="2146" y="3183"/>
                  </a:cubicBezTo>
                  <a:cubicBezTo>
                    <a:pt x="1607" y="3428"/>
                    <a:pt x="1488" y="3987"/>
                    <a:pt x="1021" y="4301"/>
                  </a:cubicBezTo>
                  <a:cubicBezTo>
                    <a:pt x="977" y="4332"/>
                    <a:pt x="927" y="4359"/>
                    <a:pt x="877" y="4383"/>
                  </a:cubicBezTo>
                  <a:cubicBezTo>
                    <a:pt x="893" y="4382"/>
                    <a:pt x="910" y="4380"/>
                    <a:pt x="925" y="4379"/>
                  </a:cubicBezTo>
                  <a:cubicBezTo>
                    <a:pt x="1194" y="4357"/>
                    <a:pt x="1462" y="4405"/>
                    <a:pt x="1703" y="4500"/>
                  </a:cubicBezTo>
                  <a:cubicBezTo>
                    <a:pt x="1898" y="4578"/>
                    <a:pt x="2044" y="4674"/>
                    <a:pt x="2150" y="4759"/>
                  </a:cubicBezTo>
                  <a:cubicBezTo>
                    <a:pt x="2201" y="4803"/>
                    <a:pt x="2241" y="4846"/>
                    <a:pt x="2274" y="4884"/>
                  </a:cubicBezTo>
                  <a:cubicBezTo>
                    <a:pt x="2307" y="4922"/>
                    <a:pt x="2332" y="4955"/>
                    <a:pt x="2350" y="4982"/>
                  </a:cubicBezTo>
                  <a:cubicBezTo>
                    <a:pt x="2367" y="5010"/>
                    <a:pt x="2380" y="5032"/>
                    <a:pt x="2388" y="5047"/>
                  </a:cubicBezTo>
                  <a:cubicBezTo>
                    <a:pt x="2397" y="5061"/>
                    <a:pt x="2402" y="5067"/>
                    <a:pt x="2402" y="5067"/>
                  </a:cubicBezTo>
                  <a:cubicBezTo>
                    <a:pt x="2402" y="5067"/>
                    <a:pt x="2373" y="5045"/>
                    <a:pt x="2318" y="5001"/>
                  </a:cubicBezTo>
                  <a:cubicBezTo>
                    <a:pt x="2262" y="4957"/>
                    <a:pt x="2176" y="4904"/>
                    <a:pt x="2060" y="4845"/>
                  </a:cubicBezTo>
                  <a:cubicBezTo>
                    <a:pt x="1926" y="4770"/>
                    <a:pt x="1773" y="4721"/>
                    <a:pt x="1611" y="4701"/>
                  </a:cubicBezTo>
                  <a:cubicBezTo>
                    <a:pt x="956" y="4620"/>
                    <a:pt x="358" y="4976"/>
                    <a:pt x="122" y="5478"/>
                  </a:cubicBezTo>
                  <a:cubicBezTo>
                    <a:pt x="-2" y="5741"/>
                    <a:pt x="-20" y="6025"/>
                    <a:pt x="17" y="6304"/>
                  </a:cubicBezTo>
                  <a:cubicBezTo>
                    <a:pt x="66" y="6670"/>
                    <a:pt x="221" y="7036"/>
                    <a:pt x="599" y="7249"/>
                  </a:cubicBezTo>
                  <a:cubicBezTo>
                    <a:pt x="812" y="7370"/>
                    <a:pt x="1073" y="7424"/>
                    <a:pt x="1336" y="7445"/>
                  </a:cubicBezTo>
                  <a:cubicBezTo>
                    <a:pt x="1667" y="7472"/>
                    <a:pt x="2001" y="7450"/>
                    <a:pt x="2326" y="7395"/>
                  </a:cubicBezTo>
                  <a:cubicBezTo>
                    <a:pt x="2506" y="7364"/>
                    <a:pt x="2682" y="7324"/>
                    <a:pt x="2853" y="7272"/>
                  </a:cubicBezTo>
                  <a:cubicBezTo>
                    <a:pt x="3005" y="7225"/>
                    <a:pt x="3152" y="7170"/>
                    <a:pt x="3294" y="7107"/>
                  </a:cubicBezTo>
                  <a:cubicBezTo>
                    <a:pt x="3340" y="7087"/>
                    <a:pt x="3384" y="7067"/>
                    <a:pt x="3428" y="7046"/>
                  </a:cubicBezTo>
                  <a:lnTo>
                    <a:pt x="3831" y="6812"/>
                  </a:lnTo>
                  <a:cubicBezTo>
                    <a:pt x="3944" y="6743"/>
                    <a:pt x="4020" y="6678"/>
                    <a:pt x="4076" y="6635"/>
                  </a:cubicBezTo>
                  <a:cubicBezTo>
                    <a:pt x="4132" y="6593"/>
                    <a:pt x="4162" y="6570"/>
                    <a:pt x="4162" y="6570"/>
                  </a:cubicBezTo>
                  <a:cubicBezTo>
                    <a:pt x="4159" y="6575"/>
                    <a:pt x="4154" y="6582"/>
                    <a:pt x="4148" y="6591"/>
                  </a:cubicBezTo>
                  <a:cubicBezTo>
                    <a:pt x="4113" y="6646"/>
                    <a:pt x="4079" y="6701"/>
                    <a:pt x="4042" y="6755"/>
                  </a:cubicBezTo>
                  <a:cubicBezTo>
                    <a:pt x="3806" y="7091"/>
                    <a:pt x="3457" y="7370"/>
                    <a:pt x="3034" y="7561"/>
                  </a:cubicBezTo>
                  <a:cubicBezTo>
                    <a:pt x="2921" y="7614"/>
                    <a:pt x="2800" y="7663"/>
                    <a:pt x="2671" y="7709"/>
                  </a:cubicBezTo>
                  <a:cubicBezTo>
                    <a:pt x="2541" y="7755"/>
                    <a:pt x="2404" y="7796"/>
                    <a:pt x="2258" y="7831"/>
                  </a:cubicBezTo>
                  <a:cubicBezTo>
                    <a:pt x="2113" y="7866"/>
                    <a:pt x="1958" y="7891"/>
                    <a:pt x="1797" y="7911"/>
                  </a:cubicBezTo>
                  <a:cubicBezTo>
                    <a:pt x="1636" y="7931"/>
                    <a:pt x="1469" y="7940"/>
                    <a:pt x="1296" y="7936"/>
                  </a:cubicBezTo>
                  <a:cubicBezTo>
                    <a:pt x="1123" y="7933"/>
                    <a:pt x="945" y="7915"/>
                    <a:pt x="765" y="7880"/>
                  </a:cubicBezTo>
                  <a:cubicBezTo>
                    <a:pt x="693" y="7865"/>
                    <a:pt x="622" y="7847"/>
                    <a:pt x="550" y="7826"/>
                  </a:cubicBezTo>
                  <a:cubicBezTo>
                    <a:pt x="550" y="7827"/>
                    <a:pt x="549" y="7829"/>
                    <a:pt x="548" y="7831"/>
                  </a:cubicBezTo>
                  <a:cubicBezTo>
                    <a:pt x="548" y="7832"/>
                    <a:pt x="547" y="7834"/>
                    <a:pt x="546" y="7835"/>
                  </a:cubicBezTo>
                  <a:cubicBezTo>
                    <a:pt x="543" y="7844"/>
                    <a:pt x="541" y="7852"/>
                    <a:pt x="538" y="7861"/>
                  </a:cubicBezTo>
                  <a:cubicBezTo>
                    <a:pt x="535" y="7870"/>
                    <a:pt x="532" y="7878"/>
                    <a:pt x="528" y="7887"/>
                  </a:cubicBezTo>
                  <a:cubicBezTo>
                    <a:pt x="526" y="7897"/>
                    <a:pt x="523" y="7906"/>
                    <a:pt x="520" y="7916"/>
                  </a:cubicBezTo>
                  <a:cubicBezTo>
                    <a:pt x="473" y="8086"/>
                    <a:pt x="452" y="8261"/>
                    <a:pt x="470" y="8435"/>
                  </a:cubicBezTo>
                  <a:cubicBezTo>
                    <a:pt x="477" y="8502"/>
                    <a:pt x="490" y="8568"/>
                    <a:pt x="508" y="8633"/>
                  </a:cubicBezTo>
                  <a:cubicBezTo>
                    <a:pt x="586" y="8975"/>
                    <a:pt x="819" y="9284"/>
                    <a:pt x="1164" y="9501"/>
                  </a:cubicBezTo>
                  <a:cubicBezTo>
                    <a:pt x="1243" y="9551"/>
                    <a:pt x="1329" y="9597"/>
                    <a:pt x="1418" y="9634"/>
                  </a:cubicBezTo>
                  <a:cubicBezTo>
                    <a:pt x="1508" y="9671"/>
                    <a:pt x="1601" y="9700"/>
                    <a:pt x="1699" y="9721"/>
                  </a:cubicBezTo>
                  <a:cubicBezTo>
                    <a:pt x="2234" y="9837"/>
                    <a:pt x="2783" y="9691"/>
                    <a:pt x="3290" y="9512"/>
                  </a:cubicBezTo>
                  <a:cubicBezTo>
                    <a:pt x="3553" y="9419"/>
                    <a:pt x="3811" y="9318"/>
                    <a:pt x="4072" y="9222"/>
                  </a:cubicBezTo>
                  <a:cubicBezTo>
                    <a:pt x="4173" y="9185"/>
                    <a:pt x="4274" y="9147"/>
                    <a:pt x="4372" y="9114"/>
                  </a:cubicBezTo>
                  <a:cubicBezTo>
                    <a:pt x="4514" y="9067"/>
                    <a:pt x="4657" y="9024"/>
                    <a:pt x="4803" y="8986"/>
                  </a:cubicBezTo>
                  <a:cubicBezTo>
                    <a:pt x="4891" y="8964"/>
                    <a:pt x="4981" y="8945"/>
                    <a:pt x="5070" y="8928"/>
                  </a:cubicBezTo>
                  <a:cubicBezTo>
                    <a:pt x="5151" y="8912"/>
                    <a:pt x="5232" y="8900"/>
                    <a:pt x="5312" y="8890"/>
                  </a:cubicBezTo>
                  <a:cubicBezTo>
                    <a:pt x="5382" y="8881"/>
                    <a:pt x="5451" y="8873"/>
                    <a:pt x="5519" y="8870"/>
                  </a:cubicBezTo>
                  <a:cubicBezTo>
                    <a:pt x="5549" y="8868"/>
                    <a:pt x="5579" y="8867"/>
                    <a:pt x="5607" y="8866"/>
                  </a:cubicBezTo>
                  <a:cubicBezTo>
                    <a:pt x="5605" y="8860"/>
                    <a:pt x="5603" y="8853"/>
                    <a:pt x="5601" y="8846"/>
                  </a:cubicBezTo>
                  <a:cubicBezTo>
                    <a:pt x="5509" y="8467"/>
                    <a:pt x="5586" y="8080"/>
                    <a:pt x="5735" y="7712"/>
                  </a:cubicBezTo>
                  <a:cubicBezTo>
                    <a:pt x="5790" y="7577"/>
                    <a:pt x="5845" y="7460"/>
                    <a:pt x="5894" y="7360"/>
                  </a:cubicBezTo>
                  <a:cubicBezTo>
                    <a:pt x="5940" y="7264"/>
                    <a:pt x="5978" y="7189"/>
                    <a:pt x="6004" y="7137"/>
                  </a:cubicBezTo>
                  <a:cubicBezTo>
                    <a:pt x="6016" y="7111"/>
                    <a:pt x="6026" y="7091"/>
                    <a:pt x="6032" y="7077"/>
                  </a:cubicBezTo>
                  <a:cubicBezTo>
                    <a:pt x="6038" y="7064"/>
                    <a:pt x="6040" y="7057"/>
                    <a:pt x="6040" y="7057"/>
                  </a:cubicBezTo>
                  <a:cubicBezTo>
                    <a:pt x="6040" y="7064"/>
                    <a:pt x="6042" y="7072"/>
                    <a:pt x="6042" y="7079"/>
                  </a:cubicBezTo>
                  <a:cubicBezTo>
                    <a:pt x="6044" y="7180"/>
                    <a:pt x="6040" y="7282"/>
                    <a:pt x="6032" y="7384"/>
                  </a:cubicBezTo>
                  <a:cubicBezTo>
                    <a:pt x="6024" y="7486"/>
                    <a:pt x="6012" y="7610"/>
                    <a:pt x="6000" y="7752"/>
                  </a:cubicBezTo>
                  <a:cubicBezTo>
                    <a:pt x="5999" y="7825"/>
                    <a:pt x="5995" y="7899"/>
                    <a:pt x="5988" y="7973"/>
                  </a:cubicBezTo>
                  <a:cubicBezTo>
                    <a:pt x="5955" y="8306"/>
                    <a:pt x="5883" y="8673"/>
                    <a:pt x="6192" y="8898"/>
                  </a:cubicBezTo>
                  <a:cubicBezTo>
                    <a:pt x="6195" y="8900"/>
                    <a:pt x="6199" y="8902"/>
                    <a:pt x="6202" y="8904"/>
                  </a:cubicBezTo>
                  <a:cubicBezTo>
                    <a:pt x="6209" y="8908"/>
                    <a:pt x="6215" y="8913"/>
                    <a:pt x="6222" y="8917"/>
                  </a:cubicBezTo>
                  <a:cubicBezTo>
                    <a:pt x="6261" y="8937"/>
                    <a:pt x="6305" y="8950"/>
                    <a:pt x="6350" y="8958"/>
                  </a:cubicBezTo>
                  <a:cubicBezTo>
                    <a:pt x="6431" y="8973"/>
                    <a:pt x="6535" y="8975"/>
                    <a:pt x="6645" y="8964"/>
                  </a:cubicBezTo>
                  <a:cubicBezTo>
                    <a:pt x="6757" y="8954"/>
                    <a:pt x="6877" y="8934"/>
                    <a:pt x="6998" y="8904"/>
                  </a:cubicBezTo>
                  <a:cubicBezTo>
                    <a:pt x="7123" y="8874"/>
                    <a:pt x="7244" y="8833"/>
                    <a:pt x="7367" y="8799"/>
                  </a:cubicBezTo>
                  <a:cubicBezTo>
                    <a:pt x="8023" y="8613"/>
                    <a:pt x="8767" y="8561"/>
                    <a:pt x="9445" y="8437"/>
                  </a:cubicBezTo>
                  <a:cubicBezTo>
                    <a:pt x="10123" y="8313"/>
                    <a:pt x="10736" y="8117"/>
                    <a:pt x="11128" y="7647"/>
                  </a:cubicBezTo>
                  <a:cubicBezTo>
                    <a:pt x="11234" y="7521"/>
                    <a:pt x="11300" y="7364"/>
                    <a:pt x="11191" y="7248"/>
                  </a:cubicBezTo>
                  <a:cubicBezTo>
                    <a:pt x="11153" y="7208"/>
                    <a:pt x="11095" y="7182"/>
                    <a:pt x="11032" y="7174"/>
                  </a:cubicBezTo>
                  <a:cubicBezTo>
                    <a:pt x="10977" y="7157"/>
                    <a:pt x="10926" y="7145"/>
                    <a:pt x="10878" y="7139"/>
                  </a:cubicBezTo>
                  <a:cubicBezTo>
                    <a:pt x="10830" y="7133"/>
                    <a:pt x="10788" y="7131"/>
                    <a:pt x="10754" y="7131"/>
                  </a:cubicBezTo>
                  <a:cubicBezTo>
                    <a:pt x="10736" y="7131"/>
                    <a:pt x="10721" y="7130"/>
                    <a:pt x="10708" y="7131"/>
                  </a:cubicBezTo>
                  <a:cubicBezTo>
                    <a:pt x="10694" y="7132"/>
                    <a:pt x="10683" y="7134"/>
                    <a:pt x="10673" y="7134"/>
                  </a:cubicBezTo>
                  <a:cubicBezTo>
                    <a:pt x="10664" y="7135"/>
                    <a:pt x="10658" y="7134"/>
                    <a:pt x="10653" y="7134"/>
                  </a:cubicBezTo>
                  <a:cubicBezTo>
                    <a:pt x="10659" y="7132"/>
                    <a:pt x="10663" y="7128"/>
                    <a:pt x="10671" y="7125"/>
                  </a:cubicBezTo>
                  <a:cubicBezTo>
                    <a:pt x="10732" y="7102"/>
                    <a:pt x="10802" y="7083"/>
                    <a:pt x="10876" y="7073"/>
                  </a:cubicBezTo>
                  <a:cubicBezTo>
                    <a:pt x="10974" y="7058"/>
                    <a:pt x="11077" y="7059"/>
                    <a:pt x="11176" y="7077"/>
                  </a:cubicBezTo>
                  <a:cubicBezTo>
                    <a:pt x="11269" y="7094"/>
                    <a:pt x="11359" y="7127"/>
                    <a:pt x="11427" y="7180"/>
                  </a:cubicBezTo>
                  <a:cubicBezTo>
                    <a:pt x="11608" y="7321"/>
                    <a:pt x="11593" y="7542"/>
                    <a:pt x="11531" y="7741"/>
                  </a:cubicBezTo>
                  <a:cubicBezTo>
                    <a:pt x="11500" y="7839"/>
                    <a:pt x="11461" y="7934"/>
                    <a:pt x="11413" y="8028"/>
                  </a:cubicBezTo>
                  <a:cubicBezTo>
                    <a:pt x="11380" y="8057"/>
                    <a:pt x="11344" y="8084"/>
                    <a:pt x="11307" y="8110"/>
                  </a:cubicBezTo>
                  <a:cubicBezTo>
                    <a:pt x="11270" y="8136"/>
                    <a:pt x="11232" y="8160"/>
                    <a:pt x="11193" y="8183"/>
                  </a:cubicBezTo>
                  <a:cubicBezTo>
                    <a:pt x="11197" y="8187"/>
                    <a:pt x="11204" y="8192"/>
                    <a:pt x="11209" y="8197"/>
                  </a:cubicBezTo>
                  <a:cubicBezTo>
                    <a:pt x="11570" y="8539"/>
                    <a:pt x="12067" y="8774"/>
                    <a:pt x="12615" y="8877"/>
                  </a:cubicBezTo>
                  <a:cubicBezTo>
                    <a:pt x="12661" y="8886"/>
                    <a:pt x="12706" y="8893"/>
                    <a:pt x="12752" y="8900"/>
                  </a:cubicBezTo>
                  <a:lnTo>
                    <a:pt x="12776" y="8862"/>
                  </a:lnTo>
                  <a:cubicBezTo>
                    <a:pt x="12956" y="8612"/>
                    <a:pt x="13205" y="8388"/>
                    <a:pt x="13491" y="8221"/>
                  </a:cubicBezTo>
                  <a:cubicBezTo>
                    <a:pt x="13736" y="8077"/>
                    <a:pt x="14009" y="7965"/>
                    <a:pt x="14295" y="7881"/>
                  </a:cubicBezTo>
                  <a:cubicBezTo>
                    <a:pt x="14666" y="7772"/>
                    <a:pt x="15054" y="7707"/>
                    <a:pt x="15447" y="7676"/>
                  </a:cubicBezTo>
                  <a:cubicBezTo>
                    <a:pt x="15592" y="7664"/>
                    <a:pt x="15738" y="7657"/>
                    <a:pt x="15884" y="7655"/>
                  </a:cubicBezTo>
                  <a:cubicBezTo>
                    <a:pt x="15913" y="7655"/>
                    <a:pt x="15943" y="7655"/>
                    <a:pt x="15972" y="7655"/>
                  </a:cubicBezTo>
                  <a:cubicBezTo>
                    <a:pt x="15996" y="7655"/>
                    <a:pt x="16014" y="7657"/>
                    <a:pt x="16027" y="7657"/>
                  </a:cubicBezTo>
                  <a:cubicBezTo>
                    <a:pt x="16039" y="7657"/>
                    <a:pt x="16045" y="7657"/>
                    <a:pt x="16045" y="7657"/>
                  </a:cubicBezTo>
                  <a:cubicBezTo>
                    <a:pt x="16045" y="7657"/>
                    <a:pt x="16039" y="7660"/>
                    <a:pt x="16029" y="7665"/>
                  </a:cubicBezTo>
                  <a:cubicBezTo>
                    <a:pt x="16018" y="7670"/>
                    <a:pt x="16003" y="7677"/>
                    <a:pt x="15982" y="7687"/>
                  </a:cubicBezTo>
                  <a:cubicBezTo>
                    <a:pt x="15941" y="7705"/>
                    <a:pt x="15880" y="7733"/>
                    <a:pt x="15802" y="7766"/>
                  </a:cubicBezTo>
                  <a:cubicBezTo>
                    <a:pt x="15725" y="7799"/>
                    <a:pt x="15631" y="7838"/>
                    <a:pt x="15523" y="7881"/>
                  </a:cubicBezTo>
                  <a:cubicBezTo>
                    <a:pt x="15417" y="7924"/>
                    <a:pt x="15298" y="7972"/>
                    <a:pt x="15167" y="8025"/>
                  </a:cubicBezTo>
                  <a:cubicBezTo>
                    <a:pt x="15037" y="8077"/>
                    <a:pt x="14899" y="8136"/>
                    <a:pt x="14756" y="8197"/>
                  </a:cubicBezTo>
                  <a:cubicBezTo>
                    <a:pt x="14686" y="8229"/>
                    <a:pt x="14614" y="8260"/>
                    <a:pt x="14541" y="8293"/>
                  </a:cubicBezTo>
                  <a:cubicBezTo>
                    <a:pt x="14469" y="8327"/>
                    <a:pt x="14398" y="8363"/>
                    <a:pt x="14327" y="8401"/>
                  </a:cubicBezTo>
                  <a:cubicBezTo>
                    <a:pt x="13735" y="8659"/>
                    <a:pt x="13307" y="9100"/>
                    <a:pt x="13147" y="9618"/>
                  </a:cubicBezTo>
                  <a:cubicBezTo>
                    <a:pt x="13110" y="9737"/>
                    <a:pt x="13087" y="9859"/>
                    <a:pt x="13080" y="9981"/>
                  </a:cubicBezTo>
                  <a:cubicBezTo>
                    <a:pt x="13074" y="10098"/>
                    <a:pt x="13084" y="10208"/>
                    <a:pt x="13108" y="10307"/>
                  </a:cubicBezTo>
                  <a:cubicBezTo>
                    <a:pt x="13133" y="10405"/>
                    <a:pt x="13174" y="10492"/>
                    <a:pt x="13225" y="10566"/>
                  </a:cubicBezTo>
                  <a:cubicBezTo>
                    <a:pt x="13275" y="10639"/>
                    <a:pt x="13337" y="10697"/>
                    <a:pt x="13395" y="10742"/>
                  </a:cubicBezTo>
                  <a:cubicBezTo>
                    <a:pt x="13425" y="10764"/>
                    <a:pt x="13453" y="10783"/>
                    <a:pt x="13479" y="10799"/>
                  </a:cubicBezTo>
                  <a:cubicBezTo>
                    <a:pt x="13505" y="10816"/>
                    <a:pt x="13530" y="10829"/>
                    <a:pt x="13549" y="10839"/>
                  </a:cubicBezTo>
                  <a:cubicBezTo>
                    <a:pt x="13569" y="10849"/>
                    <a:pt x="13583" y="10857"/>
                    <a:pt x="13593" y="10862"/>
                  </a:cubicBezTo>
                  <a:cubicBezTo>
                    <a:pt x="13604" y="10868"/>
                    <a:pt x="13610" y="10870"/>
                    <a:pt x="13610" y="10870"/>
                  </a:cubicBezTo>
                  <a:cubicBezTo>
                    <a:pt x="13610" y="10870"/>
                    <a:pt x="13604" y="10870"/>
                    <a:pt x="13591" y="10870"/>
                  </a:cubicBezTo>
                  <a:cubicBezTo>
                    <a:pt x="13579" y="10870"/>
                    <a:pt x="13560" y="10869"/>
                    <a:pt x="13535" y="10869"/>
                  </a:cubicBezTo>
                  <a:cubicBezTo>
                    <a:pt x="13523" y="10869"/>
                    <a:pt x="13510" y="10867"/>
                    <a:pt x="13495" y="10866"/>
                  </a:cubicBezTo>
                  <a:cubicBezTo>
                    <a:pt x="13480" y="10864"/>
                    <a:pt x="13465" y="10863"/>
                    <a:pt x="13447" y="10861"/>
                  </a:cubicBezTo>
                  <a:cubicBezTo>
                    <a:pt x="13429" y="10859"/>
                    <a:pt x="13409" y="10857"/>
                    <a:pt x="13389" y="10853"/>
                  </a:cubicBezTo>
                  <a:cubicBezTo>
                    <a:pt x="13369" y="10849"/>
                    <a:pt x="13348" y="10844"/>
                    <a:pt x="13325" y="10839"/>
                  </a:cubicBezTo>
                  <a:cubicBezTo>
                    <a:pt x="13236" y="10816"/>
                    <a:pt x="13127" y="10775"/>
                    <a:pt x="13020" y="10706"/>
                  </a:cubicBezTo>
                  <a:cubicBezTo>
                    <a:pt x="12971" y="10675"/>
                    <a:pt x="12924" y="10636"/>
                    <a:pt x="12878" y="10594"/>
                  </a:cubicBezTo>
                  <a:cubicBezTo>
                    <a:pt x="12878" y="10601"/>
                    <a:pt x="12878" y="10609"/>
                    <a:pt x="12878" y="10616"/>
                  </a:cubicBezTo>
                  <a:cubicBezTo>
                    <a:pt x="12878" y="10623"/>
                    <a:pt x="12878" y="10632"/>
                    <a:pt x="12878" y="10640"/>
                  </a:cubicBezTo>
                  <a:cubicBezTo>
                    <a:pt x="12876" y="10651"/>
                    <a:pt x="12875" y="10664"/>
                    <a:pt x="12872" y="10676"/>
                  </a:cubicBezTo>
                  <a:cubicBezTo>
                    <a:pt x="12869" y="10689"/>
                    <a:pt x="12866" y="10701"/>
                    <a:pt x="12862" y="10714"/>
                  </a:cubicBezTo>
                  <a:cubicBezTo>
                    <a:pt x="12739" y="10934"/>
                    <a:pt x="12494" y="11096"/>
                    <a:pt x="12201" y="11156"/>
                  </a:cubicBezTo>
                  <a:cubicBezTo>
                    <a:pt x="11795" y="11239"/>
                    <a:pt x="11385" y="11117"/>
                    <a:pt x="10996" y="10993"/>
                  </a:cubicBezTo>
                  <a:cubicBezTo>
                    <a:pt x="8785" y="10288"/>
                    <a:pt x="6727" y="11491"/>
                    <a:pt x="7585" y="12388"/>
                  </a:cubicBezTo>
                  <a:cubicBezTo>
                    <a:pt x="7850" y="12664"/>
                    <a:pt x="8353" y="12669"/>
                    <a:pt x="8601" y="12565"/>
                  </a:cubicBezTo>
                  <a:cubicBezTo>
                    <a:pt x="8601" y="12565"/>
                    <a:pt x="8358" y="12699"/>
                    <a:pt x="8058" y="12735"/>
                  </a:cubicBezTo>
                  <a:cubicBezTo>
                    <a:pt x="7758" y="12771"/>
                    <a:pt x="7403" y="12708"/>
                    <a:pt x="7182" y="12312"/>
                  </a:cubicBezTo>
                  <a:cubicBezTo>
                    <a:pt x="7182" y="12315"/>
                    <a:pt x="7180" y="12319"/>
                    <a:pt x="7180" y="12321"/>
                  </a:cubicBezTo>
                  <a:cubicBezTo>
                    <a:pt x="7180" y="12325"/>
                    <a:pt x="7180" y="12328"/>
                    <a:pt x="7180" y="12331"/>
                  </a:cubicBezTo>
                  <a:cubicBezTo>
                    <a:pt x="7179" y="12344"/>
                    <a:pt x="7179" y="12359"/>
                    <a:pt x="7178" y="12372"/>
                  </a:cubicBezTo>
                  <a:cubicBezTo>
                    <a:pt x="7165" y="12663"/>
                    <a:pt x="7231" y="12950"/>
                    <a:pt x="7361" y="13225"/>
                  </a:cubicBezTo>
                  <a:cubicBezTo>
                    <a:pt x="7590" y="13711"/>
                    <a:pt x="8039" y="14141"/>
                    <a:pt x="8681" y="14205"/>
                  </a:cubicBezTo>
                  <a:cubicBezTo>
                    <a:pt x="9189" y="14256"/>
                    <a:pt x="9679" y="14052"/>
                    <a:pt x="9942" y="13705"/>
                  </a:cubicBezTo>
                  <a:cubicBezTo>
                    <a:pt x="10050" y="13561"/>
                    <a:pt x="10114" y="13396"/>
                    <a:pt x="10180" y="13236"/>
                  </a:cubicBezTo>
                  <a:cubicBezTo>
                    <a:pt x="10249" y="13071"/>
                    <a:pt x="10321" y="12910"/>
                    <a:pt x="10407" y="12764"/>
                  </a:cubicBezTo>
                  <a:cubicBezTo>
                    <a:pt x="10492" y="12619"/>
                    <a:pt x="10586" y="12487"/>
                    <a:pt x="10693" y="12380"/>
                  </a:cubicBezTo>
                  <a:cubicBezTo>
                    <a:pt x="10822" y="12251"/>
                    <a:pt x="10991" y="12142"/>
                    <a:pt x="11197" y="12115"/>
                  </a:cubicBezTo>
                  <a:cubicBezTo>
                    <a:pt x="11236" y="12109"/>
                    <a:pt x="11275" y="12107"/>
                    <a:pt x="11315" y="12108"/>
                  </a:cubicBezTo>
                  <a:cubicBezTo>
                    <a:pt x="11331" y="12108"/>
                    <a:pt x="11345" y="12110"/>
                    <a:pt x="11357" y="12111"/>
                  </a:cubicBezTo>
                  <a:cubicBezTo>
                    <a:pt x="11369" y="12113"/>
                    <a:pt x="11377" y="12114"/>
                    <a:pt x="11385" y="12115"/>
                  </a:cubicBezTo>
                  <a:cubicBezTo>
                    <a:pt x="11393" y="12116"/>
                    <a:pt x="11399" y="12117"/>
                    <a:pt x="11403" y="12118"/>
                  </a:cubicBezTo>
                  <a:cubicBezTo>
                    <a:pt x="11407" y="12118"/>
                    <a:pt x="11409" y="12118"/>
                    <a:pt x="11409" y="12118"/>
                  </a:cubicBezTo>
                  <a:cubicBezTo>
                    <a:pt x="11401" y="12119"/>
                    <a:pt x="11395" y="12122"/>
                    <a:pt x="11387" y="12124"/>
                  </a:cubicBezTo>
                  <a:cubicBezTo>
                    <a:pt x="11286" y="12148"/>
                    <a:pt x="11193" y="12188"/>
                    <a:pt x="11118" y="12246"/>
                  </a:cubicBezTo>
                  <a:cubicBezTo>
                    <a:pt x="11045" y="12303"/>
                    <a:pt x="10979" y="12386"/>
                    <a:pt x="10926" y="12490"/>
                  </a:cubicBezTo>
                  <a:cubicBezTo>
                    <a:pt x="10872" y="12596"/>
                    <a:pt x="10831" y="12722"/>
                    <a:pt x="10794" y="12863"/>
                  </a:cubicBezTo>
                  <a:cubicBezTo>
                    <a:pt x="10756" y="13006"/>
                    <a:pt x="10728" y="13162"/>
                    <a:pt x="10695" y="13334"/>
                  </a:cubicBezTo>
                  <a:cubicBezTo>
                    <a:pt x="10648" y="13584"/>
                    <a:pt x="10585" y="13836"/>
                    <a:pt x="10427" y="14057"/>
                  </a:cubicBezTo>
                  <a:cubicBezTo>
                    <a:pt x="10145" y="14451"/>
                    <a:pt x="9613" y="14684"/>
                    <a:pt x="9040" y="14739"/>
                  </a:cubicBezTo>
                  <a:cubicBezTo>
                    <a:pt x="9015" y="14741"/>
                    <a:pt x="8991" y="14744"/>
                    <a:pt x="8966" y="14745"/>
                  </a:cubicBezTo>
                  <a:cubicBezTo>
                    <a:pt x="8965" y="14749"/>
                    <a:pt x="8964" y="14753"/>
                    <a:pt x="8964" y="14756"/>
                  </a:cubicBezTo>
                  <a:cubicBezTo>
                    <a:pt x="8954" y="14840"/>
                    <a:pt x="8954" y="14925"/>
                    <a:pt x="8974" y="15007"/>
                  </a:cubicBezTo>
                  <a:cubicBezTo>
                    <a:pt x="9127" y="15638"/>
                    <a:pt x="10069" y="15825"/>
                    <a:pt x="10950" y="15836"/>
                  </a:cubicBezTo>
                  <a:cubicBezTo>
                    <a:pt x="11829" y="15847"/>
                    <a:pt x="12775" y="15680"/>
                    <a:pt x="12944" y="15055"/>
                  </a:cubicBezTo>
                  <a:cubicBezTo>
                    <a:pt x="12967" y="14972"/>
                    <a:pt x="12968" y="14888"/>
                    <a:pt x="12964" y="14804"/>
                  </a:cubicBezTo>
                  <a:cubicBezTo>
                    <a:pt x="12962" y="14769"/>
                    <a:pt x="12959" y="14736"/>
                    <a:pt x="12956" y="14707"/>
                  </a:cubicBezTo>
                  <a:cubicBezTo>
                    <a:pt x="12939" y="14705"/>
                    <a:pt x="12921" y="14701"/>
                    <a:pt x="12904" y="14698"/>
                  </a:cubicBezTo>
                  <a:cubicBezTo>
                    <a:pt x="12773" y="14671"/>
                    <a:pt x="12651" y="14620"/>
                    <a:pt x="12547" y="14551"/>
                  </a:cubicBezTo>
                  <a:cubicBezTo>
                    <a:pt x="12465" y="14496"/>
                    <a:pt x="12402" y="14437"/>
                    <a:pt x="12349" y="14379"/>
                  </a:cubicBezTo>
                  <a:cubicBezTo>
                    <a:pt x="12296" y="14321"/>
                    <a:pt x="12257" y="14262"/>
                    <a:pt x="12223" y="14207"/>
                  </a:cubicBezTo>
                  <a:cubicBezTo>
                    <a:pt x="12154" y="14096"/>
                    <a:pt x="12112" y="13993"/>
                    <a:pt x="12080" y="13902"/>
                  </a:cubicBezTo>
                  <a:cubicBezTo>
                    <a:pt x="12048" y="13811"/>
                    <a:pt x="12026" y="13732"/>
                    <a:pt x="12010" y="13667"/>
                  </a:cubicBezTo>
                  <a:cubicBezTo>
                    <a:pt x="11994" y="13601"/>
                    <a:pt x="11986" y="13549"/>
                    <a:pt x="11978" y="13514"/>
                  </a:cubicBezTo>
                  <a:cubicBezTo>
                    <a:pt x="11970" y="13478"/>
                    <a:pt x="11966" y="13458"/>
                    <a:pt x="11966" y="13458"/>
                  </a:cubicBezTo>
                  <a:cubicBezTo>
                    <a:pt x="11966" y="13458"/>
                    <a:pt x="11987" y="13471"/>
                    <a:pt x="12018" y="13498"/>
                  </a:cubicBezTo>
                  <a:cubicBezTo>
                    <a:pt x="12050" y="13524"/>
                    <a:pt x="12096" y="13564"/>
                    <a:pt x="12150" y="13615"/>
                  </a:cubicBezTo>
                  <a:cubicBezTo>
                    <a:pt x="12205" y="13666"/>
                    <a:pt x="12269" y="13727"/>
                    <a:pt x="12341" y="13796"/>
                  </a:cubicBezTo>
                  <a:cubicBezTo>
                    <a:pt x="12391" y="13845"/>
                    <a:pt x="12446" y="13896"/>
                    <a:pt x="12505" y="13948"/>
                  </a:cubicBezTo>
                  <a:cubicBezTo>
                    <a:pt x="12546" y="13997"/>
                    <a:pt x="12596" y="14042"/>
                    <a:pt x="12652" y="14081"/>
                  </a:cubicBezTo>
                  <a:cubicBezTo>
                    <a:pt x="12798" y="14181"/>
                    <a:pt x="12984" y="14239"/>
                    <a:pt x="13179" y="14237"/>
                  </a:cubicBezTo>
                  <a:cubicBezTo>
                    <a:pt x="13616" y="14232"/>
                    <a:pt x="13972" y="13952"/>
                    <a:pt x="13980" y="13605"/>
                  </a:cubicBezTo>
                  <a:cubicBezTo>
                    <a:pt x="13985" y="13403"/>
                    <a:pt x="13878" y="13207"/>
                    <a:pt x="13730" y="13060"/>
                  </a:cubicBezTo>
                  <a:cubicBezTo>
                    <a:pt x="13677" y="13008"/>
                    <a:pt x="13596" y="12942"/>
                    <a:pt x="13551" y="12888"/>
                  </a:cubicBezTo>
                  <a:cubicBezTo>
                    <a:pt x="13475" y="12796"/>
                    <a:pt x="13386" y="12762"/>
                    <a:pt x="13295" y="12691"/>
                  </a:cubicBezTo>
                  <a:cubicBezTo>
                    <a:pt x="13249" y="12656"/>
                    <a:pt x="13203" y="12623"/>
                    <a:pt x="13157" y="12593"/>
                  </a:cubicBezTo>
                  <a:cubicBezTo>
                    <a:pt x="13111" y="12563"/>
                    <a:pt x="13064" y="12536"/>
                    <a:pt x="13020" y="12511"/>
                  </a:cubicBezTo>
                  <a:cubicBezTo>
                    <a:pt x="12931" y="12462"/>
                    <a:pt x="12847" y="12423"/>
                    <a:pt x="12776" y="12391"/>
                  </a:cubicBezTo>
                  <a:cubicBezTo>
                    <a:pt x="12700" y="12357"/>
                    <a:pt x="12622" y="12325"/>
                    <a:pt x="12543" y="12296"/>
                  </a:cubicBezTo>
                  <a:cubicBezTo>
                    <a:pt x="12549" y="12296"/>
                    <a:pt x="12555" y="12295"/>
                    <a:pt x="12561" y="12295"/>
                  </a:cubicBezTo>
                  <a:cubicBezTo>
                    <a:pt x="12645" y="12290"/>
                    <a:pt x="12728" y="12288"/>
                    <a:pt x="12812" y="12291"/>
                  </a:cubicBezTo>
                  <a:cubicBezTo>
                    <a:pt x="12898" y="12295"/>
                    <a:pt x="13003" y="12306"/>
                    <a:pt x="13123" y="12329"/>
                  </a:cubicBezTo>
                  <a:cubicBezTo>
                    <a:pt x="13242" y="12353"/>
                    <a:pt x="13375" y="12388"/>
                    <a:pt x="13513" y="12445"/>
                  </a:cubicBezTo>
                  <a:cubicBezTo>
                    <a:pt x="13652" y="12501"/>
                    <a:pt x="13796" y="12579"/>
                    <a:pt x="13930" y="12678"/>
                  </a:cubicBezTo>
                  <a:cubicBezTo>
                    <a:pt x="14064" y="12778"/>
                    <a:pt x="14188" y="12901"/>
                    <a:pt x="14285" y="13045"/>
                  </a:cubicBezTo>
                  <a:cubicBezTo>
                    <a:pt x="14333" y="13117"/>
                    <a:pt x="14374" y="13194"/>
                    <a:pt x="14407" y="13275"/>
                  </a:cubicBezTo>
                  <a:cubicBezTo>
                    <a:pt x="14431" y="13334"/>
                    <a:pt x="14450" y="13394"/>
                    <a:pt x="14463" y="13457"/>
                  </a:cubicBezTo>
                  <a:cubicBezTo>
                    <a:pt x="14486" y="13424"/>
                    <a:pt x="14513" y="13393"/>
                    <a:pt x="14541" y="13364"/>
                  </a:cubicBezTo>
                  <a:cubicBezTo>
                    <a:pt x="15267" y="12611"/>
                    <a:pt x="17762" y="13079"/>
                    <a:pt x="17536" y="11785"/>
                  </a:cubicBezTo>
                  <a:cubicBezTo>
                    <a:pt x="17514" y="11660"/>
                    <a:pt x="17441" y="11546"/>
                    <a:pt x="17357" y="11439"/>
                  </a:cubicBezTo>
                  <a:cubicBezTo>
                    <a:pt x="17277" y="11337"/>
                    <a:pt x="17192" y="11246"/>
                    <a:pt x="17103" y="11172"/>
                  </a:cubicBezTo>
                  <a:cubicBezTo>
                    <a:pt x="17014" y="11097"/>
                    <a:pt x="16924" y="11039"/>
                    <a:pt x="16844" y="10995"/>
                  </a:cubicBezTo>
                  <a:cubicBezTo>
                    <a:pt x="16765" y="10951"/>
                    <a:pt x="16696" y="10920"/>
                    <a:pt x="16648" y="10900"/>
                  </a:cubicBezTo>
                  <a:cubicBezTo>
                    <a:pt x="16623" y="10891"/>
                    <a:pt x="16604" y="10883"/>
                    <a:pt x="16592" y="10878"/>
                  </a:cubicBezTo>
                  <a:cubicBezTo>
                    <a:pt x="16579" y="10873"/>
                    <a:pt x="16574" y="10870"/>
                    <a:pt x="16574" y="10870"/>
                  </a:cubicBezTo>
                  <a:cubicBezTo>
                    <a:pt x="16574" y="10870"/>
                    <a:pt x="16582" y="10870"/>
                    <a:pt x="16596" y="10869"/>
                  </a:cubicBezTo>
                  <a:cubicBezTo>
                    <a:pt x="16610" y="10868"/>
                    <a:pt x="16630" y="10867"/>
                    <a:pt x="16658" y="10867"/>
                  </a:cubicBezTo>
                  <a:cubicBezTo>
                    <a:pt x="16713" y="10868"/>
                    <a:pt x="16797" y="10869"/>
                    <a:pt x="16902" y="10886"/>
                  </a:cubicBezTo>
                  <a:cubicBezTo>
                    <a:pt x="17007" y="10903"/>
                    <a:pt x="17135" y="10934"/>
                    <a:pt x="17271" y="10989"/>
                  </a:cubicBezTo>
                  <a:cubicBezTo>
                    <a:pt x="17407" y="11043"/>
                    <a:pt x="17552" y="11120"/>
                    <a:pt x="17690" y="11227"/>
                  </a:cubicBezTo>
                  <a:cubicBezTo>
                    <a:pt x="17827" y="11334"/>
                    <a:pt x="17958" y="11470"/>
                    <a:pt x="18055" y="11636"/>
                  </a:cubicBezTo>
                  <a:cubicBezTo>
                    <a:pt x="18103" y="11719"/>
                    <a:pt x="18142" y="11810"/>
                    <a:pt x="18167" y="11908"/>
                  </a:cubicBezTo>
                  <a:cubicBezTo>
                    <a:pt x="18178" y="11898"/>
                    <a:pt x="18188" y="11889"/>
                    <a:pt x="18199" y="11879"/>
                  </a:cubicBezTo>
                  <a:cubicBezTo>
                    <a:pt x="18210" y="11870"/>
                    <a:pt x="18224" y="11862"/>
                    <a:pt x="18235" y="11852"/>
                  </a:cubicBezTo>
                  <a:cubicBezTo>
                    <a:pt x="18314" y="11791"/>
                    <a:pt x="18399" y="11732"/>
                    <a:pt x="18492" y="11674"/>
                  </a:cubicBezTo>
                  <a:cubicBezTo>
                    <a:pt x="18584" y="11617"/>
                    <a:pt x="18685" y="11563"/>
                    <a:pt x="18790" y="11513"/>
                  </a:cubicBezTo>
                  <a:cubicBezTo>
                    <a:pt x="19001" y="11413"/>
                    <a:pt x="19235" y="11332"/>
                    <a:pt x="19464" y="11268"/>
                  </a:cubicBezTo>
                  <a:cubicBezTo>
                    <a:pt x="19691" y="11202"/>
                    <a:pt x="19911" y="11152"/>
                    <a:pt x="20067" y="11085"/>
                  </a:cubicBezTo>
                  <a:cubicBezTo>
                    <a:pt x="20145" y="11052"/>
                    <a:pt x="20207" y="11016"/>
                    <a:pt x="20261" y="10973"/>
                  </a:cubicBezTo>
                  <a:cubicBezTo>
                    <a:pt x="20268" y="10968"/>
                    <a:pt x="20277" y="10963"/>
                    <a:pt x="20283" y="10957"/>
                  </a:cubicBezTo>
                  <a:cubicBezTo>
                    <a:pt x="20290" y="10951"/>
                    <a:pt x="20295" y="10946"/>
                    <a:pt x="20301" y="10940"/>
                  </a:cubicBezTo>
                  <a:cubicBezTo>
                    <a:pt x="20305" y="10937"/>
                    <a:pt x="20308" y="10933"/>
                    <a:pt x="20311" y="10930"/>
                  </a:cubicBezTo>
                  <a:cubicBezTo>
                    <a:pt x="20315" y="10927"/>
                    <a:pt x="20318" y="10924"/>
                    <a:pt x="20321" y="10921"/>
                  </a:cubicBezTo>
                  <a:lnTo>
                    <a:pt x="20337" y="10905"/>
                  </a:lnTo>
                  <a:lnTo>
                    <a:pt x="20361" y="10875"/>
                  </a:lnTo>
                  <a:lnTo>
                    <a:pt x="20378" y="10856"/>
                  </a:lnTo>
                  <a:cubicBezTo>
                    <a:pt x="20383" y="10849"/>
                    <a:pt x="20390" y="10841"/>
                    <a:pt x="20396" y="10834"/>
                  </a:cubicBezTo>
                  <a:cubicBezTo>
                    <a:pt x="20401" y="10826"/>
                    <a:pt x="20406" y="10820"/>
                    <a:pt x="20412" y="10812"/>
                  </a:cubicBezTo>
                  <a:cubicBezTo>
                    <a:pt x="20455" y="10751"/>
                    <a:pt x="20485" y="10692"/>
                    <a:pt x="20502" y="10633"/>
                  </a:cubicBezTo>
                  <a:cubicBezTo>
                    <a:pt x="20518" y="10575"/>
                    <a:pt x="20522" y="10517"/>
                    <a:pt x="20512" y="10463"/>
                  </a:cubicBezTo>
                  <a:cubicBezTo>
                    <a:pt x="20501" y="10408"/>
                    <a:pt x="20476" y="10355"/>
                    <a:pt x="20440" y="10303"/>
                  </a:cubicBezTo>
                  <a:cubicBezTo>
                    <a:pt x="20403" y="10251"/>
                    <a:pt x="20354" y="10203"/>
                    <a:pt x="20295" y="10158"/>
                  </a:cubicBezTo>
                  <a:cubicBezTo>
                    <a:pt x="20179" y="10069"/>
                    <a:pt x="20030" y="9999"/>
                    <a:pt x="19882" y="9947"/>
                  </a:cubicBezTo>
                  <a:cubicBezTo>
                    <a:pt x="19735" y="9894"/>
                    <a:pt x="19587" y="9855"/>
                    <a:pt x="19452" y="9828"/>
                  </a:cubicBezTo>
                  <a:cubicBezTo>
                    <a:pt x="19316" y="9801"/>
                    <a:pt x="19193" y="9784"/>
                    <a:pt x="19091" y="9771"/>
                  </a:cubicBezTo>
                  <a:cubicBezTo>
                    <a:pt x="19040" y="9765"/>
                    <a:pt x="18995" y="9760"/>
                    <a:pt x="18955" y="9755"/>
                  </a:cubicBezTo>
                  <a:cubicBezTo>
                    <a:pt x="18914" y="9751"/>
                    <a:pt x="18879" y="9748"/>
                    <a:pt x="18850" y="9746"/>
                  </a:cubicBezTo>
                  <a:cubicBezTo>
                    <a:pt x="18822" y="9743"/>
                    <a:pt x="18801" y="9741"/>
                    <a:pt x="18786" y="9740"/>
                  </a:cubicBezTo>
                  <a:cubicBezTo>
                    <a:pt x="18772" y="9738"/>
                    <a:pt x="18764" y="9737"/>
                    <a:pt x="18764" y="9737"/>
                  </a:cubicBezTo>
                  <a:cubicBezTo>
                    <a:pt x="18764" y="9737"/>
                    <a:pt x="18770" y="9736"/>
                    <a:pt x="18784" y="9732"/>
                  </a:cubicBezTo>
                  <a:cubicBezTo>
                    <a:pt x="18798" y="9728"/>
                    <a:pt x="18819" y="9721"/>
                    <a:pt x="18846" y="9714"/>
                  </a:cubicBezTo>
                  <a:cubicBezTo>
                    <a:pt x="18901" y="9702"/>
                    <a:pt x="18981" y="9682"/>
                    <a:pt x="19087" y="9664"/>
                  </a:cubicBezTo>
                  <a:cubicBezTo>
                    <a:pt x="19192" y="9646"/>
                    <a:pt x="19323" y="9630"/>
                    <a:pt x="19476" y="9623"/>
                  </a:cubicBezTo>
                  <a:cubicBezTo>
                    <a:pt x="19628" y="9616"/>
                    <a:pt x="19805" y="9618"/>
                    <a:pt x="19999" y="9646"/>
                  </a:cubicBezTo>
                  <a:cubicBezTo>
                    <a:pt x="20192" y="9675"/>
                    <a:pt x="20404" y="9729"/>
                    <a:pt x="20612" y="9836"/>
                  </a:cubicBezTo>
                  <a:cubicBezTo>
                    <a:pt x="20716" y="9889"/>
                    <a:pt x="20815" y="9957"/>
                    <a:pt x="20903" y="10043"/>
                  </a:cubicBezTo>
                  <a:cubicBezTo>
                    <a:pt x="20942" y="10081"/>
                    <a:pt x="20979" y="10124"/>
                    <a:pt x="21011" y="10169"/>
                  </a:cubicBezTo>
                  <a:cubicBezTo>
                    <a:pt x="21012" y="10157"/>
                    <a:pt x="21012" y="10144"/>
                    <a:pt x="21013" y="10131"/>
                  </a:cubicBezTo>
                  <a:cubicBezTo>
                    <a:pt x="21014" y="10118"/>
                    <a:pt x="21017" y="10106"/>
                    <a:pt x="21019" y="10093"/>
                  </a:cubicBezTo>
                  <a:cubicBezTo>
                    <a:pt x="21022" y="10062"/>
                    <a:pt x="21024" y="10029"/>
                    <a:pt x="21029" y="9995"/>
                  </a:cubicBezTo>
                  <a:cubicBezTo>
                    <a:pt x="21033" y="9962"/>
                    <a:pt x="21040" y="9929"/>
                    <a:pt x="21047" y="9894"/>
                  </a:cubicBezTo>
                  <a:cubicBezTo>
                    <a:pt x="21056" y="9821"/>
                    <a:pt x="21072" y="9748"/>
                    <a:pt x="21095" y="9676"/>
                  </a:cubicBezTo>
                  <a:cubicBezTo>
                    <a:pt x="21189" y="9385"/>
                    <a:pt x="21392" y="9118"/>
                    <a:pt x="21420" y="8817"/>
                  </a:cubicBezTo>
                  <a:cubicBezTo>
                    <a:pt x="21426" y="8750"/>
                    <a:pt x="21424" y="8683"/>
                    <a:pt x="21412" y="8617"/>
                  </a:cubicBezTo>
                  <a:cubicBezTo>
                    <a:pt x="21386" y="8490"/>
                    <a:pt x="21324" y="8369"/>
                    <a:pt x="21231" y="8263"/>
                  </a:cubicBezTo>
                  <a:cubicBezTo>
                    <a:pt x="20649" y="7596"/>
                    <a:pt x="19463" y="7786"/>
                    <a:pt x="18413" y="7892"/>
                  </a:cubicBezTo>
                  <a:cubicBezTo>
                    <a:pt x="18336" y="7900"/>
                    <a:pt x="18259" y="7907"/>
                    <a:pt x="18181" y="7913"/>
                  </a:cubicBezTo>
                  <a:cubicBezTo>
                    <a:pt x="18154" y="7915"/>
                    <a:pt x="18135" y="7916"/>
                    <a:pt x="18121" y="7917"/>
                  </a:cubicBezTo>
                  <a:cubicBezTo>
                    <a:pt x="18107" y="7919"/>
                    <a:pt x="18099" y="7919"/>
                    <a:pt x="18099" y="7919"/>
                  </a:cubicBezTo>
                  <a:cubicBezTo>
                    <a:pt x="18099" y="7919"/>
                    <a:pt x="18105" y="7915"/>
                    <a:pt x="18117" y="7910"/>
                  </a:cubicBezTo>
                  <a:cubicBezTo>
                    <a:pt x="18129" y="7904"/>
                    <a:pt x="18146" y="7896"/>
                    <a:pt x="18169" y="7884"/>
                  </a:cubicBezTo>
                  <a:cubicBezTo>
                    <a:pt x="18216" y="7863"/>
                    <a:pt x="18285" y="7830"/>
                    <a:pt x="18375" y="7793"/>
                  </a:cubicBezTo>
                  <a:cubicBezTo>
                    <a:pt x="18466" y="7756"/>
                    <a:pt x="18577" y="7712"/>
                    <a:pt x="18708" y="7668"/>
                  </a:cubicBezTo>
                  <a:cubicBezTo>
                    <a:pt x="18774" y="7646"/>
                    <a:pt x="18843" y="7623"/>
                    <a:pt x="18918" y="7602"/>
                  </a:cubicBezTo>
                  <a:cubicBezTo>
                    <a:pt x="18993" y="7579"/>
                    <a:pt x="19074" y="7559"/>
                    <a:pt x="19159" y="7538"/>
                  </a:cubicBezTo>
                  <a:cubicBezTo>
                    <a:pt x="19328" y="7497"/>
                    <a:pt x="19515" y="7460"/>
                    <a:pt x="19720" y="7434"/>
                  </a:cubicBezTo>
                  <a:cubicBezTo>
                    <a:pt x="19925" y="7409"/>
                    <a:pt x="20147" y="7395"/>
                    <a:pt x="20384" y="7406"/>
                  </a:cubicBezTo>
                  <a:cubicBezTo>
                    <a:pt x="20502" y="7411"/>
                    <a:pt x="20623" y="7422"/>
                    <a:pt x="20746" y="7442"/>
                  </a:cubicBezTo>
                  <a:cubicBezTo>
                    <a:pt x="20869" y="7463"/>
                    <a:pt x="20993" y="7493"/>
                    <a:pt x="21117" y="7534"/>
                  </a:cubicBezTo>
                  <a:cubicBezTo>
                    <a:pt x="21278" y="7586"/>
                    <a:pt x="21438" y="7660"/>
                    <a:pt x="21580" y="7756"/>
                  </a:cubicBezTo>
                  <a:cubicBezTo>
                    <a:pt x="21570" y="7730"/>
                    <a:pt x="21560" y="7704"/>
                    <a:pt x="21550" y="7676"/>
                  </a:cubicBezTo>
                  <a:cubicBezTo>
                    <a:pt x="21472" y="7448"/>
                    <a:pt x="21418" y="7198"/>
                    <a:pt x="21402" y="6932"/>
                  </a:cubicBezTo>
                  <a:cubicBezTo>
                    <a:pt x="21367" y="6350"/>
                    <a:pt x="21520" y="5759"/>
                    <a:pt x="21438" y="5175"/>
                  </a:cubicBezTo>
                  <a:cubicBezTo>
                    <a:pt x="21361" y="4624"/>
                    <a:pt x="21072" y="4092"/>
                    <a:pt x="20510" y="3761"/>
                  </a:cubicBezTo>
                  <a:cubicBezTo>
                    <a:pt x="20437" y="3718"/>
                    <a:pt x="20358" y="3679"/>
                    <a:pt x="20277" y="3644"/>
                  </a:cubicBezTo>
                  <a:cubicBezTo>
                    <a:pt x="20115" y="3580"/>
                    <a:pt x="19938" y="3541"/>
                    <a:pt x="19754" y="3517"/>
                  </a:cubicBezTo>
                  <a:cubicBezTo>
                    <a:pt x="19568" y="3492"/>
                    <a:pt x="19373" y="3489"/>
                    <a:pt x="19181" y="3517"/>
                  </a:cubicBezTo>
                  <a:cubicBezTo>
                    <a:pt x="18956" y="3549"/>
                    <a:pt x="18742" y="3621"/>
                    <a:pt x="18568" y="3738"/>
                  </a:cubicBezTo>
                  <a:cubicBezTo>
                    <a:pt x="17574" y="4403"/>
                    <a:pt x="18407" y="5614"/>
                    <a:pt x="17874" y="6474"/>
                  </a:cubicBezTo>
                  <a:cubicBezTo>
                    <a:pt x="17761" y="6657"/>
                    <a:pt x="17591" y="6814"/>
                    <a:pt x="17367" y="6915"/>
                  </a:cubicBezTo>
                  <a:cubicBezTo>
                    <a:pt x="17155" y="7010"/>
                    <a:pt x="16922" y="7041"/>
                    <a:pt x="16722" y="7027"/>
                  </a:cubicBezTo>
                  <a:cubicBezTo>
                    <a:pt x="16523" y="7013"/>
                    <a:pt x="16353" y="6961"/>
                    <a:pt x="16223" y="6894"/>
                  </a:cubicBezTo>
                  <a:cubicBezTo>
                    <a:pt x="16041" y="6801"/>
                    <a:pt x="15903" y="6667"/>
                    <a:pt x="15822" y="6529"/>
                  </a:cubicBezTo>
                  <a:cubicBezTo>
                    <a:pt x="15807" y="6504"/>
                    <a:pt x="15797" y="6483"/>
                    <a:pt x="15790" y="6469"/>
                  </a:cubicBezTo>
                  <a:cubicBezTo>
                    <a:pt x="15793" y="6471"/>
                    <a:pt x="15816" y="6485"/>
                    <a:pt x="15856" y="6507"/>
                  </a:cubicBezTo>
                  <a:cubicBezTo>
                    <a:pt x="15946" y="6558"/>
                    <a:pt x="16066" y="6610"/>
                    <a:pt x="16181" y="6645"/>
                  </a:cubicBezTo>
                  <a:cubicBezTo>
                    <a:pt x="16350" y="6696"/>
                    <a:pt x="16533" y="6716"/>
                    <a:pt x="16710" y="6684"/>
                  </a:cubicBezTo>
                  <a:cubicBezTo>
                    <a:pt x="16971" y="6637"/>
                    <a:pt x="17178" y="6478"/>
                    <a:pt x="17275" y="6278"/>
                  </a:cubicBezTo>
                  <a:cubicBezTo>
                    <a:pt x="17415" y="5990"/>
                    <a:pt x="17311" y="5676"/>
                    <a:pt x="17309" y="5369"/>
                  </a:cubicBezTo>
                  <a:cubicBezTo>
                    <a:pt x="17308" y="5186"/>
                    <a:pt x="17344" y="5006"/>
                    <a:pt x="17393" y="4827"/>
                  </a:cubicBezTo>
                  <a:cubicBezTo>
                    <a:pt x="17442" y="4652"/>
                    <a:pt x="17502" y="4478"/>
                    <a:pt x="17588" y="4312"/>
                  </a:cubicBezTo>
                  <a:cubicBezTo>
                    <a:pt x="17676" y="4142"/>
                    <a:pt x="17791" y="3980"/>
                    <a:pt x="17928" y="3831"/>
                  </a:cubicBezTo>
                  <a:cubicBezTo>
                    <a:pt x="17858" y="3857"/>
                    <a:pt x="17789" y="3885"/>
                    <a:pt x="17720" y="3913"/>
                  </a:cubicBezTo>
                  <a:cubicBezTo>
                    <a:pt x="17652" y="3941"/>
                    <a:pt x="17584" y="3970"/>
                    <a:pt x="17518" y="4000"/>
                  </a:cubicBezTo>
                  <a:cubicBezTo>
                    <a:pt x="17349" y="4075"/>
                    <a:pt x="17187" y="4154"/>
                    <a:pt x="17033" y="4237"/>
                  </a:cubicBezTo>
                  <a:cubicBezTo>
                    <a:pt x="16724" y="4401"/>
                    <a:pt x="16443" y="4574"/>
                    <a:pt x="16199" y="4745"/>
                  </a:cubicBezTo>
                  <a:cubicBezTo>
                    <a:pt x="15954" y="4916"/>
                    <a:pt x="15747" y="5086"/>
                    <a:pt x="15582" y="5249"/>
                  </a:cubicBezTo>
                  <a:cubicBezTo>
                    <a:pt x="15424" y="5404"/>
                    <a:pt x="15322" y="5573"/>
                    <a:pt x="15251" y="5713"/>
                  </a:cubicBezTo>
                  <a:cubicBezTo>
                    <a:pt x="15179" y="5854"/>
                    <a:pt x="15138" y="5972"/>
                    <a:pt x="15113" y="6053"/>
                  </a:cubicBezTo>
                  <a:cubicBezTo>
                    <a:pt x="15088" y="6133"/>
                    <a:pt x="15077" y="6177"/>
                    <a:pt x="15077" y="6177"/>
                  </a:cubicBezTo>
                  <a:cubicBezTo>
                    <a:pt x="15077" y="6177"/>
                    <a:pt x="15076" y="6166"/>
                    <a:pt x="15075" y="6144"/>
                  </a:cubicBezTo>
                  <a:cubicBezTo>
                    <a:pt x="15073" y="6122"/>
                    <a:pt x="15071" y="6090"/>
                    <a:pt x="15071" y="6048"/>
                  </a:cubicBezTo>
                  <a:cubicBezTo>
                    <a:pt x="15071" y="5964"/>
                    <a:pt x="15072" y="5839"/>
                    <a:pt x="15107" y="5681"/>
                  </a:cubicBezTo>
                  <a:cubicBezTo>
                    <a:pt x="15141" y="5524"/>
                    <a:pt x="15202" y="5332"/>
                    <a:pt x="15343" y="5124"/>
                  </a:cubicBezTo>
                  <a:cubicBezTo>
                    <a:pt x="15382" y="5066"/>
                    <a:pt x="15414" y="5028"/>
                    <a:pt x="15455" y="4974"/>
                  </a:cubicBezTo>
                  <a:cubicBezTo>
                    <a:pt x="15496" y="4923"/>
                    <a:pt x="15539" y="4872"/>
                    <a:pt x="15586" y="4821"/>
                  </a:cubicBezTo>
                  <a:cubicBezTo>
                    <a:pt x="15679" y="4718"/>
                    <a:pt x="15782" y="4614"/>
                    <a:pt x="15896" y="4510"/>
                  </a:cubicBezTo>
                  <a:cubicBezTo>
                    <a:pt x="16125" y="4302"/>
                    <a:pt x="16393" y="4092"/>
                    <a:pt x="16704" y="3891"/>
                  </a:cubicBezTo>
                  <a:cubicBezTo>
                    <a:pt x="17014" y="3690"/>
                    <a:pt x="17367" y="3497"/>
                    <a:pt x="17762" y="3333"/>
                  </a:cubicBezTo>
                  <a:cubicBezTo>
                    <a:pt x="17960" y="3252"/>
                    <a:pt x="18168" y="3178"/>
                    <a:pt x="18389" y="3115"/>
                  </a:cubicBezTo>
                  <a:cubicBezTo>
                    <a:pt x="18510" y="3082"/>
                    <a:pt x="18635" y="3054"/>
                    <a:pt x="18762" y="3029"/>
                  </a:cubicBezTo>
                  <a:cubicBezTo>
                    <a:pt x="18761" y="3014"/>
                    <a:pt x="18758" y="3000"/>
                    <a:pt x="18756" y="2986"/>
                  </a:cubicBezTo>
                  <a:cubicBezTo>
                    <a:pt x="18755" y="2971"/>
                    <a:pt x="18754" y="2956"/>
                    <a:pt x="18752" y="2940"/>
                  </a:cubicBezTo>
                  <a:cubicBezTo>
                    <a:pt x="18744" y="2833"/>
                    <a:pt x="18722" y="2721"/>
                    <a:pt x="18684" y="2610"/>
                  </a:cubicBezTo>
                  <a:cubicBezTo>
                    <a:pt x="18559" y="2249"/>
                    <a:pt x="18277" y="1932"/>
                    <a:pt x="17870" y="1739"/>
                  </a:cubicBezTo>
                  <a:cubicBezTo>
                    <a:pt x="17775" y="1693"/>
                    <a:pt x="17675" y="1656"/>
                    <a:pt x="17570" y="1626"/>
                  </a:cubicBezTo>
                  <a:cubicBezTo>
                    <a:pt x="17462" y="1596"/>
                    <a:pt x="17350" y="1565"/>
                    <a:pt x="17233" y="1543"/>
                  </a:cubicBezTo>
                  <a:cubicBezTo>
                    <a:pt x="17116" y="1520"/>
                    <a:pt x="16996" y="1499"/>
                    <a:pt x="16872" y="1484"/>
                  </a:cubicBezTo>
                  <a:cubicBezTo>
                    <a:pt x="16747" y="1469"/>
                    <a:pt x="16620" y="1460"/>
                    <a:pt x="16493" y="1451"/>
                  </a:cubicBezTo>
                  <a:cubicBezTo>
                    <a:pt x="16147" y="1427"/>
                    <a:pt x="15788" y="1417"/>
                    <a:pt x="15477" y="1541"/>
                  </a:cubicBezTo>
                  <a:cubicBezTo>
                    <a:pt x="15382" y="1579"/>
                    <a:pt x="15296" y="1630"/>
                    <a:pt x="15215" y="1685"/>
                  </a:cubicBezTo>
                  <a:cubicBezTo>
                    <a:pt x="15129" y="1744"/>
                    <a:pt x="15043" y="1814"/>
                    <a:pt x="14954" y="1884"/>
                  </a:cubicBezTo>
                  <a:cubicBezTo>
                    <a:pt x="14864" y="1955"/>
                    <a:pt x="14771" y="2025"/>
                    <a:pt x="14688" y="2102"/>
                  </a:cubicBezTo>
                  <a:cubicBezTo>
                    <a:pt x="14087" y="2653"/>
                    <a:pt x="14023" y="3416"/>
                    <a:pt x="13990" y="4142"/>
                  </a:cubicBezTo>
                  <a:cubicBezTo>
                    <a:pt x="13986" y="4246"/>
                    <a:pt x="13982" y="4350"/>
                    <a:pt x="13964" y="4453"/>
                  </a:cubicBezTo>
                  <a:cubicBezTo>
                    <a:pt x="13951" y="4533"/>
                    <a:pt x="13928" y="4613"/>
                    <a:pt x="13896" y="4690"/>
                  </a:cubicBezTo>
                  <a:cubicBezTo>
                    <a:pt x="13849" y="4805"/>
                    <a:pt x="13781" y="4913"/>
                    <a:pt x="13686" y="5007"/>
                  </a:cubicBezTo>
                  <a:cubicBezTo>
                    <a:pt x="13595" y="5097"/>
                    <a:pt x="13482" y="5172"/>
                    <a:pt x="13355" y="5227"/>
                  </a:cubicBezTo>
                  <a:cubicBezTo>
                    <a:pt x="13282" y="5258"/>
                    <a:pt x="13205" y="5282"/>
                    <a:pt x="13125" y="5301"/>
                  </a:cubicBezTo>
                  <a:cubicBezTo>
                    <a:pt x="13023" y="5325"/>
                    <a:pt x="12919" y="5338"/>
                    <a:pt x="12814" y="5345"/>
                  </a:cubicBezTo>
                  <a:cubicBezTo>
                    <a:pt x="12700" y="5352"/>
                    <a:pt x="12590" y="5352"/>
                    <a:pt x="12483" y="5345"/>
                  </a:cubicBezTo>
                  <a:cubicBezTo>
                    <a:pt x="12404" y="5340"/>
                    <a:pt x="12326" y="5332"/>
                    <a:pt x="12253" y="5321"/>
                  </a:cubicBezTo>
                  <a:cubicBezTo>
                    <a:pt x="12225" y="5317"/>
                    <a:pt x="12199" y="5314"/>
                    <a:pt x="12177" y="5310"/>
                  </a:cubicBezTo>
                  <a:cubicBezTo>
                    <a:pt x="12156" y="5307"/>
                    <a:pt x="12141" y="5304"/>
                    <a:pt x="12130" y="5302"/>
                  </a:cubicBezTo>
                  <a:cubicBezTo>
                    <a:pt x="12120" y="5301"/>
                    <a:pt x="12114" y="5299"/>
                    <a:pt x="12114" y="5299"/>
                  </a:cubicBezTo>
                  <a:cubicBezTo>
                    <a:pt x="12114" y="5299"/>
                    <a:pt x="12134" y="5290"/>
                    <a:pt x="12173" y="5277"/>
                  </a:cubicBezTo>
                  <a:cubicBezTo>
                    <a:pt x="12212" y="5264"/>
                    <a:pt x="12267" y="5246"/>
                    <a:pt x="12337" y="5224"/>
                  </a:cubicBezTo>
                  <a:cubicBezTo>
                    <a:pt x="12464" y="5182"/>
                    <a:pt x="12598" y="5137"/>
                    <a:pt x="12726" y="5086"/>
                  </a:cubicBezTo>
                  <a:cubicBezTo>
                    <a:pt x="12801" y="5056"/>
                    <a:pt x="12874" y="5023"/>
                    <a:pt x="12942" y="4985"/>
                  </a:cubicBezTo>
                  <a:cubicBezTo>
                    <a:pt x="12987" y="4960"/>
                    <a:pt x="13031" y="4932"/>
                    <a:pt x="13070" y="4901"/>
                  </a:cubicBezTo>
                  <a:cubicBezTo>
                    <a:pt x="13589" y="4495"/>
                    <a:pt x="13271" y="3852"/>
                    <a:pt x="13399" y="3303"/>
                  </a:cubicBezTo>
                  <a:cubicBezTo>
                    <a:pt x="13415" y="3236"/>
                    <a:pt x="13437" y="3169"/>
                    <a:pt x="13467" y="3104"/>
                  </a:cubicBezTo>
                  <a:cubicBezTo>
                    <a:pt x="13476" y="3084"/>
                    <a:pt x="13485" y="3064"/>
                    <a:pt x="13493" y="3044"/>
                  </a:cubicBezTo>
                  <a:cubicBezTo>
                    <a:pt x="13502" y="3025"/>
                    <a:pt x="13511" y="3006"/>
                    <a:pt x="13519" y="2986"/>
                  </a:cubicBezTo>
                  <a:cubicBezTo>
                    <a:pt x="13515" y="2988"/>
                    <a:pt x="13513" y="2989"/>
                    <a:pt x="13509" y="2991"/>
                  </a:cubicBezTo>
                  <a:cubicBezTo>
                    <a:pt x="13354" y="3069"/>
                    <a:pt x="13196" y="3110"/>
                    <a:pt x="13068" y="3128"/>
                  </a:cubicBezTo>
                  <a:cubicBezTo>
                    <a:pt x="13053" y="3130"/>
                    <a:pt x="13038" y="3132"/>
                    <a:pt x="13022" y="3134"/>
                  </a:cubicBezTo>
                  <a:cubicBezTo>
                    <a:pt x="13008" y="3136"/>
                    <a:pt x="12993" y="3137"/>
                    <a:pt x="12978" y="3139"/>
                  </a:cubicBezTo>
                  <a:cubicBezTo>
                    <a:pt x="12949" y="3141"/>
                    <a:pt x="12921" y="3140"/>
                    <a:pt x="12896" y="3141"/>
                  </a:cubicBezTo>
                  <a:cubicBezTo>
                    <a:pt x="12871" y="3141"/>
                    <a:pt x="12849" y="3141"/>
                    <a:pt x="12828" y="3141"/>
                  </a:cubicBezTo>
                  <a:cubicBezTo>
                    <a:pt x="12818" y="3140"/>
                    <a:pt x="12810" y="3140"/>
                    <a:pt x="12800" y="3139"/>
                  </a:cubicBezTo>
                  <a:cubicBezTo>
                    <a:pt x="12791" y="3138"/>
                    <a:pt x="12781" y="3137"/>
                    <a:pt x="12772" y="3136"/>
                  </a:cubicBezTo>
                  <a:cubicBezTo>
                    <a:pt x="12738" y="3133"/>
                    <a:pt x="12712" y="3132"/>
                    <a:pt x="12696" y="3130"/>
                  </a:cubicBezTo>
                  <a:cubicBezTo>
                    <a:pt x="12679" y="3128"/>
                    <a:pt x="12672" y="3127"/>
                    <a:pt x="12672" y="3127"/>
                  </a:cubicBezTo>
                  <a:cubicBezTo>
                    <a:pt x="12672" y="3127"/>
                    <a:pt x="12704" y="3118"/>
                    <a:pt x="12768" y="3104"/>
                  </a:cubicBezTo>
                  <a:cubicBezTo>
                    <a:pt x="12783" y="3101"/>
                    <a:pt x="12801" y="3098"/>
                    <a:pt x="12820" y="3093"/>
                  </a:cubicBezTo>
                  <a:cubicBezTo>
                    <a:pt x="12949" y="3058"/>
                    <a:pt x="13071" y="3006"/>
                    <a:pt x="13179" y="2940"/>
                  </a:cubicBezTo>
                  <a:cubicBezTo>
                    <a:pt x="13234" y="2907"/>
                    <a:pt x="13287" y="2868"/>
                    <a:pt x="13339" y="2823"/>
                  </a:cubicBezTo>
                  <a:cubicBezTo>
                    <a:pt x="13691" y="2387"/>
                    <a:pt x="14072" y="1966"/>
                    <a:pt x="14481" y="1562"/>
                  </a:cubicBezTo>
                  <a:cubicBezTo>
                    <a:pt x="14571" y="1474"/>
                    <a:pt x="14662" y="1386"/>
                    <a:pt x="14764" y="1306"/>
                  </a:cubicBezTo>
                  <a:cubicBezTo>
                    <a:pt x="14829" y="1255"/>
                    <a:pt x="14900" y="1206"/>
                    <a:pt x="14978" y="1159"/>
                  </a:cubicBezTo>
                  <a:cubicBezTo>
                    <a:pt x="14939" y="1110"/>
                    <a:pt x="14890" y="1058"/>
                    <a:pt x="14830" y="1003"/>
                  </a:cubicBezTo>
                  <a:cubicBezTo>
                    <a:pt x="14768" y="946"/>
                    <a:pt x="14694" y="886"/>
                    <a:pt x="14606" y="829"/>
                  </a:cubicBezTo>
                  <a:cubicBezTo>
                    <a:pt x="14518" y="772"/>
                    <a:pt x="14417" y="714"/>
                    <a:pt x="14305" y="660"/>
                  </a:cubicBezTo>
                  <a:cubicBezTo>
                    <a:pt x="14080" y="552"/>
                    <a:pt x="13810" y="451"/>
                    <a:pt x="13501" y="371"/>
                  </a:cubicBezTo>
                  <a:cubicBezTo>
                    <a:pt x="13193" y="291"/>
                    <a:pt x="12849" y="227"/>
                    <a:pt x="12485" y="197"/>
                  </a:cubicBezTo>
                  <a:cubicBezTo>
                    <a:pt x="12394" y="190"/>
                    <a:pt x="12302" y="185"/>
                    <a:pt x="12211" y="182"/>
                  </a:cubicBezTo>
                  <a:cubicBezTo>
                    <a:pt x="12112" y="179"/>
                    <a:pt x="12011" y="178"/>
                    <a:pt x="11910" y="175"/>
                  </a:cubicBezTo>
                  <a:cubicBezTo>
                    <a:pt x="11706" y="170"/>
                    <a:pt x="11510" y="163"/>
                    <a:pt x="11329" y="177"/>
                  </a:cubicBezTo>
                  <a:cubicBezTo>
                    <a:pt x="11239" y="185"/>
                    <a:pt x="11155" y="198"/>
                    <a:pt x="11078" y="216"/>
                  </a:cubicBezTo>
                  <a:cubicBezTo>
                    <a:pt x="11002" y="234"/>
                    <a:pt x="10937" y="262"/>
                    <a:pt x="10880" y="294"/>
                  </a:cubicBezTo>
                  <a:cubicBezTo>
                    <a:pt x="10873" y="298"/>
                    <a:pt x="10867" y="302"/>
                    <a:pt x="10860" y="306"/>
                  </a:cubicBezTo>
                  <a:cubicBezTo>
                    <a:pt x="10853" y="311"/>
                    <a:pt x="10847" y="315"/>
                    <a:pt x="10840" y="319"/>
                  </a:cubicBezTo>
                  <a:cubicBezTo>
                    <a:pt x="10834" y="324"/>
                    <a:pt x="10826" y="328"/>
                    <a:pt x="10820" y="333"/>
                  </a:cubicBezTo>
                  <a:cubicBezTo>
                    <a:pt x="10813" y="338"/>
                    <a:pt x="10808" y="343"/>
                    <a:pt x="10802" y="347"/>
                  </a:cubicBezTo>
                  <a:lnTo>
                    <a:pt x="10800" y="349"/>
                  </a:lnTo>
                  <a:lnTo>
                    <a:pt x="10790" y="357"/>
                  </a:lnTo>
                  <a:lnTo>
                    <a:pt x="10764" y="382"/>
                  </a:lnTo>
                  <a:lnTo>
                    <a:pt x="10750" y="395"/>
                  </a:lnTo>
                  <a:cubicBezTo>
                    <a:pt x="10747" y="397"/>
                    <a:pt x="10744" y="399"/>
                    <a:pt x="10742" y="401"/>
                  </a:cubicBezTo>
                  <a:cubicBezTo>
                    <a:pt x="10740" y="402"/>
                    <a:pt x="10740" y="403"/>
                    <a:pt x="10740" y="404"/>
                  </a:cubicBezTo>
                  <a:lnTo>
                    <a:pt x="10730" y="418"/>
                  </a:lnTo>
                  <a:cubicBezTo>
                    <a:pt x="10723" y="425"/>
                    <a:pt x="10713" y="437"/>
                    <a:pt x="10704" y="450"/>
                  </a:cubicBezTo>
                  <a:cubicBezTo>
                    <a:pt x="10694" y="463"/>
                    <a:pt x="10684" y="478"/>
                    <a:pt x="10675" y="491"/>
                  </a:cubicBezTo>
                  <a:lnTo>
                    <a:pt x="10651" y="534"/>
                  </a:lnTo>
                  <a:lnTo>
                    <a:pt x="10629" y="581"/>
                  </a:lnTo>
                  <a:cubicBezTo>
                    <a:pt x="10615" y="613"/>
                    <a:pt x="10602" y="647"/>
                    <a:pt x="10591" y="682"/>
                  </a:cubicBezTo>
                  <a:cubicBezTo>
                    <a:pt x="10580" y="717"/>
                    <a:pt x="10569" y="755"/>
                    <a:pt x="10561" y="793"/>
                  </a:cubicBezTo>
                  <a:cubicBezTo>
                    <a:pt x="10546" y="869"/>
                    <a:pt x="10534" y="947"/>
                    <a:pt x="10525" y="1030"/>
                  </a:cubicBezTo>
                  <a:cubicBezTo>
                    <a:pt x="10516" y="1112"/>
                    <a:pt x="10511" y="1197"/>
                    <a:pt x="10505" y="1285"/>
                  </a:cubicBezTo>
                  <a:lnTo>
                    <a:pt x="10499" y="1412"/>
                  </a:lnTo>
                  <a:lnTo>
                    <a:pt x="10497" y="1544"/>
                  </a:lnTo>
                  <a:cubicBezTo>
                    <a:pt x="10494" y="1711"/>
                    <a:pt x="10495" y="1893"/>
                    <a:pt x="10495" y="2072"/>
                  </a:cubicBezTo>
                  <a:cubicBezTo>
                    <a:pt x="10495" y="2252"/>
                    <a:pt x="10489" y="2433"/>
                    <a:pt x="10471" y="2617"/>
                  </a:cubicBezTo>
                  <a:cubicBezTo>
                    <a:pt x="10469" y="2633"/>
                    <a:pt x="10469" y="2650"/>
                    <a:pt x="10467" y="2667"/>
                  </a:cubicBezTo>
                  <a:cubicBezTo>
                    <a:pt x="10484" y="2792"/>
                    <a:pt x="10495" y="2927"/>
                    <a:pt x="10493" y="3070"/>
                  </a:cubicBezTo>
                  <a:cubicBezTo>
                    <a:pt x="10491" y="3227"/>
                    <a:pt x="10473" y="3394"/>
                    <a:pt x="10443" y="3567"/>
                  </a:cubicBezTo>
                  <a:cubicBezTo>
                    <a:pt x="10412" y="3746"/>
                    <a:pt x="10370" y="3928"/>
                    <a:pt x="10275" y="4096"/>
                  </a:cubicBezTo>
                  <a:cubicBezTo>
                    <a:pt x="9935" y="4697"/>
                    <a:pt x="9010" y="5022"/>
                    <a:pt x="8864" y="5683"/>
                  </a:cubicBezTo>
                  <a:cubicBezTo>
                    <a:pt x="8843" y="5776"/>
                    <a:pt x="8841" y="5872"/>
                    <a:pt x="8872" y="5964"/>
                  </a:cubicBezTo>
                  <a:cubicBezTo>
                    <a:pt x="8932" y="6145"/>
                    <a:pt x="9108" y="6291"/>
                    <a:pt x="9291" y="6403"/>
                  </a:cubicBezTo>
                  <a:cubicBezTo>
                    <a:pt x="9352" y="6441"/>
                    <a:pt x="9418" y="6478"/>
                    <a:pt x="9467" y="6520"/>
                  </a:cubicBezTo>
                  <a:cubicBezTo>
                    <a:pt x="9483" y="6533"/>
                    <a:pt x="9498" y="6548"/>
                    <a:pt x="9511" y="6563"/>
                  </a:cubicBezTo>
                  <a:cubicBezTo>
                    <a:pt x="9351" y="6561"/>
                    <a:pt x="9192" y="6540"/>
                    <a:pt x="9040" y="6499"/>
                  </a:cubicBezTo>
                  <a:cubicBezTo>
                    <a:pt x="8893" y="6460"/>
                    <a:pt x="8753" y="6403"/>
                    <a:pt x="8633" y="6326"/>
                  </a:cubicBezTo>
                  <a:cubicBezTo>
                    <a:pt x="8470" y="6220"/>
                    <a:pt x="8344" y="6077"/>
                    <a:pt x="8282" y="5912"/>
                  </a:cubicBezTo>
                  <a:cubicBezTo>
                    <a:pt x="8210" y="5718"/>
                    <a:pt x="8228" y="5505"/>
                    <a:pt x="8335" y="5318"/>
                  </a:cubicBezTo>
                  <a:cubicBezTo>
                    <a:pt x="8459" y="5100"/>
                    <a:pt x="8689" y="4935"/>
                    <a:pt x="8906" y="4767"/>
                  </a:cubicBezTo>
                  <a:cubicBezTo>
                    <a:pt x="8941" y="4740"/>
                    <a:pt x="8975" y="4713"/>
                    <a:pt x="9010" y="4685"/>
                  </a:cubicBezTo>
                  <a:cubicBezTo>
                    <a:pt x="9062" y="4643"/>
                    <a:pt x="9112" y="4600"/>
                    <a:pt x="9160" y="4556"/>
                  </a:cubicBezTo>
                  <a:cubicBezTo>
                    <a:pt x="9209" y="4511"/>
                    <a:pt x="9258" y="4464"/>
                    <a:pt x="9303" y="4417"/>
                  </a:cubicBezTo>
                  <a:cubicBezTo>
                    <a:pt x="9274" y="4435"/>
                    <a:pt x="9245" y="4454"/>
                    <a:pt x="9216" y="4472"/>
                  </a:cubicBezTo>
                  <a:cubicBezTo>
                    <a:pt x="9139" y="4521"/>
                    <a:pt x="9062" y="4569"/>
                    <a:pt x="8986" y="4616"/>
                  </a:cubicBezTo>
                  <a:cubicBezTo>
                    <a:pt x="8912" y="4662"/>
                    <a:pt x="8838" y="4708"/>
                    <a:pt x="8759" y="4750"/>
                  </a:cubicBezTo>
                  <a:cubicBezTo>
                    <a:pt x="8344" y="4970"/>
                    <a:pt x="7840" y="5040"/>
                    <a:pt x="7355" y="5132"/>
                  </a:cubicBezTo>
                  <a:cubicBezTo>
                    <a:pt x="7216" y="5158"/>
                    <a:pt x="7076" y="5187"/>
                    <a:pt x="6954" y="5244"/>
                  </a:cubicBezTo>
                  <a:cubicBezTo>
                    <a:pt x="6632" y="5394"/>
                    <a:pt x="6445" y="5710"/>
                    <a:pt x="6178" y="5861"/>
                  </a:cubicBezTo>
                  <a:cubicBezTo>
                    <a:pt x="6108" y="5901"/>
                    <a:pt x="6054" y="5915"/>
                    <a:pt x="6032" y="5923"/>
                  </a:cubicBezTo>
                  <a:cubicBezTo>
                    <a:pt x="6032" y="5923"/>
                    <a:pt x="6034" y="5921"/>
                    <a:pt x="6040" y="5918"/>
                  </a:cubicBezTo>
                  <a:cubicBezTo>
                    <a:pt x="6046" y="5915"/>
                    <a:pt x="6054" y="5911"/>
                    <a:pt x="6066" y="5906"/>
                  </a:cubicBezTo>
                  <a:cubicBezTo>
                    <a:pt x="6077" y="5900"/>
                    <a:pt x="6090" y="5891"/>
                    <a:pt x="6104" y="5880"/>
                  </a:cubicBezTo>
                  <a:cubicBezTo>
                    <a:pt x="6118" y="5869"/>
                    <a:pt x="6134" y="5855"/>
                    <a:pt x="6150" y="5839"/>
                  </a:cubicBezTo>
                  <a:cubicBezTo>
                    <a:pt x="6180" y="5806"/>
                    <a:pt x="6211" y="5764"/>
                    <a:pt x="6242" y="5710"/>
                  </a:cubicBezTo>
                  <a:cubicBezTo>
                    <a:pt x="6275" y="5654"/>
                    <a:pt x="6306" y="5589"/>
                    <a:pt x="6344" y="5519"/>
                  </a:cubicBezTo>
                  <a:cubicBezTo>
                    <a:pt x="6433" y="5357"/>
                    <a:pt x="6555" y="5206"/>
                    <a:pt x="6735" y="5102"/>
                  </a:cubicBezTo>
                  <a:cubicBezTo>
                    <a:pt x="6765" y="5085"/>
                    <a:pt x="6795" y="5070"/>
                    <a:pt x="6825" y="5055"/>
                  </a:cubicBezTo>
                  <a:cubicBezTo>
                    <a:pt x="6955" y="4992"/>
                    <a:pt x="7089" y="4933"/>
                    <a:pt x="7226" y="4882"/>
                  </a:cubicBezTo>
                  <a:cubicBezTo>
                    <a:pt x="7632" y="4732"/>
                    <a:pt x="8072" y="4640"/>
                    <a:pt x="8461" y="4462"/>
                  </a:cubicBezTo>
                  <a:cubicBezTo>
                    <a:pt x="9119" y="4162"/>
                    <a:pt x="9575" y="3651"/>
                    <a:pt x="9725" y="3063"/>
                  </a:cubicBezTo>
                  <a:cubicBezTo>
                    <a:pt x="9766" y="2906"/>
                    <a:pt x="9783" y="2746"/>
                    <a:pt x="9790" y="2585"/>
                  </a:cubicBezTo>
                  <a:cubicBezTo>
                    <a:pt x="9812" y="2050"/>
                    <a:pt x="9721" y="1511"/>
                    <a:pt x="9830" y="982"/>
                  </a:cubicBezTo>
                  <a:cubicBezTo>
                    <a:pt x="9899" y="647"/>
                    <a:pt x="10046" y="323"/>
                    <a:pt x="10265" y="30"/>
                  </a:cubicBezTo>
                  <a:lnTo>
                    <a:pt x="10293" y="6"/>
                  </a:lnTo>
                  <a:lnTo>
                    <a:pt x="10301" y="0"/>
                  </a:lnTo>
                  <a:close/>
                  <a:moveTo>
                    <a:pt x="10856" y="17153"/>
                  </a:moveTo>
                  <a:cubicBezTo>
                    <a:pt x="9457" y="17098"/>
                    <a:pt x="8118" y="18100"/>
                    <a:pt x="9042" y="18642"/>
                  </a:cubicBezTo>
                  <a:cubicBezTo>
                    <a:pt x="9319" y="18805"/>
                    <a:pt x="9690" y="18751"/>
                    <a:pt x="10022" y="18665"/>
                  </a:cubicBezTo>
                  <a:cubicBezTo>
                    <a:pt x="10160" y="18629"/>
                    <a:pt x="10281" y="18593"/>
                    <a:pt x="10381" y="18557"/>
                  </a:cubicBezTo>
                  <a:cubicBezTo>
                    <a:pt x="10461" y="18528"/>
                    <a:pt x="10505" y="18512"/>
                    <a:pt x="10507" y="18511"/>
                  </a:cubicBezTo>
                  <a:cubicBezTo>
                    <a:pt x="10507" y="18511"/>
                    <a:pt x="10499" y="18518"/>
                    <a:pt x="10483" y="18532"/>
                  </a:cubicBezTo>
                  <a:cubicBezTo>
                    <a:pt x="10467" y="18545"/>
                    <a:pt x="10443" y="18566"/>
                    <a:pt x="10411" y="18592"/>
                  </a:cubicBezTo>
                  <a:cubicBezTo>
                    <a:pt x="10378" y="18617"/>
                    <a:pt x="10337" y="18647"/>
                    <a:pt x="10287" y="18682"/>
                  </a:cubicBezTo>
                  <a:cubicBezTo>
                    <a:pt x="10236" y="18716"/>
                    <a:pt x="10178" y="18754"/>
                    <a:pt x="10108" y="18794"/>
                  </a:cubicBezTo>
                  <a:cubicBezTo>
                    <a:pt x="9929" y="18869"/>
                    <a:pt x="9760" y="18958"/>
                    <a:pt x="9603" y="19059"/>
                  </a:cubicBezTo>
                  <a:cubicBezTo>
                    <a:pt x="8767" y="19598"/>
                    <a:pt x="8371" y="20412"/>
                    <a:pt x="8906" y="21009"/>
                  </a:cubicBezTo>
                  <a:cubicBezTo>
                    <a:pt x="9269" y="21415"/>
                    <a:pt x="9961" y="21518"/>
                    <a:pt x="10667" y="21570"/>
                  </a:cubicBezTo>
                  <a:cubicBezTo>
                    <a:pt x="10835" y="21582"/>
                    <a:pt x="11001" y="21592"/>
                    <a:pt x="11168" y="21600"/>
                  </a:cubicBezTo>
                  <a:cubicBezTo>
                    <a:pt x="11334" y="21599"/>
                    <a:pt x="11499" y="21595"/>
                    <a:pt x="11657" y="21583"/>
                  </a:cubicBezTo>
                  <a:cubicBezTo>
                    <a:pt x="11811" y="21571"/>
                    <a:pt x="11963" y="21554"/>
                    <a:pt x="12104" y="21510"/>
                  </a:cubicBezTo>
                  <a:cubicBezTo>
                    <a:pt x="12774" y="21301"/>
                    <a:pt x="12986" y="20675"/>
                    <a:pt x="12912" y="20084"/>
                  </a:cubicBezTo>
                  <a:cubicBezTo>
                    <a:pt x="12883" y="19853"/>
                    <a:pt x="12820" y="19624"/>
                    <a:pt x="12848" y="19392"/>
                  </a:cubicBezTo>
                  <a:cubicBezTo>
                    <a:pt x="12849" y="19384"/>
                    <a:pt x="12851" y="19376"/>
                    <a:pt x="12852" y="19367"/>
                  </a:cubicBezTo>
                  <a:cubicBezTo>
                    <a:pt x="12719" y="19414"/>
                    <a:pt x="12597" y="19437"/>
                    <a:pt x="12493" y="19449"/>
                  </a:cubicBezTo>
                  <a:cubicBezTo>
                    <a:pt x="12361" y="19464"/>
                    <a:pt x="12259" y="19462"/>
                    <a:pt x="12193" y="19459"/>
                  </a:cubicBezTo>
                  <a:cubicBezTo>
                    <a:pt x="12159" y="19457"/>
                    <a:pt x="12132" y="19457"/>
                    <a:pt x="12114" y="19456"/>
                  </a:cubicBezTo>
                  <a:cubicBezTo>
                    <a:pt x="12097" y="19455"/>
                    <a:pt x="12088" y="19454"/>
                    <a:pt x="12088" y="19454"/>
                  </a:cubicBezTo>
                  <a:cubicBezTo>
                    <a:pt x="12088" y="19454"/>
                    <a:pt x="12097" y="19451"/>
                    <a:pt x="12112" y="19445"/>
                  </a:cubicBezTo>
                  <a:cubicBezTo>
                    <a:pt x="12128" y="19438"/>
                    <a:pt x="12152" y="19431"/>
                    <a:pt x="12183" y="19419"/>
                  </a:cubicBezTo>
                  <a:cubicBezTo>
                    <a:pt x="12214" y="19409"/>
                    <a:pt x="12251" y="19393"/>
                    <a:pt x="12293" y="19375"/>
                  </a:cubicBezTo>
                  <a:cubicBezTo>
                    <a:pt x="12334" y="19357"/>
                    <a:pt x="12381" y="19336"/>
                    <a:pt x="12431" y="19312"/>
                  </a:cubicBezTo>
                  <a:cubicBezTo>
                    <a:pt x="12555" y="19266"/>
                    <a:pt x="12661" y="19194"/>
                    <a:pt x="12740" y="19105"/>
                  </a:cubicBezTo>
                  <a:cubicBezTo>
                    <a:pt x="13149" y="18641"/>
                    <a:pt x="12748" y="18048"/>
                    <a:pt x="12195" y="17618"/>
                  </a:cubicBezTo>
                  <a:cubicBezTo>
                    <a:pt x="11796" y="17308"/>
                    <a:pt x="11322" y="17172"/>
                    <a:pt x="10856" y="17153"/>
                  </a:cubicBezTo>
                  <a:close/>
                </a:path>
              </a:pathLst>
            </a:custGeom>
            <a:solidFill>
              <a:srgbClr val="3FDDD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57" name="Read Operation"/>
            <p:cNvSpPr txBox="1"/>
            <p:nvPr/>
          </p:nvSpPr>
          <p:spPr>
            <a:xfrm>
              <a:off x="931915" y="26062"/>
              <a:ext cx="3255631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3000"/>
              </a:lvl1pPr>
            </a:lstStyle>
            <a:p>
              <a:pPr/>
              <a:r>
                <a:t>Read Operation</a:t>
              </a:r>
            </a:p>
          </p:txBody>
        </p:sp>
      </p:grpSp>
      <p:sp>
        <p:nvSpPr>
          <p:cNvPr id="1359" name="Customer detail purchased  products from the category of “Electronic“ in store “LA”"/>
          <p:cNvSpPr txBox="1"/>
          <p:nvPr/>
        </p:nvSpPr>
        <p:spPr>
          <a:xfrm>
            <a:off x="1757000" y="9368519"/>
            <a:ext cx="815060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Customer detail purchased  products from the category of “Electronic“ in store “LA”</a:t>
            </a:r>
          </a:p>
        </p:txBody>
      </p:sp>
      <p:grpSp>
        <p:nvGrpSpPr>
          <p:cNvPr id="1366" name="Group"/>
          <p:cNvGrpSpPr/>
          <p:nvPr/>
        </p:nvGrpSpPr>
        <p:grpSpPr>
          <a:xfrm>
            <a:off x="1757000" y="2384308"/>
            <a:ext cx="21625779" cy="9004261"/>
            <a:chOff x="0" y="0"/>
            <a:chExt cx="21625777" cy="9004259"/>
          </a:xfrm>
        </p:grpSpPr>
        <p:grpSp>
          <p:nvGrpSpPr>
            <p:cNvPr id="1364" name="Group"/>
            <p:cNvGrpSpPr/>
            <p:nvPr/>
          </p:nvGrpSpPr>
          <p:grpSpPr>
            <a:xfrm>
              <a:off x="12330700" y="0"/>
              <a:ext cx="9295078" cy="6398287"/>
              <a:chOff x="15282" y="0"/>
              <a:chExt cx="9295076" cy="6398286"/>
            </a:xfrm>
          </p:grpSpPr>
          <p:sp>
            <p:nvSpPr>
              <p:cNvPr id="1360" name="Star"/>
              <p:cNvSpPr/>
              <p:nvPr/>
            </p:nvSpPr>
            <p:spPr>
              <a:xfrm>
                <a:off x="15282" y="0"/>
                <a:ext cx="593938" cy="542342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361" name="Star"/>
              <p:cNvSpPr/>
              <p:nvPr/>
            </p:nvSpPr>
            <p:spPr>
              <a:xfrm>
                <a:off x="4357489" y="544920"/>
                <a:ext cx="593937" cy="542343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362" name="Star"/>
              <p:cNvSpPr/>
              <p:nvPr/>
            </p:nvSpPr>
            <p:spPr>
              <a:xfrm>
                <a:off x="8716422" y="0"/>
                <a:ext cx="593938" cy="542342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363" name="Star"/>
              <p:cNvSpPr/>
              <p:nvPr/>
            </p:nvSpPr>
            <p:spPr>
              <a:xfrm>
                <a:off x="4395589" y="5855944"/>
                <a:ext cx="593937" cy="542343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1365" name="Join operation with 4 tables"/>
            <p:cNvSpPr txBox="1"/>
            <p:nvPr/>
          </p:nvSpPr>
          <p:spPr>
            <a:xfrm>
              <a:off x="0" y="8404184"/>
              <a:ext cx="8150603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30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Join operation with 4 tables</a:t>
              </a:r>
            </a:p>
          </p:txBody>
        </p:sp>
      </p:grpSp>
      <p:sp>
        <p:nvSpPr>
          <p:cNvPr id="1367" name="Product Category : “Computer” to “Electronic&quot;"/>
          <p:cNvSpPr txBox="1"/>
          <p:nvPr/>
        </p:nvSpPr>
        <p:spPr>
          <a:xfrm>
            <a:off x="1757000" y="2404226"/>
            <a:ext cx="815060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Product Category : “Computer” to “Electronic"</a:t>
            </a:r>
          </a:p>
        </p:txBody>
      </p:sp>
      <p:sp>
        <p:nvSpPr>
          <p:cNvPr id="1368" name="Shape"/>
          <p:cNvSpPr/>
          <p:nvPr/>
        </p:nvSpPr>
        <p:spPr>
          <a:xfrm>
            <a:off x="4820367" y="8599651"/>
            <a:ext cx="593938" cy="6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179" y="12977"/>
                </a:moveTo>
                <a:cubicBezTo>
                  <a:pt x="15333" y="15197"/>
                  <a:pt x="13171" y="16688"/>
                  <a:pt x="10800" y="16688"/>
                </a:cubicBezTo>
                <a:cubicBezTo>
                  <a:pt x="8429" y="16688"/>
                  <a:pt x="6267" y="15197"/>
                  <a:pt x="5421" y="12977"/>
                </a:cubicBezTo>
                <a:cubicBezTo>
                  <a:pt x="5232" y="12482"/>
                  <a:pt x="5481" y="11927"/>
                  <a:pt x="5976" y="11738"/>
                </a:cubicBezTo>
                <a:cubicBezTo>
                  <a:pt x="6471" y="11550"/>
                  <a:pt x="7026" y="11798"/>
                  <a:pt x="7215" y="12293"/>
                </a:cubicBezTo>
                <a:cubicBezTo>
                  <a:pt x="7780" y="13774"/>
                  <a:pt x="9220" y="14768"/>
                  <a:pt x="10800" y="14768"/>
                </a:cubicBezTo>
                <a:cubicBezTo>
                  <a:pt x="12380" y="14768"/>
                  <a:pt x="13820" y="13774"/>
                  <a:pt x="14385" y="12293"/>
                </a:cubicBezTo>
                <a:cubicBezTo>
                  <a:pt x="14574" y="11798"/>
                  <a:pt x="15128" y="11549"/>
                  <a:pt x="15624" y="11738"/>
                </a:cubicBezTo>
                <a:cubicBezTo>
                  <a:pt x="16119" y="11927"/>
                  <a:pt x="16368" y="12482"/>
                  <a:pt x="16179" y="12977"/>
                </a:cubicBezTo>
                <a:close/>
                <a:moveTo>
                  <a:pt x="13310" y="8366"/>
                </a:moveTo>
                <a:cubicBezTo>
                  <a:pt x="13385" y="8366"/>
                  <a:pt x="13446" y="8427"/>
                  <a:pt x="13446" y="8502"/>
                </a:cubicBezTo>
                <a:cubicBezTo>
                  <a:pt x="13446" y="8577"/>
                  <a:pt x="13385" y="8638"/>
                  <a:pt x="13310" y="8638"/>
                </a:cubicBezTo>
                <a:cubicBezTo>
                  <a:pt x="13235" y="8638"/>
                  <a:pt x="13175" y="8577"/>
                  <a:pt x="13175" y="8502"/>
                </a:cubicBezTo>
                <a:cubicBezTo>
                  <a:pt x="13175" y="8427"/>
                  <a:pt x="13235" y="8366"/>
                  <a:pt x="13310" y="8366"/>
                </a:cubicBezTo>
                <a:close/>
                <a:moveTo>
                  <a:pt x="13310" y="10286"/>
                </a:moveTo>
                <a:cubicBezTo>
                  <a:pt x="14294" y="10286"/>
                  <a:pt x="15095" y="9486"/>
                  <a:pt x="15095" y="8502"/>
                </a:cubicBezTo>
                <a:cubicBezTo>
                  <a:pt x="15095" y="7518"/>
                  <a:pt x="14294" y="6718"/>
                  <a:pt x="13310" y="6718"/>
                </a:cubicBezTo>
                <a:cubicBezTo>
                  <a:pt x="12327" y="6718"/>
                  <a:pt x="11526" y="7518"/>
                  <a:pt x="11526" y="8502"/>
                </a:cubicBezTo>
                <a:cubicBezTo>
                  <a:pt x="11526" y="9486"/>
                  <a:pt x="12327" y="10286"/>
                  <a:pt x="13310" y="10286"/>
                </a:cubicBezTo>
                <a:close/>
                <a:moveTo>
                  <a:pt x="8688" y="8366"/>
                </a:moveTo>
                <a:cubicBezTo>
                  <a:pt x="8763" y="8366"/>
                  <a:pt x="8823" y="8427"/>
                  <a:pt x="8823" y="8502"/>
                </a:cubicBezTo>
                <a:cubicBezTo>
                  <a:pt x="8823" y="8577"/>
                  <a:pt x="8763" y="8638"/>
                  <a:pt x="8688" y="8638"/>
                </a:cubicBezTo>
                <a:cubicBezTo>
                  <a:pt x="8613" y="8638"/>
                  <a:pt x="8552" y="8577"/>
                  <a:pt x="8552" y="8502"/>
                </a:cubicBezTo>
                <a:cubicBezTo>
                  <a:pt x="8552" y="8427"/>
                  <a:pt x="8613" y="8366"/>
                  <a:pt x="8688" y="8366"/>
                </a:cubicBezTo>
                <a:close/>
                <a:moveTo>
                  <a:pt x="8688" y="10286"/>
                </a:moveTo>
                <a:cubicBezTo>
                  <a:pt x="9672" y="10286"/>
                  <a:pt x="10472" y="9486"/>
                  <a:pt x="10472" y="8502"/>
                </a:cubicBezTo>
                <a:cubicBezTo>
                  <a:pt x="10472" y="7518"/>
                  <a:pt x="9672" y="6718"/>
                  <a:pt x="8688" y="6718"/>
                </a:cubicBezTo>
                <a:cubicBezTo>
                  <a:pt x="7704" y="6718"/>
                  <a:pt x="6903" y="7518"/>
                  <a:pt x="6903" y="8502"/>
                </a:cubicBezTo>
                <a:cubicBezTo>
                  <a:pt x="6903" y="9486"/>
                  <a:pt x="7704" y="10286"/>
                  <a:pt x="8688" y="10286"/>
                </a:cubicBezTo>
                <a:close/>
                <a:moveTo>
                  <a:pt x="10800" y="19680"/>
                </a:moveTo>
                <a:cubicBezTo>
                  <a:pt x="5904" y="19680"/>
                  <a:pt x="1920" y="15696"/>
                  <a:pt x="1920" y="10800"/>
                </a:cubicBezTo>
                <a:cubicBezTo>
                  <a:pt x="1920" y="5904"/>
                  <a:pt x="5904" y="1920"/>
                  <a:pt x="10800" y="1920"/>
                </a:cubicBezTo>
                <a:cubicBezTo>
                  <a:pt x="15696" y="1920"/>
                  <a:pt x="19680" y="5904"/>
                  <a:pt x="19680" y="10800"/>
                </a:cubicBezTo>
                <a:cubicBezTo>
                  <a:pt x="19680" y="15696"/>
                  <a:pt x="15696" y="19680"/>
                  <a:pt x="10800" y="19680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D6A85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69" name="Shape"/>
          <p:cNvSpPr/>
          <p:nvPr/>
        </p:nvSpPr>
        <p:spPr>
          <a:xfrm>
            <a:off x="4820367" y="1712167"/>
            <a:ext cx="593938" cy="6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179" y="15386"/>
                </a:moveTo>
                <a:cubicBezTo>
                  <a:pt x="16368" y="15882"/>
                  <a:pt x="16119" y="16436"/>
                  <a:pt x="15624" y="16625"/>
                </a:cubicBezTo>
                <a:cubicBezTo>
                  <a:pt x="15511" y="16668"/>
                  <a:pt x="15396" y="16688"/>
                  <a:pt x="15282" y="16688"/>
                </a:cubicBezTo>
                <a:cubicBezTo>
                  <a:pt x="14895" y="16688"/>
                  <a:pt x="14531" y="16453"/>
                  <a:pt x="14385" y="16070"/>
                </a:cubicBezTo>
                <a:cubicBezTo>
                  <a:pt x="13820" y="14590"/>
                  <a:pt x="12380" y="13595"/>
                  <a:pt x="10800" y="13595"/>
                </a:cubicBezTo>
                <a:cubicBezTo>
                  <a:pt x="9220" y="13595"/>
                  <a:pt x="7780" y="14590"/>
                  <a:pt x="7215" y="16070"/>
                </a:cubicBezTo>
                <a:cubicBezTo>
                  <a:pt x="7026" y="16565"/>
                  <a:pt x="6471" y="16814"/>
                  <a:pt x="5976" y="16625"/>
                </a:cubicBezTo>
                <a:cubicBezTo>
                  <a:pt x="5481" y="16436"/>
                  <a:pt x="5232" y="15882"/>
                  <a:pt x="5421" y="15386"/>
                </a:cubicBezTo>
                <a:cubicBezTo>
                  <a:pt x="6267" y="13167"/>
                  <a:pt x="8429" y="11675"/>
                  <a:pt x="10800" y="11675"/>
                </a:cubicBezTo>
                <a:cubicBezTo>
                  <a:pt x="13171" y="11675"/>
                  <a:pt x="15333" y="13167"/>
                  <a:pt x="16179" y="15386"/>
                </a:cubicBezTo>
                <a:close/>
                <a:moveTo>
                  <a:pt x="13310" y="8366"/>
                </a:moveTo>
                <a:cubicBezTo>
                  <a:pt x="13385" y="8366"/>
                  <a:pt x="13446" y="8427"/>
                  <a:pt x="13446" y="8502"/>
                </a:cubicBezTo>
                <a:cubicBezTo>
                  <a:pt x="13446" y="8577"/>
                  <a:pt x="13385" y="8638"/>
                  <a:pt x="13310" y="8638"/>
                </a:cubicBezTo>
                <a:cubicBezTo>
                  <a:pt x="13235" y="8638"/>
                  <a:pt x="13175" y="8577"/>
                  <a:pt x="13175" y="8502"/>
                </a:cubicBezTo>
                <a:cubicBezTo>
                  <a:pt x="13175" y="8427"/>
                  <a:pt x="13235" y="8366"/>
                  <a:pt x="13310" y="8366"/>
                </a:cubicBezTo>
                <a:close/>
                <a:moveTo>
                  <a:pt x="13310" y="10286"/>
                </a:moveTo>
                <a:cubicBezTo>
                  <a:pt x="14294" y="10286"/>
                  <a:pt x="15095" y="9486"/>
                  <a:pt x="15095" y="8502"/>
                </a:cubicBezTo>
                <a:cubicBezTo>
                  <a:pt x="15095" y="7518"/>
                  <a:pt x="14294" y="6718"/>
                  <a:pt x="13310" y="6718"/>
                </a:cubicBezTo>
                <a:cubicBezTo>
                  <a:pt x="12327" y="6718"/>
                  <a:pt x="11526" y="7518"/>
                  <a:pt x="11526" y="8502"/>
                </a:cubicBezTo>
                <a:cubicBezTo>
                  <a:pt x="11526" y="9486"/>
                  <a:pt x="12327" y="10286"/>
                  <a:pt x="13310" y="10286"/>
                </a:cubicBezTo>
                <a:close/>
                <a:moveTo>
                  <a:pt x="8688" y="8366"/>
                </a:moveTo>
                <a:cubicBezTo>
                  <a:pt x="8763" y="8366"/>
                  <a:pt x="8823" y="8427"/>
                  <a:pt x="8823" y="8502"/>
                </a:cubicBezTo>
                <a:cubicBezTo>
                  <a:pt x="8823" y="8577"/>
                  <a:pt x="8763" y="8638"/>
                  <a:pt x="8688" y="8638"/>
                </a:cubicBezTo>
                <a:cubicBezTo>
                  <a:pt x="8613" y="8638"/>
                  <a:pt x="8552" y="8577"/>
                  <a:pt x="8552" y="8502"/>
                </a:cubicBezTo>
                <a:cubicBezTo>
                  <a:pt x="8552" y="8427"/>
                  <a:pt x="8613" y="8366"/>
                  <a:pt x="8688" y="8366"/>
                </a:cubicBezTo>
                <a:close/>
                <a:moveTo>
                  <a:pt x="8688" y="10286"/>
                </a:moveTo>
                <a:cubicBezTo>
                  <a:pt x="9672" y="10286"/>
                  <a:pt x="10472" y="9486"/>
                  <a:pt x="10472" y="8502"/>
                </a:cubicBezTo>
                <a:cubicBezTo>
                  <a:pt x="10472" y="7518"/>
                  <a:pt x="9672" y="6718"/>
                  <a:pt x="8688" y="6718"/>
                </a:cubicBezTo>
                <a:cubicBezTo>
                  <a:pt x="7704" y="6718"/>
                  <a:pt x="6903" y="7518"/>
                  <a:pt x="6903" y="8502"/>
                </a:cubicBezTo>
                <a:cubicBezTo>
                  <a:pt x="6903" y="9486"/>
                  <a:pt x="7704" y="10286"/>
                  <a:pt x="8688" y="10286"/>
                </a:cubicBezTo>
                <a:close/>
                <a:moveTo>
                  <a:pt x="10800" y="19680"/>
                </a:moveTo>
                <a:cubicBezTo>
                  <a:pt x="5904" y="19680"/>
                  <a:pt x="1920" y="15696"/>
                  <a:pt x="1920" y="10800"/>
                </a:cubicBezTo>
                <a:cubicBezTo>
                  <a:pt x="1920" y="5904"/>
                  <a:pt x="5904" y="1920"/>
                  <a:pt x="10800" y="1920"/>
                </a:cubicBezTo>
                <a:cubicBezTo>
                  <a:pt x="15696" y="1920"/>
                  <a:pt x="19680" y="5904"/>
                  <a:pt x="19680" y="10800"/>
                </a:cubicBezTo>
                <a:cubicBezTo>
                  <a:pt x="19680" y="15696"/>
                  <a:pt x="15696" y="19680"/>
                  <a:pt x="10800" y="19680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6C9DC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0" name="Update multiple records"/>
          <p:cNvSpPr txBox="1"/>
          <p:nvPr/>
        </p:nvSpPr>
        <p:spPr>
          <a:xfrm>
            <a:off x="1757000" y="6487010"/>
            <a:ext cx="815060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lvl1pPr>
          </a:lstStyle>
          <a:p>
            <a:pPr/>
            <a:r>
              <a:t>Update multiple records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9" grpId="8"/>
      <p:bldP build="whole" bldLvl="1" animBg="1" rev="0" advAuto="0" spid="1368" grpId="10"/>
      <p:bldP build="whole" bldLvl="1" animBg="1" rev="0" advAuto="0" spid="1366" grpId="9"/>
      <p:bldP build="whole" bldLvl="1" animBg="1" rev="0" advAuto="0" spid="1370" grpId="5"/>
      <p:bldP build="whole" bldLvl="1" animBg="1" rev="0" advAuto="0" spid="1369" grpId="6"/>
      <p:bldP build="whole" bldLvl="1" animBg="1" rev="0" advAuto="0" spid="1354" grpId="1"/>
      <p:bldP build="whole" bldLvl="1" animBg="1" rev="0" advAuto="0" spid="1367" grpId="3"/>
      <p:bldP build="whole" bldLvl="1" animBg="1" rev="0" advAuto="0" spid="1355" grpId="4"/>
      <p:bldP build="whole" bldLvl="1" animBg="1" rev="0" advAuto="0" spid="1358" grpId="7"/>
      <p:bldP build="whole" bldLvl="1" animBg="1" rev="0" advAuto="0" spid="1353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OLTP &amp; OLAP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OLTP &amp; OLAP </a:t>
            </a:r>
          </a:p>
        </p:txBody>
      </p:sp>
      <p:sp>
        <p:nvSpPr>
          <p:cNvPr id="137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37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37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7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77" name="Shape"/>
          <p:cNvSpPr/>
          <p:nvPr/>
        </p:nvSpPr>
        <p:spPr>
          <a:xfrm>
            <a:off x="853873" y="2607341"/>
            <a:ext cx="590132" cy="862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600" fill="norm" stroke="1" extrusionOk="0">
                <a:moveTo>
                  <a:pt x="10301" y="0"/>
                </a:moveTo>
                <a:lnTo>
                  <a:pt x="9503" y="166"/>
                </a:lnTo>
                <a:cubicBezTo>
                  <a:pt x="9356" y="207"/>
                  <a:pt x="9208" y="252"/>
                  <a:pt x="9068" y="309"/>
                </a:cubicBezTo>
                <a:cubicBezTo>
                  <a:pt x="8928" y="367"/>
                  <a:pt x="8796" y="434"/>
                  <a:pt x="8667" y="513"/>
                </a:cubicBezTo>
                <a:cubicBezTo>
                  <a:pt x="8602" y="553"/>
                  <a:pt x="8539" y="596"/>
                  <a:pt x="8469" y="643"/>
                </a:cubicBezTo>
                <a:cubicBezTo>
                  <a:pt x="8399" y="690"/>
                  <a:pt x="8322" y="740"/>
                  <a:pt x="8234" y="790"/>
                </a:cubicBezTo>
                <a:cubicBezTo>
                  <a:pt x="8061" y="890"/>
                  <a:pt x="7832" y="971"/>
                  <a:pt x="7613" y="1007"/>
                </a:cubicBezTo>
                <a:cubicBezTo>
                  <a:pt x="7587" y="1012"/>
                  <a:pt x="7556" y="1017"/>
                  <a:pt x="7533" y="1020"/>
                </a:cubicBezTo>
                <a:lnTo>
                  <a:pt x="7461" y="1031"/>
                </a:lnTo>
                <a:lnTo>
                  <a:pt x="7318" y="1052"/>
                </a:lnTo>
                <a:cubicBezTo>
                  <a:pt x="7225" y="1065"/>
                  <a:pt x="7131" y="1078"/>
                  <a:pt x="7038" y="1091"/>
                </a:cubicBezTo>
                <a:cubicBezTo>
                  <a:pt x="6853" y="1118"/>
                  <a:pt x="6670" y="1143"/>
                  <a:pt x="6493" y="1176"/>
                </a:cubicBezTo>
                <a:cubicBezTo>
                  <a:pt x="6317" y="1210"/>
                  <a:pt x="6147" y="1248"/>
                  <a:pt x="5988" y="1292"/>
                </a:cubicBezTo>
                <a:cubicBezTo>
                  <a:pt x="5842" y="1332"/>
                  <a:pt x="5693" y="1377"/>
                  <a:pt x="5579" y="1459"/>
                </a:cubicBezTo>
                <a:cubicBezTo>
                  <a:pt x="5299" y="1660"/>
                  <a:pt x="5279" y="1998"/>
                  <a:pt x="5501" y="2247"/>
                </a:cubicBezTo>
                <a:cubicBezTo>
                  <a:pt x="5574" y="2329"/>
                  <a:pt x="5672" y="2400"/>
                  <a:pt x="5785" y="2460"/>
                </a:cubicBezTo>
                <a:cubicBezTo>
                  <a:pt x="6017" y="2584"/>
                  <a:pt x="6297" y="2666"/>
                  <a:pt x="6561" y="2733"/>
                </a:cubicBezTo>
                <a:cubicBezTo>
                  <a:pt x="6826" y="2801"/>
                  <a:pt x="7082" y="2854"/>
                  <a:pt x="7308" y="2904"/>
                </a:cubicBezTo>
                <a:cubicBezTo>
                  <a:pt x="7535" y="2954"/>
                  <a:pt x="7734" y="3000"/>
                  <a:pt x="7896" y="3044"/>
                </a:cubicBezTo>
                <a:cubicBezTo>
                  <a:pt x="8058" y="3089"/>
                  <a:pt x="8182" y="3132"/>
                  <a:pt x="8264" y="3164"/>
                </a:cubicBezTo>
                <a:cubicBezTo>
                  <a:pt x="8306" y="3181"/>
                  <a:pt x="8336" y="3194"/>
                  <a:pt x="8357" y="3204"/>
                </a:cubicBezTo>
                <a:cubicBezTo>
                  <a:pt x="8377" y="3213"/>
                  <a:pt x="8387" y="3218"/>
                  <a:pt x="8387" y="3218"/>
                </a:cubicBezTo>
                <a:cubicBezTo>
                  <a:pt x="8387" y="3218"/>
                  <a:pt x="8340" y="3211"/>
                  <a:pt x="8250" y="3201"/>
                </a:cubicBezTo>
                <a:cubicBezTo>
                  <a:pt x="8161" y="3190"/>
                  <a:pt x="8029" y="3180"/>
                  <a:pt x="7862" y="3171"/>
                </a:cubicBezTo>
                <a:cubicBezTo>
                  <a:pt x="7695" y="3162"/>
                  <a:pt x="7492" y="3155"/>
                  <a:pt x="7256" y="3144"/>
                </a:cubicBezTo>
                <a:cubicBezTo>
                  <a:pt x="7139" y="3139"/>
                  <a:pt x="7013" y="3131"/>
                  <a:pt x="6880" y="3122"/>
                </a:cubicBezTo>
                <a:cubicBezTo>
                  <a:pt x="6746" y="3112"/>
                  <a:pt x="6607" y="3102"/>
                  <a:pt x="6459" y="3084"/>
                </a:cubicBezTo>
                <a:cubicBezTo>
                  <a:pt x="6310" y="3067"/>
                  <a:pt x="6155" y="3042"/>
                  <a:pt x="5994" y="3007"/>
                </a:cubicBezTo>
                <a:cubicBezTo>
                  <a:pt x="5954" y="2998"/>
                  <a:pt x="5915" y="2989"/>
                  <a:pt x="5876" y="2980"/>
                </a:cubicBezTo>
                <a:cubicBezTo>
                  <a:pt x="5917" y="3074"/>
                  <a:pt x="5941" y="3175"/>
                  <a:pt x="5946" y="3280"/>
                </a:cubicBezTo>
                <a:cubicBezTo>
                  <a:pt x="5952" y="3439"/>
                  <a:pt x="5908" y="3601"/>
                  <a:pt x="5823" y="3746"/>
                </a:cubicBezTo>
                <a:cubicBezTo>
                  <a:pt x="5738" y="3890"/>
                  <a:pt x="5615" y="4018"/>
                  <a:pt x="5473" y="4118"/>
                </a:cubicBezTo>
                <a:cubicBezTo>
                  <a:pt x="5330" y="4219"/>
                  <a:pt x="5172" y="4296"/>
                  <a:pt x="5008" y="4344"/>
                </a:cubicBezTo>
                <a:cubicBezTo>
                  <a:pt x="4929" y="4369"/>
                  <a:pt x="4846" y="4388"/>
                  <a:pt x="4763" y="4402"/>
                </a:cubicBezTo>
                <a:cubicBezTo>
                  <a:pt x="4685" y="4416"/>
                  <a:pt x="4605" y="4425"/>
                  <a:pt x="4525" y="4429"/>
                </a:cubicBezTo>
                <a:cubicBezTo>
                  <a:pt x="4448" y="4434"/>
                  <a:pt x="4373" y="4433"/>
                  <a:pt x="4302" y="4429"/>
                </a:cubicBezTo>
                <a:cubicBezTo>
                  <a:pt x="4231" y="4425"/>
                  <a:pt x="4164" y="4419"/>
                  <a:pt x="4100" y="4410"/>
                </a:cubicBezTo>
                <a:cubicBezTo>
                  <a:pt x="4036" y="4400"/>
                  <a:pt x="3975" y="4387"/>
                  <a:pt x="3919" y="4374"/>
                </a:cubicBezTo>
                <a:cubicBezTo>
                  <a:pt x="3864" y="4361"/>
                  <a:pt x="3812" y="4346"/>
                  <a:pt x="3765" y="4330"/>
                </a:cubicBezTo>
                <a:cubicBezTo>
                  <a:pt x="3754" y="4326"/>
                  <a:pt x="3743" y="4321"/>
                  <a:pt x="3731" y="4317"/>
                </a:cubicBezTo>
                <a:cubicBezTo>
                  <a:pt x="3720" y="4313"/>
                  <a:pt x="3708" y="4310"/>
                  <a:pt x="3697" y="4306"/>
                </a:cubicBezTo>
                <a:cubicBezTo>
                  <a:pt x="3676" y="4297"/>
                  <a:pt x="3656" y="4289"/>
                  <a:pt x="3637" y="4281"/>
                </a:cubicBezTo>
                <a:cubicBezTo>
                  <a:pt x="3598" y="4264"/>
                  <a:pt x="3564" y="4250"/>
                  <a:pt x="3533" y="4235"/>
                </a:cubicBezTo>
                <a:cubicBezTo>
                  <a:pt x="3502" y="4220"/>
                  <a:pt x="3475" y="4204"/>
                  <a:pt x="3453" y="4191"/>
                </a:cubicBezTo>
                <a:cubicBezTo>
                  <a:pt x="3430" y="4177"/>
                  <a:pt x="3412" y="4165"/>
                  <a:pt x="3396" y="4156"/>
                </a:cubicBezTo>
                <a:cubicBezTo>
                  <a:pt x="3381" y="4147"/>
                  <a:pt x="3370" y="4141"/>
                  <a:pt x="3362" y="4136"/>
                </a:cubicBezTo>
                <a:cubicBezTo>
                  <a:pt x="3355" y="4131"/>
                  <a:pt x="3350" y="4128"/>
                  <a:pt x="3350" y="4128"/>
                </a:cubicBezTo>
                <a:cubicBezTo>
                  <a:pt x="3350" y="4128"/>
                  <a:pt x="3372" y="4126"/>
                  <a:pt x="3410" y="4126"/>
                </a:cubicBezTo>
                <a:cubicBezTo>
                  <a:pt x="3448" y="4126"/>
                  <a:pt x="3503" y="4128"/>
                  <a:pt x="3573" y="4128"/>
                </a:cubicBezTo>
                <a:cubicBezTo>
                  <a:pt x="3590" y="4127"/>
                  <a:pt x="3608" y="4127"/>
                  <a:pt x="3627" y="4126"/>
                </a:cubicBezTo>
                <a:cubicBezTo>
                  <a:pt x="3646" y="4126"/>
                  <a:pt x="3665" y="4125"/>
                  <a:pt x="3685" y="4125"/>
                </a:cubicBezTo>
                <a:cubicBezTo>
                  <a:pt x="3695" y="4124"/>
                  <a:pt x="3705" y="4123"/>
                  <a:pt x="3715" y="4123"/>
                </a:cubicBezTo>
                <a:cubicBezTo>
                  <a:pt x="3726" y="4123"/>
                  <a:pt x="3737" y="4123"/>
                  <a:pt x="3747" y="4123"/>
                </a:cubicBezTo>
                <a:cubicBezTo>
                  <a:pt x="3758" y="4122"/>
                  <a:pt x="3768" y="4121"/>
                  <a:pt x="3779" y="4120"/>
                </a:cubicBezTo>
                <a:cubicBezTo>
                  <a:pt x="3790" y="4119"/>
                  <a:pt x="3802" y="4119"/>
                  <a:pt x="3813" y="4118"/>
                </a:cubicBezTo>
                <a:cubicBezTo>
                  <a:pt x="3859" y="4116"/>
                  <a:pt x="3906" y="4112"/>
                  <a:pt x="3956" y="4107"/>
                </a:cubicBezTo>
                <a:cubicBezTo>
                  <a:pt x="4005" y="4102"/>
                  <a:pt x="4056" y="4096"/>
                  <a:pt x="4108" y="4088"/>
                </a:cubicBezTo>
                <a:cubicBezTo>
                  <a:pt x="4134" y="4083"/>
                  <a:pt x="4160" y="4080"/>
                  <a:pt x="4186" y="4076"/>
                </a:cubicBezTo>
                <a:cubicBezTo>
                  <a:pt x="4213" y="4072"/>
                  <a:pt x="4240" y="4067"/>
                  <a:pt x="4266" y="4060"/>
                </a:cubicBezTo>
                <a:cubicBezTo>
                  <a:pt x="4293" y="4054"/>
                  <a:pt x="4320" y="4047"/>
                  <a:pt x="4346" y="4041"/>
                </a:cubicBezTo>
                <a:cubicBezTo>
                  <a:pt x="4373" y="4034"/>
                  <a:pt x="4400" y="4028"/>
                  <a:pt x="4427" y="4019"/>
                </a:cubicBezTo>
                <a:cubicBezTo>
                  <a:pt x="4534" y="3990"/>
                  <a:pt x="4637" y="3948"/>
                  <a:pt x="4735" y="3900"/>
                </a:cubicBezTo>
                <a:cubicBezTo>
                  <a:pt x="4834" y="3853"/>
                  <a:pt x="4923" y="3795"/>
                  <a:pt x="5000" y="3730"/>
                </a:cubicBezTo>
                <a:cubicBezTo>
                  <a:pt x="5076" y="3665"/>
                  <a:pt x="5138" y="3591"/>
                  <a:pt x="5184" y="3515"/>
                </a:cubicBezTo>
                <a:cubicBezTo>
                  <a:pt x="5230" y="3439"/>
                  <a:pt x="5256" y="3359"/>
                  <a:pt x="5262" y="3278"/>
                </a:cubicBezTo>
                <a:cubicBezTo>
                  <a:pt x="5272" y="3153"/>
                  <a:pt x="5232" y="3030"/>
                  <a:pt x="5170" y="2915"/>
                </a:cubicBezTo>
                <a:cubicBezTo>
                  <a:pt x="5105" y="2794"/>
                  <a:pt x="5015" y="2682"/>
                  <a:pt x="4891" y="2594"/>
                </a:cubicBezTo>
                <a:cubicBezTo>
                  <a:pt x="4754" y="2496"/>
                  <a:pt x="4582" y="2434"/>
                  <a:pt x="4406" y="2388"/>
                </a:cubicBezTo>
                <a:cubicBezTo>
                  <a:pt x="4120" y="2312"/>
                  <a:pt x="3814" y="2275"/>
                  <a:pt x="3523" y="2337"/>
                </a:cubicBezTo>
                <a:cubicBezTo>
                  <a:pt x="3419" y="2359"/>
                  <a:pt x="3327" y="2392"/>
                  <a:pt x="3244" y="2441"/>
                </a:cubicBezTo>
                <a:cubicBezTo>
                  <a:pt x="3201" y="2467"/>
                  <a:pt x="3162" y="2497"/>
                  <a:pt x="3126" y="2528"/>
                </a:cubicBezTo>
                <a:cubicBezTo>
                  <a:pt x="2956" y="2677"/>
                  <a:pt x="2849" y="2869"/>
                  <a:pt x="2643" y="2988"/>
                </a:cubicBezTo>
                <a:cubicBezTo>
                  <a:pt x="2493" y="3074"/>
                  <a:pt x="2307" y="3110"/>
                  <a:pt x="2146" y="3183"/>
                </a:cubicBezTo>
                <a:cubicBezTo>
                  <a:pt x="1607" y="3428"/>
                  <a:pt x="1488" y="3987"/>
                  <a:pt x="1021" y="4301"/>
                </a:cubicBezTo>
                <a:cubicBezTo>
                  <a:pt x="977" y="4332"/>
                  <a:pt x="927" y="4359"/>
                  <a:pt x="877" y="4383"/>
                </a:cubicBezTo>
                <a:cubicBezTo>
                  <a:pt x="893" y="4382"/>
                  <a:pt x="910" y="4380"/>
                  <a:pt x="925" y="4379"/>
                </a:cubicBezTo>
                <a:cubicBezTo>
                  <a:pt x="1194" y="4357"/>
                  <a:pt x="1462" y="4405"/>
                  <a:pt x="1703" y="4500"/>
                </a:cubicBezTo>
                <a:cubicBezTo>
                  <a:pt x="1898" y="4578"/>
                  <a:pt x="2044" y="4674"/>
                  <a:pt x="2150" y="4759"/>
                </a:cubicBezTo>
                <a:cubicBezTo>
                  <a:pt x="2201" y="4803"/>
                  <a:pt x="2241" y="4846"/>
                  <a:pt x="2274" y="4884"/>
                </a:cubicBezTo>
                <a:cubicBezTo>
                  <a:pt x="2307" y="4922"/>
                  <a:pt x="2332" y="4955"/>
                  <a:pt x="2350" y="4982"/>
                </a:cubicBezTo>
                <a:cubicBezTo>
                  <a:pt x="2367" y="5010"/>
                  <a:pt x="2380" y="5032"/>
                  <a:pt x="2388" y="5047"/>
                </a:cubicBezTo>
                <a:cubicBezTo>
                  <a:pt x="2397" y="5061"/>
                  <a:pt x="2402" y="5067"/>
                  <a:pt x="2402" y="5067"/>
                </a:cubicBezTo>
                <a:cubicBezTo>
                  <a:pt x="2402" y="5067"/>
                  <a:pt x="2373" y="5045"/>
                  <a:pt x="2318" y="5001"/>
                </a:cubicBezTo>
                <a:cubicBezTo>
                  <a:pt x="2262" y="4957"/>
                  <a:pt x="2176" y="4904"/>
                  <a:pt x="2060" y="4845"/>
                </a:cubicBezTo>
                <a:cubicBezTo>
                  <a:pt x="1926" y="4770"/>
                  <a:pt x="1773" y="4721"/>
                  <a:pt x="1611" y="4701"/>
                </a:cubicBezTo>
                <a:cubicBezTo>
                  <a:pt x="956" y="4620"/>
                  <a:pt x="358" y="4976"/>
                  <a:pt x="122" y="5478"/>
                </a:cubicBezTo>
                <a:cubicBezTo>
                  <a:pt x="-2" y="5741"/>
                  <a:pt x="-20" y="6025"/>
                  <a:pt x="17" y="6304"/>
                </a:cubicBezTo>
                <a:cubicBezTo>
                  <a:pt x="66" y="6670"/>
                  <a:pt x="221" y="7036"/>
                  <a:pt x="599" y="7249"/>
                </a:cubicBezTo>
                <a:cubicBezTo>
                  <a:pt x="812" y="7370"/>
                  <a:pt x="1073" y="7424"/>
                  <a:pt x="1336" y="7445"/>
                </a:cubicBezTo>
                <a:cubicBezTo>
                  <a:pt x="1667" y="7472"/>
                  <a:pt x="2001" y="7450"/>
                  <a:pt x="2326" y="7395"/>
                </a:cubicBezTo>
                <a:cubicBezTo>
                  <a:pt x="2506" y="7364"/>
                  <a:pt x="2682" y="7324"/>
                  <a:pt x="2853" y="7272"/>
                </a:cubicBezTo>
                <a:cubicBezTo>
                  <a:pt x="3005" y="7225"/>
                  <a:pt x="3152" y="7170"/>
                  <a:pt x="3294" y="7107"/>
                </a:cubicBezTo>
                <a:cubicBezTo>
                  <a:pt x="3340" y="7087"/>
                  <a:pt x="3384" y="7067"/>
                  <a:pt x="3428" y="7046"/>
                </a:cubicBezTo>
                <a:lnTo>
                  <a:pt x="3831" y="6812"/>
                </a:lnTo>
                <a:cubicBezTo>
                  <a:pt x="3944" y="6743"/>
                  <a:pt x="4020" y="6678"/>
                  <a:pt x="4076" y="6635"/>
                </a:cubicBezTo>
                <a:cubicBezTo>
                  <a:pt x="4132" y="6593"/>
                  <a:pt x="4162" y="6570"/>
                  <a:pt x="4162" y="6570"/>
                </a:cubicBezTo>
                <a:cubicBezTo>
                  <a:pt x="4159" y="6575"/>
                  <a:pt x="4154" y="6582"/>
                  <a:pt x="4148" y="6591"/>
                </a:cubicBezTo>
                <a:cubicBezTo>
                  <a:pt x="4113" y="6646"/>
                  <a:pt x="4079" y="6701"/>
                  <a:pt x="4042" y="6755"/>
                </a:cubicBezTo>
                <a:cubicBezTo>
                  <a:pt x="3806" y="7091"/>
                  <a:pt x="3457" y="7370"/>
                  <a:pt x="3034" y="7561"/>
                </a:cubicBezTo>
                <a:cubicBezTo>
                  <a:pt x="2921" y="7614"/>
                  <a:pt x="2800" y="7663"/>
                  <a:pt x="2671" y="7709"/>
                </a:cubicBezTo>
                <a:cubicBezTo>
                  <a:pt x="2541" y="7755"/>
                  <a:pt x="2404" y="7796"/>
                  <a:pt x="2258" y="7831"/>
                </a:cubicBezTo>
                <a:cubicBezTo>
                  <a:pt x="2113" y="7866"/>
                  <a:pt x="1958" y="7891"/>
                  <a:pt x="1797" y="7911"/>
                </a:cubicBezTo>
                <a:cubicBezTo>
                  <a:pt x="1636" y="7931"/>
                  <a:pt x="1469" y="7940"/>
                  <a:pt x="1296" y="7936"/>
                </a:cubicBezTo>
                <a:cubicBezTo>
                  <a:pt x="1123" y="7933"/>
                  <a:pt x="945" y="7915"/>
                  <a:pt x="765" y="7880"/>
                </a:cubicBezTo>
                <a:cubicBezTo>
                  <a:pt x="693" y="7865"/>
                  <a:pt x="622" y="7847"/>
                  <a:pt x="550" y="7826"/>
                </a:cubicBezTo>
                <a:cubicBezTo>
                  <a:pt x="550" y="7827"/>
                  <a:pt x="549" y="7829"/>
                  <a:pt x="548" y="7831"/>
                </a:cubicBezTo>
                <a:cubicBezTo>
                  <a:pt x="548" y="7832"/>
                  <a:pt x="547" y="7834"/>
                  <a:pt x="546" y="7835"/>
                </a:cubicBezTo>
                <a:cubicBezTo>
                  <a:pt x="543" y="7844"/>
                  <a:pt x="541" y="7852"/>
                  <a:pt x="538" y="7861"/>
                </a:cubicBezTo>
                <a:cubicBezTo>
                  <a:pt x="535" y="7870"/>
                  <a:pt x="532" y="7878"/>
                  <a:pt x="528" y="7887"/>
                </a:cubicBezTo>
                <a:cubicBezTo>
                  <a:pt x="526" y="7897"/>
                  <a:pt x="523" y="7906"/>
                  <a:pt x="520" y="7916"/>
                </a:cubicBezTo>
                <a:cubicBezTo>
                  <a:pt x="473" y="8086"/>
                  <a:pt x="452" y="8261"/>
                  <a:pt x="470" y="8435"/>
                </a:cubicBezTo>
                <a:cubicBezTo>
                  <a:pt x="477" y="8502"/>
                  <a:pt x="490" y="8568"/>
                  <a:pt x="508" y="8633"/>
                </a:cubicBezTo>
                <a:cubicBezTo>
                  <a:pt x="586" y="8975"/>
                  <a:pt x="819" y="9284"/>
                  <a:pt x="1164" y="9501"/>
                </a:cubicBezTo>
                <a:cubicBezTo>
                  <a:pt x="1243" y="9551"/>
                  <a:pt x="1329" y="9597"/>
                  <a:pt x="1418" y="9634"/>
                </a:cubicBezTo>
                <a:cubicBezTo>
                  <a:pt x="1508" y="9671"/>
                  <a:pt x="1601" y="9700"/>
                  <a:pt x="1699" y="9721"/>
                </a:cubicBezTo>
                <a:cubicBezTo>
                  <a:pt x="2234" y="9837"/>
                  <a:pt x="2783" y="9691"/>
                  <a:pt x="3290" y="9512"/>
                </a:cubicBezTo>
                <a:cubicBezTo>
                  <a:pt x="3553" y="9419"/>
                  <a:pt x="3811" y="9318"/>
                  <a:pt x="4072" y="9222"/>
                </a:cubicBezTo>
                <a:cubicBezTo>
                  <a:pt x="4173" y="9185"/>
                  <a:pt x="4274" y="9147"/>
                  <a:pt x="4372" y="9114"/>
                </a:cubicBezTo>
                <a:cubicBezTo>
                  <a:pt x="4514" y="9067"/>
                  <a:pt x="4657" y="9024"/>
                  <a:pt x="4803" y="8986"/>
                </a:cubicBezTo>
                <a:cubicBezTo>
                  <a:pt x="4891" y="8964"/>
                  <a:pt x="4981" y="8945"/>
                  <a:pt x="5070" y="8928"/>
                </a:cubicBezTo>
                <a:cubicBezTo>
                  <a:pt x="5151" y="8912"/>
                  <a:pt x="5232" y="8900"/>
                  <a:pt x="5312" y="8890"/>
                </a:cubicBezTo>
                <a:cubicBezTo>
                  <a:pt x="5382" y="8881"/>
                  <a:pt x="5451" y="8873"/>
                  <a:pt x="5519" y="8870"/>
                </a:cubicBezTo>
                <a:cubicBezTo>
                  <a:pt x="5549" y="8868"/>
                  <a:pt x="5579" y="8867"/>
                  <a:pt x="5607" y="8866"/>
                </a:cubicBezTo>
                <a:cubicBezTo>
                  <a:pt x="5605" y="8860"/>
                  <a:pt x="5603" y="8853"/>
                  <a:pt x="5601" y="8846"/>
                </a:cubicBezTo>
                <a:cubicBezTo>
                  <a:pt x="5509" y="8467"/>
                  <a:pt x="5586" y="8080"/>
                  <a:pt x="5735" y="7712"/>
                </a:cubicBezTo>
                <a:cubicBezTo>
                  <a:pt x="5790" y="7577"/>
                  <a:pt x="5845" y="7460"/>
                  <a:pt x="5894" y="7360"/>
                </a:cubicBezTo>
                <a:cubicBezTo>
                  <a:pt x="5940" y="7264"/>
                  <a:pt x="5978" y="7189"/>
                  <a:pt x="6004" y="7137"/>
                </a:cubicBezTo>
                <a:cubicBezTo>
                  <a:pt x="6016" y="7111"/>
                  <a:pt x="6026" y="7091"/>
                  <a:pt x="6032" y="7077"/>
                </a:cubicBezTo>
                <a:cubicBezTo>
                  <a:pt x="6038" y="7064"/>
                  <a:pt x="6040" y="7057"/>
                  <a:pt x="6040" y="7057"/>
                </a:cubicBezTo>
                <a:cubicBezTo>
                  <a:pt x="6040" y="7064"/>
                  <a:pt x="6042" y="7072"/>
                  <a:pt x="6042" y="7079"/>
                </a:cubicBezTo>
                <a:cubicBezTo>
                  <a:pt x="6044" y="7180"/>
                  <a:pt x="6040" y="7282"/>
                  <a:pt x="6032" y="7384"/>
                </a:cubicBezTo>
                <a:cubicBezTo>
                  <a:pt x="6024" y="7486"/>
                  <a:pt x="6012" y="7610"/>
                  <a:pt x="6000" y="7752"/>
                </a:cubicBezTo>
                <a:cubicBezTo>
                  <a:pt x="5999" y="7825"/>
                  <a:pt x="5995" y="7899"/>
                  <a:pt x="5988" y="7973"/>
                </a:cubicBezTo>
                <a:cubicBezTo>
                  <a:pt x="5955" y="8306"/>
                  <a:pt x="5883" y="8673"/>
                  <a:pt x="6192" y="8898"/>
                </a:cubicBezTo>
                <a:cubicBezTo>
                  <a:pt x="6195" y="8900"/>
                  <a:pt x="6199" y="8902"/>
                  <a:pt x="6202" y="8904"/>
                </a:cubicBezTo>
                <a:cubicBezTo>
                  <a:pt x="6209" y="8908"/>
                  <a:pt x="6215" y="8913"/>
                  <a:pt x="6222" y="8917"/>
                </a:cubicBezTo>
                <a:cubicBezTo>
                  <a:pt x="6261" y="8937"/>
                  <a:pt x="6305" y="8950"/>
                  <a:pt x="6350" y="8958"/>
                </a:cubicBezTo>
                <a:cubicBezTo>
                  <a:pt x="6431" y="8973"/>
                  <a:pt x="6535" y="8975"/>
                  <a:pt x="6645" y="8964"/>
                </a:cubicBezTo>
                <a:cubicBezTo>
                  <a:pt x="6757" y="8954"/>
                  <a:pt x="6877" y="8934"/>
                  <a:pt x="6998" y="8904"/>
                </a:cubicBezTo>
                <a:cubicBezTo>
                  <a:pt x="7123" y="8874"/>
                  <a:pt x="7244" y="8833"/>
                  <a:pt x="7367" y="8799"/>
                </a:cubicBezTo>
                <a:cubicBezTo>
                  <a:pt x="8023" y="8613"/>
                  <a:pt x="8767" y="8561"/>
                  <a:pt x="9445" y="8437"/>
                </a:cubicBezTo>
                <a:cubicBezTo>
                  <a:pt x="10123" y="8313"/>
                  <a:pt x="10736" y="8117"/>
                  <a:pt x="11128" y="7647"/>
                </a:cubicBezTo>
                <a:cubicBezTo>
                  <a:pt x="11234" y="7521"/>
                  <a:pt x="11300" y="7364"/>
                  <a:pt x="11191" y="7248"/>
                </a:cubicBezTo>
                <a:cubicBezTo>
                  <a:pt x="11153" y="7208"/>
                  <a:pt x="11095" y="7182"/>
                  <a:pt x="11032" y="7174"/>
                </a:cubicBezTo>
                <a:cubicBezTo>
                  <a:pt x="10977" y="7157"/>
                  <a:pt x="10926" y="7145"/>
                  <a:pt x="10878" y="7139"/>
                </a:cubicBezTo>
                <a:cubicBezTo>
                  <a:pt x="10830" y="7133"/>
                  <a:pt x="10788" y="7131"/>
                  <a:pt x="10754" y="7131"/>
                </a:cubicBezTo>
                <a:cubicBezTo>
                  <a:pt x="10736" y="7131"/>
                  <a:pt x="10721" y="7130"/>
                  <a:pt x="10708" y="7131"/>
                </a:cubicBezTo>
                <a:cubicBezTo>
                  <a:pt x="10694" y="7132"/>
                  <a:pt x="10683" y="7134"/>
                  <a:pt x="10673" y="7134"/>
                </a:cubicBezTo>
                <a:cubicBezTo>
                  <a:pt x="10664" y="7135"/>
                  <a:pt x="10658" y="7134"/>
                  <a:pt x="10653" y="7134"/>
                </a:cubicBezTo>
                <a:cubicBezTo>
                  <a:pt x="10659" y="7132"/>
                  <a:pt x="10663" y="7128"/>
                  <a:pt x="10671" y="7125"/>
                </a:cubicBezTo>
                <a:cubicBezTo>
                  <a:pt x="10732" y="7102"/>
                  <a:pt x="10802" y="7083"/>
                  <a:pt x="10876" y="7073"/>
                </a:cubicBezTo>
                <a:cubicBezTo>
                  <a:pt x="10974" y="7058"/>
                  <a:pt x="11077" y="7059"/>
                  <a:pt x="11176" y="7077"/>
                </a:cubicBezTo>
                <a:cubicBezTo>
                  <a:pt x="11269" y="7094"/>
                  <a:pt x="11359" y="7127"/>
                  <a:pt x="11427" y="7180"/>
                </a:cubicBezTo>
                <a:cubicBezTo>
                  <a:pt x="11608" y="7321"/>
                  <a:pt x="11593" y="7542"/>
                  <a:pt x="11531" y="7741"/>
                </a:cubicBezTo>
                <a:cubicBezTo>
                  <a:pt x="11500" y="7839"/>
                  <a:pt x="11461" y="7934"/>
                  <a:pt x="11413" y="8028"/>
                </a:cubicBezTo>
                <a:cubicBezTo>
                  <a:pt x="11380" y="8057"/>
                  <a:pt x="11344" y="8084"/>
                  <a:pt x="11307" y="8110"/>
                </a:cubicBezTo>
                <a:cubicBezTo>
                  <a:pt x="11270" y="8136"/>
                  <a:pt x="11232" y="8160"/>
                  <a:pt x="11193" y="8183"/>
                </a:cubicBezTo>
                <a:cubicBezTo>
                  <a:pt x="11197" y="8187"/>
                  <a:pt x="11204" y="8192"/>
                  <a:pt x="11209" y="8197"/>
                </a:cubicBezTo>
                <a:cubicBezTo>
                  <a:pt x="11570" y="8539"/>
                  <a:pt x="12067" y="8774"/>
                  <a:pt x="12615" y="8877"/>
                </a:cubicBezTo>
                <a:cubicBezTo>
                  <a:pt x="12661" y="8886"/>
                  <a:pt x="12706" y="8893"/>
                  <a:pt x="12752" y="8900"/>
                </a:cubicBezTo>
                <a:lnTo>
                  <a:pt x="12776" y="8862"/>
                </a:lnTo>
                <a:cubicBezTo>
                  <a:pt x="12956" y="8612"/>
                  <a:pt x="13205" y="8388"/>
                  <a:pt x="13491" y="8221"/>
                </a:cubicBezTo>
                <a:cubicBezTo>
                  <a:pt x="13736" y="8077"/>
                  <a:pt x="14009" y="7965"/>
                  <a:pt x="14295" y="7881"/>
                </a:cubicBezTo>
                <a:cubicBezTo>
                  <a:pt x="14666" y="7772"/>
                  <a:pt x="15054" y="7707"/>
                  <a:pt x="15447" y="7676"/>
                </a:cubicBezTo>
                <a:cubicBezTo>
                  <a:pt x="15592" y="7664"/>
                  <a:pt x="15738" y="7657"/>
                  <a:pt x="15884" y="7655"/>
                </a:cubicBezTo>
                <a:cubicBezTo>
                  <a:pt x="15913" y="7655"/>
                  <a:pt x="15943" y="7655"/>
                  <a:pt x="15972" y="7655"/>
                </a:cubicBezTo>
                <a:cubicBezTo>
                  <a:pt x="15996" y="7655"/>
                  <a:pt x="16014" y="7657"/>
                  <a:pt x="16027" y="7657"/>
                </a:cubicBezTo>
                <a:cubicBezTo>
                  <a:pt x="16039" y="7657"/>
                  <a:pt x="16045" y="7657"/>
                  <a:pt x="16045" y="7657"/>
                </a:cubicBezTo>
                <a:cubicBezTo>
                  <a:pt x="16045" y="7657"/>
                  <a:pt x="16039" y="7660"/>
                  <a:pt x="16029" y="7665"/>
                </a:cubicBezTo>
                <a:cubicBezTo>
                  <a:pt x="16018" y="7670"/>
                  <a:pt x="16003" y="7677"/>
                  <a:pt x="15982" y="7687"/>
                </a:cubicBezTo>
                <a:cubicBezTo>
                  <a:pt x="15941" y="7705"/>
                  <a:pt x="15880" y="7733"/>
                  <a:pt x="15802" y="7766"/>
                </a:cubicBezTo>
                <a:cubicBezTo>
                  <a:pt x="15725" y="7799"/>
                  <a:pt x="15631" y="7838"/>
                  <a:pt x="15523" y="7881"/>
                </a:cubicBezTo>
                <a:cubicBezTo>
                  <a:pt x="15417" y="7924"/>
                  <a:pt x="15298" y="7972"/>
                  <a:pt x="15167" y="8025"/>
                </a:cubicBezTo>
                <a:cubicBezTo>
                  <a:pt x="15037" y="8077"/>
                  <a:pt x="14899" y="8136"/>
                  <a:pt x="14756" y="8197"/>
                </a:cubicBezTo>
                <a:cubicBezTo>
                  <a:pt x="14686" y="8229"/>
                  <a:pt x="14614" y="8260"/>
                  <a:pt x="14541" y="8293"/>
                </a:cubicBezTo>
                <a:cubicBezTo>
                  <a:pt x="14469" y="8327"/>
                  <a:pt x="14398" y="8363"/>
                  <a:pt x="14327" y="8401"/>
                </a:cubicBezTo>
                <a:cubicBezTo>
                  <a:pt x="13735" y="8659"/>
                  <a:pt x="13307" y="9100"/>
                  <a:pt x="13147" y="9618"/>
                </a:cubicBezTo>
                <a:cubicBezTo>
                  <a:pt x="13110" y="9737"/>
                  <a:pt x="13087" y="9859"/>
                  <a:pt x="13080" y="9981"/>
                </a:cubicBezTo>
                <a:cubicBezTo>
                  <a:pt x="13074" y="10098"/>
                  <a:pt x="13084" y="10208"/>
                  <a:pt x="13108" y="10307"/>
                </a:cubicBezTo>
                <a:cubicBezTo>
                  <a:pt x="13133" y="10405"/>
                  <a:pt x="13174" y="10492"/>
                  <a:pt x="13225" y="10566"/>
                </a:cubicBezTo>
                <a:cubicBezTo>
                  <a:pt x="13275" y="10639"/>
                  <a:pt x="13337" y="10697"/>
                  <a:pt x="13395" y="10742"/>
                </a:cubicBezTo>
                <a:cubicBezTo>
                  <a:pt x="13425" y="10764"/>
                  <a:pt x="13453" y="10783"/>
                  <a:pt x="13479" y="10799"/>
                </a:cubicBezTo>
                <a:cubicBezTo>
                  <a:pt x="13505" y="10816"/>
                  <a:pt x="13530" y="10829"/>
                  <a:pt x="13549" y="10839"/>
                </a:cubicBezTo>
                <a:cubicBezTo>
                  <a:pt x="13569" y="10849"/>
                  <a:pt x="13583" y="10857"/>
                  <a:pt x="13593" y="10862"/>
                </a:cubicBezTo>
                <a:cubicBezTo>
                  <a:pt x="13604" y="10868"/>
                  <a:pt x="13610" y="10870"/>
                  <a:pt x="13610" y="10870"/>
                </a:cubicBezTo>
                <a:cubicBezTo>
                  <a:pt x="13610" y="10870"/>
                  <a:pt x="13604" y="10870"/>
                  <a:pt x="13591" y="10870"/>
                </a:cubicBezTo>
                <a:cubicBezTo>
                  <a:pt x="13579" y="10870"/>
                  <a:pt x="13560" y="10869"/>
                  <a:pt x="13535" y="10869"/>
                </a:cubicBezTo>
                <a:cubicBezTo>
                  <a:pt x="13523" y="10869"/>
                  <a:pt x="13510" y="10867"/>
                  <a:pt x="13495" y="10866"/>
                </a:cubicBezTo>
                <a:cubicBezTo>
                  <a:pt x="13480" y="10864"/>
                  <a:pt x="13465" y="10863"/>
                  <a:pt x="13447" y="10861"/>
                </a:cubicBezTo>
                <a:cubicBezTo>
                  <a:pt x="13429" y="10859"/>
                  <a:pt x="13409" y="10857"/>
                  <a:pt x="13389" y="10853"/>
                </a:cubicBezTo>
                <a:cubicBezTo>
                  <a:pt x="13369" y="10849"/>
                  <a:pt x="13348" y="10844"/>
                  <a:pt x="13325" y="10839"/>
                </a:cubicBezTo>
                <a:cubicBezTo>
                  <a:pt x="13236" y="10816"/>
                  <a:pt x="13127" y="10775"/>
                  <a:pt x="13020" y="10706"/>
                </a:cubicBezTo>
                <a:cubicBezTo>
                  <a:pt x="12971" y="10675"/>
                  <a:pt x="12924" y="10636"/>
                  <a:pt x="12878" y="10594"/>
                </a:cubicBezTo>
                <a:cubicBezTo>
                  <a:pt x="12878" y="10601"/>
                  <a:pt x="12878" y="10609"/>
                  <a:pt x="12878" y="10616"/>
                </a:cubicBezTo>
                <a:cubicBezTo>
                  <a:pt x="12878" y="10623"/>
                  <a:pt x="12878" y="10632"/>
                  <a:pt x="12878" y="10640"/>
                </a:cubicBezTo>
                <a:cubicBezTo>
                  <a:pt x="12876" y="10651"/>
                  <a:pt x="12875" y="10664"/>
                  <a:pt x="12872" y="10676"/>
                </a:cubicBezTo>
                <a:cubicBezTo>
                  <a:pt x="12869" y="10689"/>
                  <a:pt x="12866" y="10701"/>
                  <a:pt x="12862" y="10714"/>
                </a:cubicBezTo>
                <a:cubicBezTo>
                  <a:pt x="12739" y="10934"/>
                  <a:pt x="12494" y="11096"/>
                  <a:pt x="12201" y="11156"/>
                </a:cubicBezTo>
                <a:cubicBezTo>
                  <a:pt x="11795" y="11239"/>
                  <a:pt x="11385" y="11117"/>
                  <a:pt x="10996" y="10993"/>
                </a:cubicBezTo>
                <a:cubicBezTo>
                  <a:pt x="8785" y="10288"/>
                  <a:pt x="6727" y="11491"/>
                  <a:pt x="7585" y="12388"/>
                </a:cubicBezTo>
                <a:cubicBezTo>
                  <a:pt x="7850" y="12664"/>
                  <a:pt x="8353" y="12669"/>
                  <a:pt x="8601" y="12565"/>
                </a:cubicBezTo>
                <a:cubicBezTo>
                  <a:pt x="8601" y="12565"/>
                  <a:pt x="8358" y="12699"/>
                  <a:pt x="8058" y="12735"/>
                </a:cubicBezTo>
                <a:cubicBezTo>
                  <a:pt x="7758" y="12771"/>
                  <a:pt x="7403" y="12708"/>
                  <a:pt x="7182" y="12312"/>
                </a:cubicBezTo>
                <a:cubicBezTo>
                  <a:pt x="7182" y="12315"/>
                  <a:pt x="7180" y="12319"/>
                  <a:pt x="7180" y="12321"/>
                </a:cubicBezTo>
                <a:cubicBezTo>
                  <a:pt x="7180" y="12325"/>
                  <a:pt x="7180" y="12328"/>
                  <a:pt x="7180" y="12331"/>
                </a:cubicBezTo>
                <a:cubicBezTo>
                  <a:pt x="7179" y="12344"/>
                  <a:pt x="7179" y="12359"/>
                  <a:pt x="7178" y="12372"/>
                </a:cubicBezTo>
                <a:cubicBezTo>
                  <a:pt x="7165" y="12663"/>
                  <a:pt x="7231" y="12950"/>
                  <a:pt x="7361" y="13225"/>
                </a:cubicBezTo>
                <a:cubicBezTo>
                  <a:pt x="7590" y="13711"/>
                  <a:pt x="8039" y="14141"/>
                  <a:pt x="8681" y="14205"/>
                </a:cubicBezTo>
                <a:cubicBezTo>
                  <a:pt x="9189" y="14256"/>
                  <a:pt x="9679" y="14052"/>
                  <a:pt x="9942" y="13705"/>
                </a:cubicBezTo>
                <a:cubicBezTo>
                  <a:pt x="10050" y="13561"/>
                  <a:pt x="10114" y="13396"/>
                  <a:pt x="10180" y="13236"/>
                </a:cubicBezTo>
                <a:cubicBezTo>
                  <a:pt x="10249" y="13071"/>
                  <a:pt x="10321" y="12910"/>
                  <a:pt x="10407" y="12764"/>
                </a:cubicBezTo>
                <a:cubicBezTo>
                  <a:pt x="10492" y="12619"/>
                  <a:pt x="10586" y="12487"/>
                  <a:pt x="10693" y="12380"/>
                </a:cubicBezTo>
                <a:cubicBezTo>
                  <a:pt x="10822" y="12251"/>
                  <a:pt x="10991" y="12142"/>
                  <a:pt x="11197" y="12115"/>
                </a:cubicBezTo>
                <a:cubicBezTo>
                  <a:pt x="11236" y="12109"/>
                  <a:pt x="11275" y="12107"/>
                  <a:pt x="11315" y="12108"/>
                </a:cubicBezTo>
                <a:cubicBezTo>
                  <a:pt x="11331" y="12108"/>
                  <a:pt x="11345" y="12110"/>
                  <a:pt x="11357" y="12111"/>
                </a:cubicBezTo>
                <a:cubicBezTo>
                  <a:pt x="11369" y="12113"/>
                  <a:pt x="11377" y="12114"/>
                  <a:pt x="11385" y="12115"/>
                </a:cubicBezTo>
                <a:cubicBezTo>
                  <a:pt x="11393" y="12116"/>
                  <a:pt x="11399" y="12117"/>
                  <a:pt x="11403" y="12118"/>
                </a:cubicBezTo>
                <a:cubicBezTo>
                  <a:pt x="11407" y="12118"/>
                  <a:pt x="11409" y="12118"/>
                  <a:pt x="11409" y="12118"/>
                </a:cubicBezTo>
                <a:cubicBezTo>
                  <a:pt x="11401" y="12119"/>
                  <a:pt x="11395" y="12122"/>
                  <a:pt x="11387" y="12124"/>
                </a:cubicBezTo>
                <a:cubicBezTo>
                  <a:pt x="11286" y="12148"/>
                  <a:pt x="11193" y="12188"/>
                  <a:pt x="11118" y="12246"/>
                </a:cubicBezTo>
                <a:cubicBezTo>
                  <a:pt x="11045" y="12303"/>
                  <a:pt x="10979" y="12386"/>
                  <a:pt x="10926" y="12490"/>
                </a:cubicBezTo>
                <a:cubicBezTo>
                  <a:pt x="10872" y="12596"/>
                  <a:pt x="10831" y="12722"/>
                  <a:pt x="10794" y="12863"/>
                </a:cubicBezTo>
                <a:cubicBezTo>
                  <a:pt x="10756" y="13006"/>
                  <a:pt x="10728" y="13162"/>
                  <a:pt x="10695" y="13334"/>
                </a:cubicBezTo>
                <a:cubicBezTo>
                  <a:pt x="10648" y="13584"/>
                  <a:pt x="10585" y="13836"/>
                  <a:pt x="10427" y="14057"/>
                </a:cubicBezTo>
                <a:cubicBezTo>
                  <a:pt x="10145" y="14451"/>
                  <a:pt x="9613" y="14684"/>
                  <a:pt x="9040" y="14739"/>
                </a:cubicBezTo>
                <a:cubicBezTo>
                  <a:pt x="9015" y="14741"/>
                  <a:pt x="8991" y="14744"/>
                  <a:pt x="8966" y="14745"/>
                </a:cubicBezTo>
                <a:cubicBezTo>
                  <a:pt x="8965" y="14749"/>
                  <a:pt x="8964" y="14753"/>
                  <a:pt x="8964" y="14756"/>
                </a:cubicBezTo>
                <a:cubicBezTo>
                  <a:pt x="8954" y="14840"/>
                  <a:pt x="8954" y="14925"/>
                  <a:pt x="8974" y="15007"/>
                </a:cubicBezTo>
                <a:cubicBezTo>
                  <a:pt x="9127" y="15638"/>
                  <a:pt x="10069" y="15825"/>
                  <a:pt x="10950" y="15836"/>
                </a:cubicBezTo>
                <a:cubicBezTo>
                  <a:pt x="11829" y="15847"/>
                  <a:pt x="12775" y="15680"/>
                  <a:pt x="12944" y="15055"/>
                </a:cubicBezTo>
                <a:cubicBezTo>
                  <a:pt x="12967" y="14972"/>
                  <a:pt x="12968" y="14888"/>
                  <a:pt x="12964" y="14804"/>
                </a:cubicBezTo>
                <a:cubicBezTo>
                  <a:pt x="12962" y="14769"/>
                  <a:pt x="12959" y="14736"/>
                  <a:pt x="12956" y="14707"/>
                </a:cubicBezTo>
                <a:cubicBezTo>
                  <a:pt x="12939" y="14705"/>
                  <a:pt x="12921" y="14701"/>
                  <a:pt x="12904" y="14698"/>
                </a:cubicBezTo>
                <a:cubicBezTo>
                  <a:pt x="12773" y="14671"/>
                  <a:pt x="12651" y="14620"/>
                  <a:pt x="12547" y="14551"/>
                </a:cubicBezTo>
                <a:cubicBezTo>
                  <a:pt x="12465" y="14496"/>
                  <a:pt x="12402" y="14437"/>
                  <a:pt x="12349" y="14379"/>
                </a:cubicBezTo>
                <a:cubicBezTo>
                  <a:pt x="12296" y="14321"/>
                  <a:pt x="12257" y="14262"/>
                  <a:pt x="12223" y="14207"/>
                </a:cubicBezTo>
                <a:cubicBezTo>
                  <a:pt x="12154" y="14096"/>
                  <a:pt x="12112" y="13993"/>
                  <a:pt x="12080" y="13902"/>
                </a:cubicBezTo>
                <a:cubicBezTo>
                  <a:pt x="12048" y="13811"/>
                  <a:pt x="12026" y="13732"/>
                  <a:pt x="12010" y="13667"/>
                </a:cubicBezTo>
                <a:cubicBezTo>
                  <a:pt x="11994" y="13601"/>
                  <a:pt x="11986" y="13549"/>
                  <a:pt x="11978" y="13514"/>
                </a:cubicBezTo>
                <a:cubicBezTo>
                  <a:pt x="11970" y="13478"/>
                  <a:pt x="11966" y="13458"/>
                  <a:pt x="11966" y="13458"/>
                </a:cubicBezTo>
                <a:cubicBezTo>
                  <a:pt x="11966" y="13458"/>
                  <a:pt x="11987" y="13471"/>
                  <a:pt x="12018" y="13498"/>
                </a:cubicBezTo>
                <a:cubicBezTo>
                  <a:pt x="12050" y="13524"/>
                  <a:pt x="12096" y="13564"/>
                  <a:pt x="12150" y="13615"/>
                </a:cubicBezTo>
                <a:cubicBezTo>
                  <a:pt x="12205" y="13666"/>
                  <a:pt x="12269" y="13727"/>
                  <a:pt x="12341" y="13796"/>
                </a:cubicBezTo>
                <a:cubicBezTo>
                  <a:pt x="12391" y="13845"/>
                  <a:pt x="12446" y="13896"/>
                  <a:pt x="12505" y="13948"/>
                </a:cubicBezTo>
                <a:cubicBezTo>
                  <a:pt x="12546" y="13997"/>
                  <a:pt x="12596" y="14042"/>
                  <a:pt x="12652" y="14081"/>
                </a:cubicBezTo>
                <a:cubicBezTo>
                  <a:pt x="12798" y="14181"/>
                  <a:pt x="12984" y="14239"/>
                  <a:pt x="13179" y="14237"/>
                </a:cubicBezTo>
                <a:cubicBezTo>
                  <a:pt x="13616" y="14232"/>
                  <a:pt x="13972" y="13952"/>
                  <a:pt x="13980" y="13605"/>
                </a:cubicBezTo>
                <a:cubicBezTo>
                  <a:pt x="13985" y="13403"/>
                  <a:pt x="13878" y="13207"/>
                  <a:pt x="13730" y="13060"/>
                </a:cubicBezTo>
                <a:cubicBezTo>
                  <a:pt x="13677" y="13008"/>
                  <a:pt x="13596" y="12942"/>
                  <a:pt x="13551" y="12888"/>
                </a:cubicBezTo>
                <a:cubicBezTo>
                  <a:pt x="13475" y="12796"/>
                  <a:pt x="13386" y="12762"/>
                  <a:pt x="13295" y="12691"/>
                </a:cubicBezTo>
                <a:cubicBezTo>
                  <a:pt x="13249" y="12656"/>
                  <a:pt x="13203" y="12623"/>
                  <a:pt x="13157" y="12593"/>
                </a:cubicBezTo>
                <a:cubicBezTo>
                  <a:pt x="13111" y="12563"/>
                  <a:pt x="13064" y="12536"/>
                  <a:pt x="13020" y="12511"/>
                </a:cubicBezTo>
                <a:cubicBezTo>
                  <a:pt x="12931" y="12462"/>
                  <a:pt x="12847" y="12423"/>
                  <a:pt x="12776" y="12391"/>
                </a:cubicBezTo>
                <a:cubicBezTo>
                  <a:pt x="12700" y="12357"/>
                  <a:pt x="12622" y="12325"/>
                  <a:pt x="12543" y="12296"/>
                </a:cubicBezTo>
                <a:cubicBezTo>
                  <a:pt x="12549" y="12296"/>
                  <a:pt x="12555" y="12295"/>
                  <a:pt x="12561" y="12295"/>
                </a:cubicBezTo>
                <a:cubicBezTo>
                  <a:pt x="12645" y="12290"/>
                  <a:pt x="12728" y="12288"/>
                  <a:pt x="12812" y="12291"/>
                </a:cubicBezTo>
                <a:cubicBezTo>
                  <a:pt x="12898" y="12295"/>
                  <a:pt x="13003" y="12306"/>
                  <a:pt x="13123" y="12329"/>
                </a:cubicBezTo>
                <a:cubicBezTo>
                  <a:pt x="13242" y="12353"/>
                  <a:pt x="13375" y="12388"/>
                  <a:pt x="13513" y="12445"/>
                </a:cubicBezTo>
                <a:cubicBezTo>
                  <a:pt x="13652" y="12501"/>
                  <a:pt x="13796" y="12579"/>
                  <a:pt x="13930" y="12678"/>
                </a:cubicBezTo>
                <a:cubicBezTo>
                  <a:pt x="14064" y="12778"/>
                  <a:pt x="14188" y="12901"/>
                  <a:pt x="14285" y="13045"/>
                </a:cubicBezTo>
                <a:cubicBezTo>
                  <a:pt x="14333" y="13117"/>
                  <a:pt x="14374" y="13194"/>
                  <a:pt x="14407" y="13275"/>
                </a:cubicBezTo>
                <a:cubicBezTo>
                  <a:pt x="14431" y="13334"/>
                  <a:pt x="14450" y="13394"/>
                  <a:pt x="14463" y="13457"/>
                </a:cubicBezTo>
                <a:cubicBezTo>
                  <a:pt x="14486" y="13424"/>
                  <a:pt x="14513" y="13393"/>
                  <a:pt x="14541" y="13364"/>
                </a:cubicBezTo>
                <a:cubicBezTo>
                  <a:pt x="15267" y="12611"/>
                  <a:pt x="17762" y="13079"/>
                  <a:pt x="17536" y="11785"/>
                </a:cubicBezTo>
                <a:cubicBezTo>
                  <a:pt x="17514" y="11660"/>
                  <a:pt x="17441" y="11546"/>
                  <a:pt x="17357" y="11439"/>
                </a:cubicBezTo>
                <a:cubicBezTo>
                  <a:pt x="17277" y="11337"/>
                  <a:pt x="17192" y="11246"/>
                  <a:pt x="17103" y="11172"/>
                </a:cubicBezTo>
                <a:cubicBezTo>
                  <a:pt x="17014" y="11097"/>
                  <a:pt x="16924" y="11039"/>
                  <a:pt x="16844" y="10995"/>
                </a:cubicBezTo>
                <a:cubicBezTo>
                  <a:pt x="16765" y="10951"/>
                  <a:pt x="16696" y="10920"/>
                  <a:pt x="16648" y="10900"/>
                </a:cubicBezTo>
                <a:cubicBezTo>
                  <a:pt x="16623" y="10891"/>
                  <a:pt x="16604" y="10883"/>
                  <a:pt x="16592" y="10878"/>
                </a:cubicBezTo>
                <a:cubicBezTo>
                  <a:pt x="16579" y="10873"/>
                  <a:pt x="16574" y="10870"/>
                  <a:pt x="16574" y="10870"/>
                </a:cubicBezTo>
                <a:cubicBezTo>
                  <a:pt x="16574" y="10870"/>
                  <a:pt x="16582" y="10870"/>
                  <a:pt x="16596" y="10869"/>
                </a:cubicBezTo>
                <a:cubicBezTo>
                  <a:pt x="16610" y="10868"/>
                  <a:pt x="16630" y="10867"/>
                  <a:pt x="16658" y="10867"/>
                </a:cubicBezTo>
                <a:cubicBezTo>
                  <a:pt x="16713" y="10868"/>
                  <a:pt x="16797" y="10869"/>
                  <a:pt x="16902" y="10886"/>
                </a:cubicBezTo>
                <a:cubicBezTo>
                  <a:pt x="17007" y="10903"/>
                  <a:pt x="17135" y="10934"/>
                  <a:pt x="17271" y="10989"/>
                </a:cubicBezTo>
                <a:cubicBezTo>
                  <a:pt x="17407" y="11043"/>
                  <a:pt x="17552" y="11120"/>
                  <a:pt x="17690" y="11227"/>
                </a:cubicBezTo>
                <a:cubicBezTo>
                  <a:pt x="17827" y="11334"/>
                  <a:pt x="17958" y="11470"/>
                  <a:pt x="18055" y="11636"/>
                </a:cubicBezTo>
                <a:cubicBezTo>
                  <a:pt x="18103" y="11719"/>
                  <a:pt x="18142" y="11810"/>
                  <a:pt x="18167" y="11908"/>
                </a:cubicBezTo>
                <a:cubicBezTo>
                  <a:pt x="18178" y="11898"/>
                  <a:pt x="18188" y="11889"/>
                  <a:pt x="18199" y="11879"/>
                </a:cubicBezTo>
                <a:cubicBezTo>
                  <a:pt x="18210" y="11870"/>
                  <a:pt x="18224" y="11862"/>
                  <a:pt x="18235" y="11852"/>
                </a:cubicBezTo>
                <a:cubicBezTo>
                  <a:pt x="18314" y="11791"/>
                  <a:pt x="18399" y="11732"/>
                  <a:pt x="18492" y="11674"/>
                </a:cubicBezTo>
                <a:cubicBezTo>
                  <a:pt x="18584" y="11617"/>
                  <a:pt x="18685" y="11563"/>
                  <a:pt x="18790" y="11513"/>
                </a:cubicBezTo>
                <a:cubicBezTo>
                  <a:pt x="19001" y="11413"/>
                  <a:pt x="19235" y="11332"/>
                  <a:pt x="19464" y="11268"/>
                </a:cubicBezTo>
                <a:cubicBezTo>
                  <a:pt x="19691" y="11202"/>
                  <a:pt x="19911" y="11152"/>
                  <a:pt x="20067" y="11085"/>
                </a:cubicBezTo>
                <a:cubicBezTo>
                  <a:pt x="20145" y="11052"/>
                  <a:pt x="20207" y="11016"/>
                  <a:pt x="20261" y="10973"/>
                </a:cubicBezTo>
                <a:cubicBezTo>
                  <a:pt x="20268" y="10968"/>
                  <a:pt x="20277" y="10963"/>
                  <a:pt x="20283" y="10957"/>
                </a:cubicBezTo>
                <a:cubicBezTo>
                  <a:pt x="20290" y="10951"/>
                  <a:pt x="20295" y="10946"/>
                  <a:pt x="20301" y="10940"/>
                </a:cubicBezTo>
                <a:cubicBezTo>
                  <a:pt x="20305" y="10937"/>
                  <a:pt x="20308" y="10933"/>
                  <a:pt x="20311" y="10930"/>
                </a:cubicBezTo>
                <a:cubicBezTo>
                  <a:pt x="20315" y="10927"/>
                  <a:pt x="20318" y="10924"/>
                  <a:pt x="20321" y="10921"/>
                </a:cubicBezTo>
                <a:lnTo>
                  <a:pt x="20337" y="10905"/>
                </a:lnTo>
                <a:lnTo>
                  <a:pt x="20361" y="10875"/>
                </a:lnTo>
                <a:lnTo>
                  <a:pt x="20378" y="10856"/>
                </a:lnTo>
                <a:cubicBezTo>
                  <a:pt x="20383" y="10849"/>
                  <a:pt x="20390" y="10841"/>
                  <a:pt x="20396" y="10834"/>
                </a:cubicBezTo>
                <a:cubicBezTo>
                  <a:pt x="20401" y="10826"/>
                  <a:pt x="20406" y="10820"/>
                  <a:pt x="20412" y="10812"/>
                </a:cubicBezTo>
                <a:cubicBezTo>
                  <a:pt x="20455" y="10751"/>
                  <a:pt x="20485" y="10692"/>
                  <a:pt x="20502" y="10633"/>
                </a:cubicBezTo>
                <a:cubicBezTo>
                  <a:pt x="20518" y="10575"/>
                  <a:pt x="20522" y="10517"/>
                  <a:pt x="20512" y="10463"/>
                </a:cubicBezTo>
                <a:cubicBezTo>
                  <a:pt x="20501" y="10408"/>
                  <a:pt x="20476" y="10355"/>
                  <a:pt x="20440" y="10303"/>
                </a:cubicBezTo>
                <a:cubicBezTo>
                  <a:pt x="20403" y="10251"/>
                  <a:pt x="20354" y="10203"/>
                  <a:pt x="20295" y="10158"/>
                </a:cubicBezTo>
                <a:cubicBezTo>
                  <a:pt x="20179" y="10069"/>
                  <a:pt x="20030" y="9999"/>
                  <a:pt x="19882" y="9947"/>
                </a:cubicBezTo>
                <a:cubicBezTo>
                  <a:pt x="19735" y="9894"/>
                  <a:pt x="19587" y="9855"/>
                  <a:pt x="19452" y="9828"/>
                </a:cubicBezTo>
                <a:cubicBezTo>
                  <a:pt x="19316" y="9801"/>
                  <a:pt x="19193" y="9784"/>
                  <a:pt x="19091" y="9771"/>
                </a:cubicBezTo>
                <a:cubicBezTo>
                  <a:pt x="19040" y="9765"/>
                  <a:pt x="18995" y="9760"/>
                  <a:pt x="18955" y="9755"/>
                </a:cubicBezTo>
                <a:cubicBezTo>
                  <a:pt x="18914" y="9751"/>
                  <a:pt x="18879" y="9748"/>
                  <a:pt x="18850" y="9746"/>
                </a:cubicBezTo>
                <a:cubicBezTo>
                  <a:pt x="18822" y="9743"/>
                  <a:pt x="18801" y="9741"/>
                  <a:pt x="18786" y="9740"/>
                </a:cubicBezTo>
                <a:cubicBezTo>
                  <a:pt x="18772" y="9738"/>
                  <a:pt x="18764" y="9737"/>
                  <a:pt x="18764" y="9737"/>
                </a:cubicBezTo>
                <a:cubicBezTo>
                  <a:pt x="18764" y="9737"/>
                  <a:pt x="18770" y="9736"/>
                  <a:pt x="18784" y="9732"/>
                </a:cubicBezTo>
                <a:cubicBezTo>
                  <a:pt x="18798" y="9728"/>
                  <a:pt x="18819" y="9721"/>
                  <a:pt x="18846" y="9714"/>
                </a:cubicBezTo>
                <a:cubicBezTo>
                  <a:pt x="18901" y="9702"/>
                  <a:pt x="18981" y="9682"/>
                  <a:pt x="19087" y="9664"/>
                </a:cubicBezTo>
                <a:cubicBezTo>
                  <a:pt x="19192" y="9646"/>
                  <a:pt x="19323" y="9630"/>
                  <a:pt x="19476" y="9623"/>
                </a:cubicBezTo>
                <a:cubicBezTo>
                  <a:pt x="19628" y="9616"/>
                  <a:pt x="19805" y="9618"/>
                  <a:pt x="19999" y="9646"/>
                </a:cubicBezTo>
                <a:cubicBezTo>
                  <a:pt x="20192" y="9675"/>
                  <a:pt x="20404" y="9729"/>
                  <a:pt x="20612" y="9836"/>
                </a:cubicBezTo>
                <a:cubicBezTo>
                  <a:pt x="20716" y="9889"/>
                  <a:pt x="20815" y="9957"/>
                  <a:pt x="20903" y="10043"/>
                </a:cubicBezTo>
                <a:cubicBezTo>
                  <a:pt x="20942" y="10081"/>
                  <a:pt x="20979" y="10124"/>
                  <a:pt x="21011" y="10169"/>
                </a:cubicBezTo>
                <a:cubicBezTo>
                  <a:pt x="21012" y="10157"/>
                  <a:pt x="21012" y="10144"/>
                  <a:pt x="21013" y="10131"/>
                </a:cubicBezTo>
                <a:cubicBezTo>
                  <a:pt x="21014" y="10118"/>
                  <a:pt x="21017" y="10106"/>
                  <a:pt x="21019" y="10093"/>
                </a:cubicBezTo>
                <a:cubicBezTo>
                  <a:pt x="21022" y="10062"/>
                  <a:pt x="21024" y="10029"/>
                  <a:pt x="21029" y="9995"/>
                </a:cubicBezTo>
                <a:cubicBezTo>
                  <a:pt x="21033" y="9962"/>
                  <a:pt x="21040" y="9929"/>
                  <a:pt x="21047" y="9894"/>
                </a:cubicBezTo>
                <a:cubicBezTo>
                  <a:pt x="21056" y="9821"/>
                  <a:pt x="21072" y="9748"/>
                  <a:pt x="21095" y="9676"/>
                </a:cubicBezTo>
                <a:cubicBezTo>
                  <a:pt x="21189" y="9385"/>
                  <a:pt x="21392" y="9118"/>
                  <a:pt x="21420" y="8817"/>
                </a:cubicBezTo>
                <a:cubicBezTo>
                  <a:pt x="21426" y="8750"/>
                  <a:pt x="21424" y="8683"/>
                  <a:pt x="21412" y="8617"/>
                </a:cubicBezTo>
                <a:cubicBezTo>
                  <a:pt x="21386" y="8490"/>
                  <a:pt x="21324" y="8369"/>
                  <a:pt x="21231" y="8263"/>
                </a:cubicBezTo>
                <a:cubicBezTo>
                  <a:pt x="20649" y="7596"/>
                  <a:pt x="19463" y="7786"/>
                  <a:pt x="18413" y="7892"/>
                </a:cubicBezTo>
                <a:cubicBezTo>
                  <a:pt x="18336" y="7900"/>
                  <a:pt x="18259" y="7907"/>
                  <a:pt x="18181" y="7913"/>
                </a:cubicBezTo>
                <a:cubicBezTo>
                  <a:pt x="18154" y="7915"/>
                  <a:pt x="18135" y="7916"/>
                  <a:pt x="18121" y="7917"/>
                </a:cubicBezTo>
                <a:cubicBezTo>
                  <a:pt x="18107" y="7919"/>
                  <a:pt x="18099" y="7919"/>
                  <a:pt x="18099" y="7919"/>
                </a:cubicBezTo>
                <a:cubicBezTo>
                  <a:pt x="18099" y="7919"/>
                  <a:pt x="18105" y="7915"/>
                  <a:pt x="18117" y="7910"/>
                </a:cubicBezTo>
                <a:cubicBezTo>
                  <a:pt x="18129" y="7904"/>
                  <a:pt x="18146" y="7896"/>
                  <a:pt x="18169" y="7884"/>
                </a:cubicBezTo>
                <a:cubicBezTo>
                  <a:pt x="18216" y="7863"/>
                  <a:pt x="18285" y="7830"/>
                  <a:pt x="18375" y="7793"/>
                </a:cubicBezTo>
                <a:cubicBezTo>
                  <a:pt x="18466" y="7756"/>
                  <a:pt x="18577" y="7712"/>
                  <a:pt x="18708" y="7668"/>
                </a:cubicBezTo>
                <a:cubicBezTo>
                  <a:pt x="18774" y="7646"/>
                  <a:pt x="18843" y="7623"/>
                  <a:pt x="18918" y="7602"/>
                </a:cubicBezTo>
                <a:cubicBezTo>
                  <a:pt x="18993" y="7579"/>
                  <a:pt x="19074" y="7559"/>
                  <a:pt x="19159" y="7538"/>
                </a:cubicBezTo>
                <a:cubicBezTo>
                  <a:pt x="19328" y="7497"/>
                  <a:pt x="19515" y="7460"/>
                  <a:pt x="19720" y="7434"/>
                </a:cubicBezTo>
                <a:cubicBezTo>
                  <a:pt x="19925" y="7409"/>
                  <a:pt x="20147" y="7395"/>
                  <a:pt x="20384" y="7406"/>
                </a:cubicBezTo>
                <a:cubicBezTo>
                  <a:pt x="20502" y="7411"/>
                  <a:pt x="20623" y="7422"/>
                  <a:pt x="20746" y="7442"/>
                </a:cubicBezTo>
                <a:cubicBezTo>
                  <a:pt x="20869" y="7463"/>
                  <a:pt x="20993" y="7493"/>
                  <a:pt x="21117" y="7534"/>
                </a:cubicBezTo>
                <a:cubicBezTo>
                  <a:pt x="21278" y="7586"/>
                  <a:pt x="21438" y="7660"/>
                  <a:pt x="21580" y="7756"/>
                </a:cubicBezTo>
                <a:cubicBezTo>
                  <a:pt x="21570" y="7730"/>
                  <a:pt x="21560" y="7704"/>
                  <a:pt x="21550" y="7676"/>
                </a:cubicBezTo>
                <a:cubicBezTo>
                  <a:pt x="21472" y="7448"/>
                  <a:pt x="21418" y="7198"/>
                  <a:pt x="21402" y="6932"/>
                </a:cubicBezTo>
                <a:cubicBezTo>
                  <a:pt x="21367" y="6350"/>
                  <a:pt x="21520" y="5759"/>
                  <a:pt x="21438" y="5175"/>
                </a:cubicBezTo>
                <a:cubicBezTo>
                  <a:pt x="21361" y="4624"/>
                  <a:pt x="21072" y="4092"/>
                  <a:pt x="20510" y="3761"/>
                </a:cubicBezTo>
                <a:cubicBezTo>
                  <a:pt x="20437" y="3718"/>
                  <a:pt x="20358" y="3679"/>
                  <a:pt x="20277" y="3644"/>
                </a:cubicBezTo>
                <a:cubicBezTo>
                  <a:pt x="20115" y="3580"/>
                  <a:pt x="19938" y="3541"/>
                  <a:pt x="19754" y="3517"/>
                </a:cubicBezTo>
                <a:cubicBezTo>
                  <a:pt x="19568" y="3492"/>
                  <a:pt x="19373" y="3489"/>
                  <a:pt x="19181" y="3517"/>
                </a:cubicBezTo>
                <a:cubicBezTo>
                  <a:pt x="18956" y="3549"/>
                  <a:pt x="18742" y="3621"/>
                  <a:pt x="18568" y="3738"/>
                </a:cubicBezTo>
                <a:cubicBezTo>
                  <a:pt x="17574" y="4403"/>
                  <a:pt x="18407" y="5614"/>
                  <a:pt x="17874" y="6474"/>
                </a:cubicBezTo>
                <a:cubicBezTo>
                  <a:pt x="17761" y="6657"/>
                  <a:pt x="17591" y="6814"/>
                  <a:pt x="17367" y="6915"/>
                </a:cubicBezTo>
                <a:cubicBezTo>
                  <a:pt x="17155" y="7010"/>
                  <a:pt x="16922" y="7041"/>
                  <a:pt x="16722" y="7027"/>
                </a:cubicBezTo>
                <a:cubicBezTo>
                  <a:pt x="16523" y="7013"/>
                  <a:pt x="16353" y="6961"/>
                  <a:pt x="16223" y="6894"/>
                </a:cubicBezTo>
                <a:cubicBezTo>
                  <a:pt x="16041" y="6801"/>
                  <a:pt x="15903" y="6667"/>
                  <a:pt x="15822" y="6529"/>
                </a:cubicBezTo>
                <a:cubicBezTo>
                  <a:pt x="15807" y="6504"/>
                  <a:pt x="15797" y="6483"/>
                  <a:pt x="15790" y="6469"/>
                </a:cubicBezTo>
                <a:cubicBezTo>
                  <a:pt x="15793" y="6471"/>
                  <a:pt x="15816" y="6485"/>
                  <a:pt x="15856" y="6507"/>
                </a:cubicBezTo>
                <a:cubicBezTo>
                  <a:pt x="15946" y="6558"/>
                  <a:pt x="16066" y="6610"/>
                  <a:pt x="16181" y="6645"/>
                </a:cubicBezTo>
                <a:cubicBezTo>
                  <a:pt x="16350" y="6696"/>
                  <a:pt x="16533" y="6716"/>
                  <a:pt x="16710" y="6684"/>
                </a:cubicBezTo>
                <a:cubicBezTo>
                  <a:pt x="16971" y="6637"/>
                  <a:pt x="17178" y="6478"/>
                  <a:pt x="17275" y="6278"/>
                </a:cubicBezTo>
                <a:cubicBezTo>
                  <a:pt x="17415" y="5990"/>
                  <a:pt x="17311" y="5676"/>
                  <a:pt x="17309" y="5369"/>
                </a:cubicBezTo>
                <a:cubicBezTo>
                  <a:pt x="17308" y="5186"/>
                  <a:pt x="17344" y="5006"/>
                  <a:pt x="17393" y="4827"/>
                </a:cubicBezTo>
                <a:cubicBezTo>
                  <a:pt x="17442" y="4652"/>
                  <a:pt x="17502" y="4478"/>
                  <a:pt x="17588" y="4312"/>
                </a:cubicBezTo>
                <a:cubicBezTo>
                  <a:pt x="17676" y="4142"/>
                  <a:pt x="17791" y="3980"/>
                  <a:pt x="17928" y="3831"/>
                </a:cubicBezTo>
                <a:cubicBezTo>
                  <a:pt x="17858" y="3857"/>
                  <a:pt x="17789" y="3885"/>
                  <a:pt x="17720" y="3913"/>
                </a:cubicBezTo>
                <a:cubicBezTo>
                  <a:pt x="17652" y="3941"/>
                  <a:pt x="17584" y="3970"/>
                  <a:pt x="17518" y="4000"/>
                </a:cubicBezTo>
                <a:cubicBezTo>
                  <a:pt x="17349" y="4075"/>
                  <a:pt x="17187" y="4154"/>
                  <a:pt x="17033" y="4237"/>
                </a:cubicBezTo>
                <a:cubicBezTo>
                  <a:pt x="16724" y="4401"/>
                  <a:pt x="16443" y="4574"/>
                  <a:pt x="16199" y="4745"/>
                </a:cubicBezTo>
                <a:cubicBezTo>
                  <a:pt x="15954" y="4916"/>
                  <a:pt x="15747" y="5086"/>
                  <a:pt x="15582" y="5249"/>
                </a:cubicBezTo>
                <a:cubicBezTo>
                  <a:pt x="15424" y="5404"/>
                  <a:pt x="15322" y="5573"/>
                  <a:pt x="15251" y="5713"/>
                </a:cubicBezTo>
                <a:cubicBezTo>
                  <a:pt x="15179" y="5854"/>
                  <a:pt x="15138" y="5972"/>
                  <a:pt x="15113" y="6053"/>
                </a:cubicBezTo>
                <a:cubicBezTo>
                  <a:pt x="15088" y="6133"/>
                  <a:pt x="15077" y="6177"/>
                  <a:pt x="15077" y="6177"/>
                </a:cubicBezTo>
                <a:cubicBezTo>
                  <a:pt x="15077" y="6177"/>
                  <a:pt x="15076" y="6166"/>
                  <a:pt x="15075" y="6144"/>
                </a:cubicBezTo>
                <a:cubicBezTo>
                  <a:pt x="15073" y="6122"/>
                  <a:pt x="15071" y="6090"/>
                  <a:pt x="15071" y="6048"/>
                </a:cubicBezTo>
                <a:cubicBezTo>
                  <a:pt x="15071" y="5964"/>
                  <a:pt x="15072" y="5839"/>
                  <a:pt x="15107" y="5681"/>
                </a:cubicBezTo>
                <a:cubicBezTo>
                  <a:pt x="15141" y="5524"/>
                  <a:pt x="15202" y="5332"/>
                  <a:pt x="15343" y="5124"/>
                </a:cubicBezTo>
                <a:cubicBezTo>
                  <a:pt x="15382" y="5066"/>
                  <a:pt x="15414" y="5028"/>
                  <a:pt x="15455" y="4974"/>
                </a:cubicBezTo>
                <a:cubicBezTo>
                  <a:pt x="15496" y="4923"/>
                  <a:pt x="15539" y="4872"/>
                  <a:pt x="15586" y="4821"/>
                </a:cubicBezTo>
                <a:cubicBezTo>
                  <a:pt x="15679" y="4718"/>
                  <a:pt x="15782" y="4614"/>
                  <a:pt x="15896" y="4510"/>
                </a:cubicBezTo>
                <a:cubicBezTo>
                  <a:pt x="16125" y="4302"/>
                  <a:pt x="16393" y="4092"/>
                  <a:pt x="16704" y="3891"/>
                </a:cubicBezTo>
                <a:cubicBezTo>
                  <a:pt x="17014" y="3690"/>
                  <a:pt x="17367" y="3497"/>
                  <a:pt x="17762" y="3333"/>
                </a:cubicBezTo>
                <a:cubicBezTo>
                  <a:pt x="17960" y="3252"/>
                  <a:pt x="18168" y="3178"/>
                  <a:pt x="18389" y="3115"/>
                </a:cubicBezTo>
                <a:cubicBezTo>
                  <a:pt x="18510" y="3082"/>
                  <a:pt x="18635" y="3054"/>
                  <a:pt x="18762" y="3029"/>
                </a:cubicBezTo>
                <a:cubicBezTo>
                  <a:pt x="18761" y="3014"/>
                  <a:pt x="18758" y="3000"/>
                  <a:pt x="18756" y="2986"/>
                </a:cubicBezTo>
                <a:cubicBezTo>
                  <a:pt x="18755" y="2971"/>
                  <a:pt x="18754" y="2956"/>
                  <a:pt x="18752" y="2940"/>
                </a:cubicBezTo>
                <a:cubicBezTo>
                  <a:pt x="18744" y="2833"/>
                  <a:pt x="18722" y="2721"/>
                  <a:pt x="18684" y="2610"/>
                </a:cubicBezTo>
                <a:cubicBezTo>
                  <a:pt x="18559" y="2249"/>
                  <a:pt x="18277" y="1932"/>
                  <a:pt x="17870" y="1739"/>
                </a:cubicBezTo>
                <a:cubicBezTo>
                  <a:pt x="17775" y="1693"/>
                  <a:pt x="17675" y="1656"/>
                  <a:pt x="17570" y="1626"/>
                </a:cubicBezTo>
                <a:cubicBezTo>
                  <a:pt x="17462" y="1596"/>
                  <a:pt x="17350" y="1565"/>
                  <a:pt x="17233" y="1543"/>
                </a:cubicBezTo>
                <a:cubicBezTo>
                  <a:pt x="17116" y="1520"/>
                  <a:pt x="16996" y="1499"/>
                  <a:pt x="16872" y="1484"/>
                </a:cubicBezTo>
                <a:cubicBezTo>
                  <a:pt x="16747" y="1469"/>
                  <a:pt x="16620" y="1460"/>
                  <a:pt x="16493" y="1451"/>
                </a:cubicBezTo>
                <a:cubicBezTo>
                  <a:pt x="16147" y="1427"/>
                  <a:pt x="15788" y="1417"/>
                  <a:pt x="15477" y="1541"/>
                </a:cubicBezTo>
                <a:cubicBezTo>
                  <a:pt x="15382" y="1579"/>
                  <a:pt x="15296" y="1630"/>
                  <a:pt x="15215" y="1685"/>
                </a:cubicBezTo>
                <a:cubicBezTo>
                  <a:pt x="15129" y="1744"/>
                  <a:pt x="15043" y="1814"/>
                  <a:pt x="14954" y="1884"/>
                </a:cubicBezTo>
                <a:cubicBezTo>
                  <a:pt x="14864" y="1955"/>
                  <a:pt x="14771" y="2025"/>
                  <a:pt x="14688" y="2102"/>
                </a:cubicBezTo>
                <a:cubicBezTo>
                  <a:pt x="14087" y="2653"/>
                  <a:pt x="14023" y="3416"/>
                  <a:pt x="13990" y="4142"/>
                </a:cubicBezTo>
                <a:cubicBezTo>
                  <a:pt x="13986" y="4246"/>
                  <a:pt x="13982" y="4350"/>
                  <a:pt x="13964" y="4453"/>
                </a:cubicBezTo>
                <a:cubicBezTo>
                  <a:pt x="13951" y="4533"/>
                  <a:pt x="13928" y="4613"/>
                  <a:pt x="13896" y="4690"/>
                </a:cubicBezTo>
                <a:cubicBezTo>
                  <a:pt x="13849" y="4805"/>
                  <a:pt x="13781" y="4913"/>
                  <a:pt x="13686" y="5007"/>
                </a:cubicBezTo>
                <a:cubicBezTo>
                  <a:pt x="13595" y="5097"/>
                  <a:pt x="13482" y="5172"/>
                  <a:pt x="13355" y="5227"/>
                </a:cubicBezTo>
                <a:cubicBezTo>
                  <a:pt x="13282" y="5258"/>
                  <a:pt x="13205" y="5282"/>
                  <a:pt x="13125" y="5301"/>
                </a:cubicBezTo>
                <a:cubicBezTo>
                  <a:pt x="13023" y="5325"/>
                  <a:pt x="12919" y="5338"/>
                  <a:pt x="12814" y="5345"/>
                </a:cubicBezTo>
                <a:cubicBezTo>
                  <a:pt x="12700" y="5352"/>
                  <a:pt x="12590" y="5352"/>
                  <a:pt x="12483" y="5345"/>
                </a:cubicBezTo>
                <a:cubicBezTo>
                  <a:pt x="12404" y="5340"/>
                  <a:pt x="12326" y="5332"/>
                  <a:pt x="12253" y="5321"/>
                </a:cubicBezTo>
                <a:cubicBezTo>
                  <a:pt x="12225" y="5317"/>
                  <a:pt x="12199" y="5314"/>
                  <a:pt x="12177" y="5310"/>
                </a:cubicBezTo>
                <a:cubicBezTo>
                  <a:pt x="12156" y="5307"/>
                  <a:pt x="12141" y="5304"/>
                  <a:pt x="12130" y="5302"/>
                </a:cubicBezTo>
                <a:cubicBezTo>
                  <a:pt x="12120" y="5301"/>
                  <a:pt x="12114" y="5299"/>
                  <a:pt x="12114" y="5299"/>
                </a:cubicBezTo>
                <a:cubicBezTo>
                  <a:pt x="12114" y="5299"/>
                  <a:pt x="12134" y="5290"/>
                  <a:pt x="12173" y="5277"/>
                </a:cubicBezTo>
                <a:cubicBezTo>
                  <a:pt x="12212" y="5264"/>
                  <a:pt x="12267" y="5246"/>
                  <a:pt x="12337" y="5224"/>
                </a:cubicBezTo>
                <a:cubicBezTo>
                  <a:pt x="12464" y="5182"/>
                  <a:pt x="12598" y="5137"/>
                  <a:pt x="12726" y="5086"/>
                </a:cubicBezTo>
                <a:cubicBezTo>
                  <a:pt x="12801" y="5056"/>
                  <a:pt x="12874" y="5023"/>
                  <a:pt x="12942" y="4985"/>
                </a:cubicBezTo>
                <a:cubicBezTo>
                  <a:pt x="12987" y="4960"/>
                  <a:pt x="13031" y="4932"/>
                  <a:pt x="13070" y="4901"/>
                </a:cubicBezTo>
                <a:cubicBezTo>
                  <a:pt x="13589" y="4495"/>
                  <a:pt x="13271" y="3852"/>
                  <a:pt x="13399" y="3303"/>
                </a:cubicBezTo>
                <a:cubicBezTo>
                  <a:pt x="13415" y="3236"/>
                  <a:pt x="13437" y="3169"/>
                  <a:pt x="13467" y="3104"/>
                </a:cubicBezTo>
                <a:cubicBezTo>
                  <a:pt x="13476" y="3084"/>
                  <a:pt x="13485" y="3064"/>
                  <a:pt x="13493" y="3044"/>
                </a:cubicBezTo>
                <a:cubicBezTo>
                  <a:pt x="13502" y="3025"/>
                  <a:pt x="13511" y="3006"/>
                  <a:pt x="13519" y="2986"/>
                </a:cubicBezTo>
                <a:cubicBezTo>
                  <a:pt x="13515" y="2988"/>
                  <a:pt x="13513" y="2989"/>
                  <a:pt x="13509" y="2991"/>
                </a:cubicBezTo>
                <a:cubicBezTo>
                  <a:pt x="13354" y="3069"/>
                  <a:pt x="13196" y="3110"/>
                  <a:pt x="13068" y="3128"/>
                </a:cubicBezTo>
                <a:cubicBezTo>
                  <a:pt x="13053" y="3130"/>
                  <a:pt x="13038" y="3132"/>
                  <a:pt x="13022" y="3134"/>
                </a:cubicBezTo>
                <a:cubicBezTo>
                  <a:pt x="13008" y="3136"/>
                  <a:pt x="12993" y="3137"/>
                  <a:pt x="12978" y="3139"/>
                </a:cubicBezTo>
                <a:cubicBezTo>
                  <a:pt x="12949" y="3141"/>
                  <a:pt x="12921" y="3140"/>
                  <a:pt x="12896" y="3141"/>
                </a:cubicBezTo>
                <a:cubicBezTo>
                  <a:pt x="12871" y="3141"/>
                  <a:pt x="12849" y="3141"/>
                  <a:pt x="12828" y="3141"/>
                </a:cubicBezTo>
                <a:cubicBezTo>
                  <a:pt x="12818" y="3140"/>
                  <a:pt x="12810" y="3140"/>
                  <a:pt x="12800" y="3139"/>
                </a:cubicBezTo>
                <a:cubicBezTo>
                  <a:pt x="12791" y="3138"/>
                  <a:pt x="12781" y="3137"/>
                  <a:pt x="12772" y="3136"/>
                </a:cubicBezTo>
                <a:cubicBezTo>
                  <a:pt x="12738" y="3133"/>
                  <a:pt x="12712" y="3132"/>
                  <a:pt x="12696" y="3130"/>
                </a:cubicBezTo>
                <a:cubicBezTo>
                  <a:pt x="12679" y="3128"/>
                  <a:pt x="12672" y="3127"/>
                  <a:pt x="12672" y="3127"/>
                </a:cubicBezTo>
                <a:cubicBezTo>
                  <a:pt x="12672" y="3127"/>
                  <a:pt x="12704" y="3118"/>
                  <a:pt x="12768" y="3104"/>
                </a:cubicBezTo>
                <a:cubicBezTo>
                  <a:pt x="12783" y="3101"/>
                  <a:pt x="12801" y="3098"/>
                  <a:pt x="12820" y="3093"/>
                </a:cubicBezTo>
                <a:cubicBezTo>
                  <a:pt x="12949" y="3058"/>
                  <a:pt x="13071" y="3006"/>
                  <a:pt x="13179" y="2940"/>
                </a:cubicBezTo>
                <a:cubicBezTo>
                  <a:pt x="13234" y="2907"/>
                  <a:pt x="13287" y="2868"/>
                  <a:pt x="13339" y="2823"/>
                </a:cubicBezTo>
                <a:cubicBezTo>
                  <a:pt x="13691" y="2387"/>
                  <a:pt x="14072" y="1966"/>
                  <a:pt x="14481" y="1562"/>
                </a:cubicBezTo>
                <a:cubicBezTo>
                  <a:pt x="14571" y="1474"/>
                  <a:pt x="14662" y="1386"/>
                  <a:pt x="14764" y="1306"/>
                </a:cubicBezTo>
                <a:cubicBezTo>
                  <a:pt x="14829" y="1255"/>
                  <a:pt x="14900" y="1206"/>
                  <a:pt x="14978" y="1159"/>
                </a:cubicBezTo>
                <a:cubicBezTo>
                  <a:pt x="14939" y="1110"/>
                  <a:pt x="14890" y="1058"/>
                  <a:pt x="14830" y="1003"/>
                </a:cubicBezTo>
                <a:cubicBezTo>
                  <a:pt x="14768" y="946"/>
                  <a:pt x="14694" y="886"/>
                  <a:pt x="14606" y="829"/>
                </a:cubicBezTo>
                <a:cubicBezTo>
                  <a:pt x="14518" y="772"/>
                  <a:pt x="14417" y="714"/>
                  <a:pt x="14305" y="660"/>
                </a:cubicBezTo>
                <a:cubicBezTo>
                  <a:pt x="14080" y="552"/>
                  <a:pt x="13810" y="451"/>
                  <a:pt x="13501" y="371"/>
                </a:cubicBezTo>
                <a:cubicBezTo>
                  <a:pt x="13193" y="291"/>
                  <a:pt x="12849" y="227"/>
                  <a:pt x="12485" y="197"/>
                </a:cubicBezTo>
                <a:cubicBezTo>
                  <a:pt x="12394" y="190"/>
                  <a:pt x="12302" y="185"/>
                  <a:pt x="12211" y="182"/>
                </a:cubicBezTo>
                <a:cubicBezTo>
                  <a:pt x="12112" y="179"/>
                  <a:pt x="12011" y="178"/>
                  <a:pt x="11910" y="175"/>
                </a:cubicBezTo>
                <a:cubicBezTo>
                  <a:pt x="11706" y="170"/>
                  <a:pt x="11510" y="163"/>
                  <a:pt x="11329" y="177"/>
                </a:cubicBezTo>
                <a:cubicBezTo>
                  <a:pt x="11239" y="185"/>
                  <a:pt x="11155" y="198"/>
                  <a:pt x="11078" y="216"/>
                </a:cubicBezTo>
                <a:cubicBezTo>
                  <a:pt x="11002" y="234"/>
                  <a:pt x="10937" y="262"/>
                  <a:pt x="10880" y="294"/>
                </a:cubicBezTo>
                <a:cubicBezTo>
                  <a:pt x="10873" y="298"/>
                  <a:pt x="10867" y="302"/>
                  <a:pt x="10860" y="306"/>
                </a:cubicBezTo>
                <a:cubicBezTo>
                  <a:pt x="10853" y="311"/>
                  <a:pt x="10847" y="315"/>
                  <a:pt x="10840" y="319"/>
                </a:cubicBezTo>
                <a:cubicBezTo>
                  <a:pt x="10834" y="324"/>
                  <a:pt x="10826" y="328"/>
                  <a:pt x="10820" y="333"/>
                </a:cubicBezTo>
                <a:cubicBezTo>
                  <a:pt x="10813" y="338"/>
                  <a:pt x="10808" y="343"/>
                  <a:pt x="10802" y="347"/>
                </a:cubicBezTo>
                <a:lnTo>
                  <a:pt x="10800" y="349"/>
                </a:lnTo>
                <a:lnTo>
                  <a:pt x="10790" y="357"/>
                </a:lnTo>
                <a:lnTo>
                  <a:pt x="10764" y="382"/>
                </a:lnTo>
                <a:lnTo>
                  <a:pt x="10750" y="395"/>
                </a:lnTo>
                <a:cubicBezTo>
                  <a:pt x="10747" y="397"/>
                  <a:pt x="10744" y="399"/>
                  <a:pt x="10742" y="401"/>
                </a:cubicBezTo>
                <a:cubicBezTo>
                  <a:pt x="10740" y="402"/>
                  <a:pt x="10740" y="403"/>
                  <a:pt x="10740" y="404"/>
                </a:cubicBezTo>
                <a:lnTo>
                  <a:pt x="10730" y="418"/>
                </a:lnTo>
                <a:cubicBezTo>
                  <a:pt x="10723" y="425"/>
                  <a:pt x="10713" y="437"/>
                  <a:pt x="10704" y="450"/>
                </a:cubicBezTo>
                <a:cubicBezTo>
                  <a:pt x="10694" y="463"/>
                  <a:pt x="10684" y="478"/>
                  <a:pt x="10675" y="491"/>
                </a:cubicBezTo>
                <a:lnTo>
                  <a:pt x="10651" y="534"/>
                </a:lnTo>
                <a:lnTo>
                  <a:pt x="10629" y="581"/>
                </a:lnTo>
                <a:cubicBezTo>
                  <a:pt x="10615" y="613"/>
                  <a:pt x="10602" y="647"/>
                  <a:pt x="10591" y="682"/>
                </a:cubicBezTo>
                <a:cubicBezTo>
                  <a:pt x="10580" y="717"/>
                  <a:pt x="10569" y="755"/>
                  <a:pt x="10561" y="793"/>
                </a:cubicBezTo>
                <a:cubicBezTo>
                  <a:pt x="10546" y="869"/>
                  <a:pt x="10534" y="947"/>
                  <a:pt x="10525" y="1030"/>
                </a:cubicBezTo>
                <a:cubicBezTo>
                  <a:pt x="10516" y="1112"/>
                  <a:pt x="10511" y="1197"/>
                  <a:pt x="10505" y="1285"/>
                </a:cubicBezTo>
                <a:lnTo>
                  <a:pt x="10499" y="1412"/>
                </a:lnTo>
                <a:lnTo>
                  <a:pt x="10497" y="1544"/>
                </a:lnTo>
                <a:cubicBezTo>
                  <a:pt x="10494" y="1711"/>
                  <a:pt x="10495" y="1893"/>
                  <a:pt x="10495" y="2072"/>
                </a:cubicBezTo>
                <a:cubicBezTo>
                  <a:pt x="10495" y="2252"/>
                  <a:pt x="10489" y="2433"/>
                  <a:pt x="10471" y="2617"/>
                </a:cubicBezTo>
                <a:cubicBezTo>
                  <a:pt x="10469" y="2633"/>
                  <a:pt x="10469" y="2650"/>
                  <a:pt x="10467" y="2667"/>
                </a:cubicBezTo>
                <a:cubicBezTo>
                  <a:pt x="10484" y="2792"/>
                  <a:pt x="10495" y="2927"/>
                  <a:pt x="10493" y="3070"/>
                </a:cubicBezTo>
                <a:cubicBezTo>
                  <a:pt x="10491" y="3227"/>
                  <a:pt x="10473" y="3394"/>
                  <a:pt x="10443" y="3567"/>
                </a:cubicBezTo>
                <a:cubicBezTo>
                  <a:pt x="10412" y="3746"/>
                  <a:pt x="10370" y="3928"/>
                  <a:pt x="10275" y="4096"/>
                </a:cubicBezTo>
                <a:cubicBezTo>
                  <a:pt x="9935" y="4697"/>
                  <a:pt x="9010" y="5022"/>
                  <a:pt x="8864" y="5683"/>
                </a:cubicBezTo>
                <a:cubicBezTo>
                  <a:pt x="8843" y="5776"/>
                  <a:pt x="8841" y="5872"/>
                  <a:pt x="8872" y="5964"/>
                </a:cubicBezTo>
                <a:cubicBezTo>
                  <a:pt x="8932" y="6145"/>
                  <a:pt x="9108" y="6291"/>
                  <a:pt x="9291" y="6403"/>
                </a:cubicBezTo>
                <a:cubicBezTo>
                  <a:pt x="9352" y="6441"/>
                  <a:pt x="9418" y="6478"/>
                  <a:pt x="9467" y="6520"/>
                </a:cubicBezTo>
                <a:cubicBezTo>
                  <a:pt x="9483" y="6533"/>
                  <a:pt x="9498" y="6548"/>
                  <a:pt x="9511" y="6563"/>
                </a:cubicBezTo>
                <a:cubicBezTo>
                  <a:pt x="9351" y="6561"/>
                  <a:pt x="9192" y="6540"/>
                  <a:pt x="9040" y="6499"/>
                </a:cubicBezTo>
                <a:cubicBezTo>
                  <a:pt x="8893" y="6460"/>
                  <a:pt x="8753" y="6403"/>
                  <a:pt x="8633" y="6326"/>
                </a:cubicBezTo>
                <a:cubicBezTo>
                  <a:pt x="8470" y="6220"/>
                  <a:pt x="8344" y="6077"/>
                  <a:pt x="8282" y="5912"/>
                </a:cubicBezTo>
                <a:cubicBezTo>
                  <a:pt x="8210" y="5718"/>
                  <a:pt x="8228" y="5505"/>
                  <a:pt x="8335" y="5318"/>
                </a:cubicBezTo>
                <a:cubicBezTo>
                  <a:pt x="8459" y="5100"/>
                  <a:pt x="8689" y="4935"/>
                  <a:pt x="8906" y="4767"/>
                </a:cubicBezTo>
                <a:cubicBezTo>
                  <a:pt x="8941" y="4740"/>
                  <a:pt x="8975" y="4713"/>
                  <a:pt x="9010" y="4685"/>
                </a:cubicBezTo>
                <a:cubicBezTo>
                  <a:pt x="9062" y="4643"/>
                  <a:pt x="9112" y="4600"/>
                  <a:pt x="9160" y="4556"/>
                </a:cubicBezTo>
                <a:cubicBezTo>
                  <a:pt x="9209" y="4511"/>
                  <a:pt x="9258" y="4464"/>
                  <a:pt x="9303" y="4417"/>
                </a:cubicBezTo>
                <a:cubicBezTo>
                  <a:pt x="9274" y="4435"/>
                  <a:pt x="9245" y="4454"/>
                  <a:pt x="9216" y="4472"/>
                </a:cubicBezTo>
                <a:cubicBezTo>
                  <a:pt x="9139" y="4521"/>
                  <a:pt x="9062" y="4569"/>
                  <a:pt x="8986" y="4616"/>
                </a:cubicBezTo>
                <a:cubicBezTo>
                  <a:pt x="8912" y="4662"/>
                  <a:pt x="8838" y="4708"/>
                  <a:pt x="8759" y="4750"/>
                </a:cubicBezTo>
                <a:cubicBezTo>
                  <a:pt x="8344" y="4970"/>
                  <a:pt x="7840" y="5040"/>
                  <a:pt x="7355" y="5132"/>
                </a:cubicBezTo>
                <a:cubicBezTo>
                  <a:pt x="7216" y="5158"/>
                  <a:pt x="7076" y="5187"/>
                  <a:pt x="6954" y="5244"/>
                </a:cubicBezTo>
                <a:cubicBezTo>
                  <a:pt x="6632" y="5394"/>
                  <a:pt x="6445" y="5710"/>
                  <a:pt x="6178" y="5861"/>
                </a:cubicBezTo>
                <a:cubicBezTo>
                  <a:pt x="6108" y="5901"/>
                  <a:pt x="6054" y="5915"/>
                  <a:pt x="6032" y="5923"/>
                </a:cubicBezTo>
                <a:cubicBezTo>
                  <a:pt x="6032" y="5923"/>
                  <a:pt x="6034" y="5921"/>
                  <a:pt x="6040" y="5918"/>
                </a:cubicBezTo>
                <a:cubicBezTo>
                  <a:pt x="6046" y="5915"/>
                  <a:pt x="6054" y="5911"/>
                  <a:pt x="6066" y="5906"/>
                </a:cubicBezTo>
                <a:cubicBezTo>
                  <a:pt x="6077" y="5900"/>
                  <a:pt x="6090" y="5891"/>
                  <a:pt x="6104" y="5880"/>
                </a:cubicBezTo>
                <a:cubicBezTo>
                  <a:pt x="6118" y="5869"/>
                  <a:pt x="6134" y="5855"/>
                  <a:pt x="6150" y="5839"/>
                </a:cubicBezTo>
                <a:cubicBezTo>
                  <a:pt x="6180" y="5806"/>
                  <a:pt x="6211" y="5764"/>
                  <a:pt x="6242" y="5710"/>
                </a:cubicBezTo>
                <a:cubicBezTo>
                  <a:pt x="6275" y="5654"/>
                  <a:pt x="6306" y="5589"/>
                  <a:pt x="6344" y="5519"/>
                </a:cubicBezTo>
                <a:cubicBezTo>
                  <a:pt x="6433" y="5357"/>
                  <a:pt x="6555" y="5206"/>
                  <a:pt x="6735" y="5102"/>
                </a:cubicBezTo>
                <a:cubicBezTo>
                  <a:pt x="6765" y="5085"/>
                  <a:pt x="6795" y="5070"/>
                  <a:pt x="6825" y="5055"/>
                </a:cubicBezTo>
                <a:cubicBezTo>
                  <a:pt x="6955" y="4992"/>
                  <a:pt x="7089" y="4933"/>
                  <a:pt x="7226" y="4882"/>
                </a:cubicBezTo>
                <a:cubicBezTo>
                  <a:pt x="7632" y="4732"/>
                  <a:pt x="8072" y="4640"/>
                  <a:pt x="8461" y="4462"/>
                </a:cubicBezTo>
                <a:cubicBezTo>
                  <a:pt x="9119" y="4162"/>
                  <a:pt x="9575" y="3651"/>
                  <a:pt x="9725" y="3063"/>
                </a:cubicBezTo>
                <a:cubicBezTo>
                  <a:pt x="9766" y="2906"/>
                  <a:pt x="9783" y="2746"/>
                  <a:pt x="9790" y="2585"/>
                </a:cubicBezTo>
                <a:cubicBezTo>
                  <a:pt x="9812" y="2050"/>
                  <a:pt x="9721" y="1511"/>
                  <a:pt x="9830" y="982"/>
                </a:cubicBezTo>
                <a:cubicBezTo>
                  <a:pt x="9899" y="647"/>
                  <a:pt x="10046" y="323"/>
                  <a:pt x="10265" y="30"/>
                </a:cubicBezTo>
                <a:lnTo>
                  <a:pt x="10293" y="6"/>
                </a:lnTo>
                <a:lnTo>
                  <a:pt x="10301" y="0"/>
                </a:lnTo>
                <a:close/>
                <a:moveTo>
                  <a:pt x="10856" y="17153"/>
                </a:moveTo>
                <a:cubicBezTo>
                  <a:pt x="9457" y="17098"/>
                  <a:pt x="8118" y="18100"/>
                  <a:pt x="9042" y="18642"/>
                </a:cubicBezTo>
                <a:cubicBezTo>
                  <a:pt x="9319" y="18805"/>
                  <a:pt x="9690" y="18751"/>
                  <a:pt x="10022" y="18665"/>
                </a:cubicBezTo>
                <a:cubicBezTo>
                  <a:pt x="10160" y="18629"/>
                  <a:pt x="10281" y="18593"/>
                  <a:pt x="10381" y="18557"/>
                </a:cubicBezTo>
                <a:cubicBezTo>
                  <a:pt x="10461" y="18528"/>
                  <a:pt x="10505" y="18512"/>
                  <a:pt x="10507" y="18511"/>
                </a:cubicBezTo>
                <a:cubicBezTo>
                  <a:pt x="10507" y="18511"/>
                  <a:pt x="10499" y="18518"/>
                  <a:pt x="10483" y="18532"/>
                </a:cubicBezTo>
                <a:cubicBezTo>
                  <a:pt x="10467" y="18545"/>
                  <a:pt x="10443" y="18566"/>
                  <a:pt x="10411" y="18592"/>
                </a:cubicBezTo>
                <a:cubicBezTo>
                  <a:pt x="10378" y="18617"/>
                  <a:pt x="10337" y="18647"/>
                  <a:pt x="10287" y="18682"/>
                </a:cubicBezTo>
                <a:cubicBezTo>
                  <a:pt x="10236" y="18716"/>
                  <a:pt x="10178" y="18754"/>
                  <a:pt x="10108" y="18794"/>
                </a:cubicBezTo>
                <a:cubicBezTo>
                  <a:pt x="9929" y="18869"/>
                  <a:pt x="9760" y="18958"/>
                  <a:pt x="9603" y="19059"/>
                </a:cubicBezTo>
                <a:cubicBezTo>
                  <a:pt x="8767" y="19598"/>
                  <a:pt x="8371" y="20412"/>
                  <a:pt x="8906" y="21009"/>
                </a:cubicBezTo>
                <a:cubicBezTo>
                  <a:pt x="9269" y="21415"/>
                  <a:pt x="9961" y="21518"/>
                  <a:pt x="10667" y="21570"/>
                </a:cubicBezTo>
                <a:cubicBezTo>
                  <a:pt x="10835" y="21582"/>
                  <a:pt x="11001" y="21592"/>
                  <a:pt x="11168" y="21600"/>
                </a:cubicBezTo>
                <a:cubicBezTo>
                  <a:pt x="11334" y="21599"/>
                  <a:pt x="11499" y="21595"/>
                  <a:pt x="11657" y="21583"/>
                </a:cubicBezTo>
                <a:cubicBezTo>
                  <a:pt x="11811" y="21571"/>
                  <a:pt x="11963" y="21554"/>
                  <a:pt x="12104" y="21510"/>
                </a:cubicBezTo>
                <a:cubicBezTo>
                  <a:pt x="12774" y="21301"/>
                  <a:pt x="12986" y="20675"/>
                  <a:pt x="12912" y="20084"/>
                </a:cubicBezTo>
                <a:cubicBezTo>
                  <a:pt x="12883" y="19853"/>
                  <a:pt x="12820" y="19624"/>
                  <a:pt x="12848" y="19392"/>
                </a:cubicBezTo>
                <a:cubicBezTo>
                  <a:pt x="12849" y="19384"/>
                  <a:pt x="12851" y="19376"/>
                  <a:pt x="12852" y="19367"/>
                </a:cubicBezTo>
                <a:cubicBezTo>
                  <a:pt x="12719" y="19414"/>
                  <a:pt x="12597" y="19437"/>
                  <a:pt x="12493" y="19449"/>
                </a:cubicBezTo>
                <a:cubicBezTo>
                  <a:pt x="12361" y="19464"/>
                  <a:pt x="12259" y="19462"/>
                  <a:pt x="12193" y="19459"/>
                </a:cubicBezTo>
                <a:cubicBezTo>
                  <a:pt x="12159" y="19457"/>
                  <a:pt x="12132" y="19457"/>
                  <a:pt x="12114" y="19456"/>
                </a:cubicBezTo>
                <a:cubicBezTo>
                  <a:pt x="12097" y="19455"/>
                  <a:pt x="12088" y="19454"/>
                  <a:pt x="12088" y="19454"/>
                </a:cubicBezTo>
                <a:cubicBezTo>
                  <a:pt x="12088" y="19454"/>
                  <a:pt x="12097" y="19451"/>
                  <a:pt x="12112" y="19445"/>
                </a:cubicBezTo>
                <a:cubicBezTo>
                  <a:pt x="12128" y="19438"/>
                  <a:pt x="12152" y="19431"/>
                  <a:pt x="12183" y="19419"/>
                </a:cubicBezTo>
                <a:cubicBezTo>
                  <a:pt x="12214" y="19409"/>
                  <a:pt x="12251" y="19393"/>
                  <a:pt x="12293" y="19375"/>
                </a:cubicBezTo>
                <a:cubicBezTo>
                  <a:pt x="12334" y="19357"/>
                  <a:pt x="12381" y="19336"/>
                  <a:pt x="12431" y="19312"/>
                </a:cubicBezTo>
                <a:cubicBezTo>
                  <a:pt x="12555" y="19266"/>
                  <a:pt x="12661" y="19194"/>
                  <a:pt x="12740" y="19105"/>
                </a:cubicBezTo>
                <a:cubicBezTo>
                  <a:pt x="13149" y="18641"/>
                  <a:pt x="12748" y="18048"/>
                  <a:pt x="12195" y="17618"/>
                </a:cubicBezTo>
                <a:cubicBezTo>
                  <a:pt x="11796" y="17308"/>
                  <a:pt x="11322" y="17172"/>
                  <a:pt x="10856" y="17153"/>
                </a:cubicBezTo>
                <a:close/>
              </a:path>
            </a:pathLst>
          </a:custGeom>
          <a:solidFill>
            <a:srgbClr val="3FDDD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8" name="Product Category : “Computer” to “Electronic&quot;"/>
          <p:cNvSpPr txBox="1"/>
          <p:nvPr/>
        </p:nvSpPr>
        <p:spPr>
          <a:xfrm>
            <a:off x="1785789" y="3325464"/>
            <a:ext cx="815060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Product Category : “Computer” to “Electronic"</a:t>
            </a:r>
          </a:p>
        </p:txBody>
      </p:sp>
      <p:graphicFrame>
        <p:nvGraphicFramePr>
          <p:cNvPr id="1379" name="Table"/>
          <p:cNvGraphicFramePr/>
          <p:nvPr/>
        </p:nvGraphicFramePr>
        <p:xfrm>
          <a:off x="2034902" y="4650873"/>
          <a:ext cx="4068798" cy="267207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94848"/>
                <a:gridCol w="2161249"/>
              </a:tblGrid>
              <a:tr h="64724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ProdCat_ID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CatName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81667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trike="sngStrike" sz="2200"/>
                      </a:pPr>
                      <a:r>
                        <a:t>Computer</a:t>
                      </a:r>
                    </a:p>
                    <a:p>
                      <a:pPr defTabSz="914400">
                        <a:defRPr sz="2200"/>
                      </a:pPr>
                      <a:r>
                        <a:t>Electronic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6857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Sports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62687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Beauty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80" name="Write Operation"/>
          <p:cNvSpPr txBox="1"/>
          <p:nvPr/>
        </p:nvSpPr>
        <p:spPr>
          <a:xfrm>
            <a:off x="1785789" y="2633404"/>
            <a:ext cx="482783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Write Operation</a:t>
            </a:r>
          </a:p>
        </p:txBody>
      </p:sp>
      <p:sp>
        <p:nvSpPr>
          <p:cNvPr id="1381" name="Shape"/>
          <p:cNvSpPr/>
          <p:nvPr/>
        </p:nvSpPr>
        <p:spPr>
          <a:xfrm>
            <a:off x="923295" y="9355126"/>
            <a:ext cx="590133" cy="862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600" fill="norm" stroke="1" extrusionOk="0">
                <a:moveTo>
                  <a:pt x="10301" y="0"/>
                </a:moveTo>
                <a:lnTo>
                  <a:pt x="9503" y="166"/>
                </a:lnTo>
                <a:cubicBezTo>
                  <a:pt x="9356" y="207"/>
                  <a:pt x="9208" y="252"/>
                  <a:pt x="9068" y="309"/>
                </a:cubicBezTo>
                <a:cubicBezTo>
                  <a:pt x="8928" y="367"/>
                  <a:pt x="8796" y="434"/>
                  <a:pt x="8667" y="513"/>
                </a:cubicBezTo>
                <a:cubicBezTo>
                  <a:pt x="8602" y="553"/>
                  <a:pt x="8539" y="596"/>
                  <a:pt x="8469" y="643"/>
                </a:cubicBezTo>
                <a:cubicBezTo>
                  <a:pt x="8399" y="690"/>
                  <a:pt x="8322" y="740"/>
                  <a:pt x="8234" y="790"/>
                </a:cubicBezTo>
                <a:cubicBezTo>
                  <a:pt x="8061" y="890"/>
                  <a:pt x="7832" y="971"/>
                  <a:pt x="7613" y="1007"/>
                </a:cubicBezTo>
                <a:cubicBezTo>
                  <a:pt x="7587" y="1012"/>
                  <a:pt x="7556" y="1017"/>
                  <a:pt x="7533" y="1020"/>
                </a:cubicBezTo>
                <a:lnTo>
                  <a:pt x="7461" y="1031"/>
                </a:lnTo>
                <a:lnTo>
                  <a:pt x="7318" y="1052"/>
                </a:lnTo>
                <a:cubicBezTo>
                  <a:pt x="7225" y="1065"/>
                  <a:pt x="7131" y="1078"/>
                  <a:pt x="7038" y="1091"/>
                </a:cubicBezTo>
                <a:cubicBezTo>
                  <a:pt x="6853" y="1118"/>
                  <a:pt x="6670" y="1143"/>
                  <a:pt x="6493" y="1176"/>
                </a:cubicBezTo>
                <a:cubicBezTo>
                  <a:pt x="6317" y="1210"/>
                  <a:pt x="6147" y="1248"/>
                  <a:pt x="5988" y="1292"/>
                </a:cubicBezTo>
                <a:cubicBezTo>
                  <a:pt x="5842" y="1332"/>
                  <a:pt x="5693" y="1377"/>
                  <a:pt x="5579" y="1459"/>
                </a:cubicBezTo>
                <a:cubicBezTo>
                  <a:pt x="5299" y="1660"/>
                  <a:pt x="5279" y="1998"/>
                  <a:pt x="5501" y="2247"/>
                </a:cubicBezTo>
                <a:cubicBezTo>
                  <a:pt x="5574" y="2329"/>
                  <a:pt x="5672" y="2400"/>
                  <a:pt x="5785" y="2460"/>
                </a:cubicBezTo>
                <a:cubicBezTo>
                  <a:pt x="6017" y="2584"/>
                  <a:pt x="6297" y="2666"/>
                  <a:pt x="6561" y="2733"/>
                </a:cubicBezTo>
                <a:cubicBezTo>
                  <a:pt x="6826" y="2801"/>
                  <a:pt x="7082" y="2854"/>
                  <a:pt x="7308" y="2904"/>
                </a:cubicBezTo>
                <a:cubicBezTo>
                  <a:pt x="7535" y="2954"/>
                  <a:pt x="7734" y="3000"/>
                  <a:pt x="7896" y="3044"/>
                </a:cubicBezTo>
                <a:cubicBezTo>
                  <a:pt x="8058" y="3089"/>
                  <a:pt x="8182" y="3132"/>
                  <a:pt x="8264" y="3164"/>
                </a:cubicBezTo>
                <a:cubicBezTo>
                  <a:pt x="8306" y="3181"/>
                  <a:pt x="8336" y="3194"/>
                  <a:pt x="8357" y="3204"/>
                </a:cubicBezTo>
                <a:cubicBezTo>
                  <a:pt x="8377" y="3213"/>
                  <a:pt x="8387" y="3218"/>
                  <a:pt x="8387" y="3218"/>
                </a:cubicBezTo>
                <a:cubicBezTo>
                  <a:pt x="8387" y="3218"/>
                  <a:pt x="8340" y="3211"/>
                  <a:pt x="8250" y="3201"/>
                </a:cubicBezTo>
                <a:cubicBezTo>
                  <a:pt x="8161" y="3190"/>
                  <a:pt x="8029" y="3180"/>
                  <a:pt x="7862" y="3171"/>
                </a:cubicBezTo>
                <a:cubicBezTo>
                  <a:pt x="7695" y="3162"/>
                  <a:pt x="7492" y="3155"/>
                  <a:pt x="7256" y="3144"/>
                </a:cubicBezTo>
                <a:cubicBezTo>
                  <a:pt x="7139" y="3139"/>
                  <a:pt x="7013" y="3131"/>
                  <a:pt x="6880" y="3122"/>
                </a:cubicBezTo>
                <a:cubicBezTo>
                  <a:pt x="6746" y="3112"/>
                  <a:pt x="6607" y="3102"/>
                  <a:pt x="6459" y="3084"/>
                </a:cubicBezTo>
                <a:cubicBezTo>
                  <a:pt x="6310" y="3067"/>
                  <a:pt x="6155" y="3042"/>
                  <a:pt x="5994" y="3007"/>
                </a:cubicBezTo>
                <a:cubicBezTo>
                  <a:pt x="5954" y="2998"/>
                  <a:pt x="5915" y="2989"/>
                  <a:pt x="5876" y="2980"/>
                </a:cubicBezTo>
                <a:cubicBezTo>
                  <a:pt x="5917" y="3074"/>
                  <a:pt x="5941" y="3175"/>
                  <a:pt x="5946" y="3280"/>
                </a:cubicBezTo>
                <a:cubicBezTo>
                  <a:pt x="5952" y="3439"/>
                  <a:pt x="5908" y="3601"/>
                  <a:pt x="5823" y="3746"/>
                </a:cubicBezTo>
                <a:cubicBezTo>
                  <a:pt x="5738" y="3890"/>
                  <a:pt x="5615" y="4018"/>
                  <a:pt x="5473" y="4118"/>
                </a:cubicBezTo>
                <a:cubicBezTo>
                  <a:pt x="5330" y="4219"/>
                  <a:pt x="5172" y="4296"/>
                  <a:pt x="5008" y="4344"/>
                </a:cubicBezTo>
                <a:cubicBezTo>
                  <a:pt x="4929" y="4369"/>
                  <a:pt x="4846" y="4388"/>
                  <a:pt x="4763" y="4402"/>
                </a:cubicBezTo>
                <a:cubicBezTo>
                  <a:pt x="4685" y="4416"/>
                  <a:pt x="4605" y="4425"/>
                  <a:pt x="4525" y="4429"/>
                </a:cubicBezTo>
                <a:cubicBezTo>
                  <a:pt x="4448" y="4434"/>
                  <a:pt x="4373" y="4433"/>
                  <a:pt x="4302" y="4429"/>
                </a:cubicBezTo>
                <a:cubicBezTo>
                  <a:pt x="4231" y="4425"/>
                  <a:pt x="4164" y="4419"/>
                  <a:pt x="4100" y="4410"/>
                </a:cubicBezTo>
                <a:cubicBezTo>
                  <a:pt x="4036" y="4400"/>
                  <a:pt x="3975" y="4387"/>
                  <a:pt x="3919" y="4374"/>
                </a:cubicBezTo>
                <a:cubicBezTo>
                  <a:pt x="3864" y="4361"/>
                  <a:pt x="3812" y="4346"/>
                  <a:pt x="3765" y="4330"/>
                </a:cubicBezTo>
                <a:cubicBezTo>
                  <a:pt x="3754" y="4326"/>
                  <a:pt x="3743" y="4321"/>
                  <a:pt x="3731" y="4317"/>
                </a:cubicBezTo>
                <a:cubicBezTo>
                  <a:pt x="3720" y="4313"/>
                  <a:pt x="3708" y="4310"/>
                  <a:pt x="3697" y="4306"/>
                </a:cubicBezTo>
                <a:cubicBezTo>
                  <a:pt x="3676" y="4297"/>
                  <a:pt x="3656" y="4289"/>
                  <a:pt x="3637" y="4281"/>
                </a:cubicBezTo>
                <a:cubicBezTo>
                  <a:pt x="3598" y="4264"/>
                  <a:pt x="3564" y="4250"/>
                  <a:pt x="3533" y="4235"/>
                </a:cubicBezTo>
                <a:cubicBezTo>
                  <a:pt x="3502" y="4220"/>
                  <a:pt x="3475" y="4204"/>
                  <a:pt x="3453" y="4191"/>
                </a:cubicBezTo>
                <a:cubicBezTo>
                  <a:pt x="3430" y="4177"/>
                  <a:pt x="3412" y="4165"/>
                  <a:pt x="3396" y="4156"/>
                </a:cubicBezTo>
                <a:cubicBezTo>
                  <a:pt x="3381" y="4147"/>
                  <a:pt x="3370" y="4141"/>
                  <a:pt x="3362" y="4136"/>
                </a:cubicBezTo>
                <a:cubicBezTo>
                  <a:pt x="3355" y="4131"/>
                  <a:pt x="3350" y="4128"/>
                  <a:pt x="3350" y="4128"/>
                </a:cubicBezTo>
                <a:cubicBezTo>
                  <a:pt x="3350" y="4128"/>
                  <a:pt x="3372" y="4126"/>
                  <a:pt x="3410" y="4126"/>
                </a:cubicBezTo>
                <a:cubicBezTo>
                  <a:pt x="3448" y="4126"/>
                  <a:pt x="3503" y="4128"/>
                  <a:pt x="3573" y="4128"/>
                </a:cubicBezTo>
                <a:cubicBezTo>
                  <a:pt x="3590" y="4127"/>
                  <a:pt x="3608" y="4127"/>
                  <a:pt x="3627" y="4126"/>
                </a:cubicBezTo>
                <a:cubicBezTo>
                  <a:pt x="3646" y="4126"/>
                  <a:pt x="3665" y="4125"/>
                  <a:pt x="3685" y="4125"/>
                </a:cubicBezTo>
                <a:cubicBezTo>
                  <a:pt x="3695" y="4124"/>
                  <a:pt x="3705" y="4123"/>
                  <a:pt x="3715" y="4123"/>
                </a:cubicBezTo>
                <a:cubicBezTo>
                  <a:pt x="3726" y="4123"/>
                  <a:pt x="3737" y="4123"/>
                  <a:pt x="3747" y="4123"/>
                </a:cubicBezTo>
                <a:cubicBezTo>
                  <a:pt x="3758" y="4122"/>
                  <a:pt x="3768" y="4121"/>
                  <a:pt x="3779" y="4120"/>
                </a:cubicBezTo>
                <a:cubicBezTo>
                  <a:pt x="3790" y="4119"/>
                  <a:pt x="3802" y="4119"/>
                  <a:pt x="3813" y="4118"/>
                </a:cubicBezTo>
                <a:cubicBezTo>
                  <a:pt x="3859" y="4116"/>
                  <a:pt x="3906" y="4112"/>
                  <a:pt x="3956" y="4107"/>
                </a:cubicBezTo>
                <a:cubicBezTo>
                  <a:pt x="4005" y="4102"/>
                  <a:pt x="4056" y="4096"/>
                  <a:pt x="4108" y="4088"/>
                </a:cubicBezTo>
                <a:cubicBezTo>
                  <a:pt x="4134" y="4083"/>
                  <a:pt x="4160" y="4080"/>
                  <a:pt x="4186" y="4076"/>
                </a:cubicBezTo>
                <a:cubicBezTo>
                  <a:pt x="4213" y="4072"/>
                  <a:pt x="4240" y="4067"/>
                  <a:pt x="4266" y="4060"/>
                </a:cubicBezTo>
                <a:cubicBezTo>
                  <a:pt x="4293" y="4054"/>
                  <a:pt x="4320" y="4047"/>
                  <a:pt x="4346" y="4041"/>
                </a:cubicBezTo>
                <a:cubicBezTo>
                  <a:pt x="4373" y="4034"/>
                  <a:pt x="4400" y="4028"/>
                  <a:pt x="4427" y="4019"/>
                </a:cubicBezTo>
                <a:cubicBezTo>
                  <a:pt x="4534" y="3990"/>
                  <a:pt x="4637" y="3948"/>
                  <a:pt x="4735" y="3900"/>
                </a:cubicBezTo>
                <a:cubicBezTo>
                  <a:pt x="4834" y="3853"/>
                  <a:pt x="4923" y="3795"/>
                  <a:pt x="5000" y="3730"/>
                </a:cubicBezTo>
                <a:cubicBezTo>
                  <a:pt x="5076" y="3665"/>
                  <a:pt x="5138" y="3591"/>
                  <a:pt x="5184" y="3515"/>
                </a:cubicBezTo>
                <a:cubicBezTo>
                  <a:pt x="5230" y="3439"/>
                  <a:pt x="5256" y="3359"/>
                  <a:pt x="5262" y="3278"/>
                </a:cubicBezTo>
                <a:cubicBezTo>
                  <a:pt x="5272" y="3153"/>
                  <a:pt x="5232" y="3030"/>
                  <a:pt x="5170" y="2915"/>
                </a:cubicBezTo>
                <a:cubicBezTo>
                  <a:pt x="5105" y="2794"/>
                  <a:pt x="5015" y="2682"/>
                  <a:pt x="4891" y="2594"/>
                </a:cubicBezTo>
                <a:cubicBezTo>
                  <a:pt x="4754" y="2496"/>
                  <a:pt x="4582" y="2434"/>
                  <a:pt x="4406" y="2388"/>
                </a:cubicBezTo>
                <a:cubicBezTo>
                  <a:pt x="4120" y="2312"/>
                  <a:pt x="3814" y="2275"/>
                  <a:pt x="3523" y="2337"/>
                </a:cubicBezTo>
                <a:cubicBezTo>
                  <a:pt x="3419" y="2359"/>
                  <a:pt x="3327" y="2392"/>
                  <a:pt x="3244" y="2441"/>
                </a:cubicBezTo>
                <a:cubicBezTo>
                  <a:pt x="3201" y="2467"/>
                  <a:pt x="3162" y="2497"/>
                  <a:pt x="3126" y="2528"/>
                </a:cubicBezTo>
                <a:cubicBezTo>
                  <a:pt x="2956" y="2677"/>
                  <a:pt x="2849" y="2869"/>
                  <a:pt x="2643" y="2988"/>
                </a:cubicBezTo>
                <a:cubicBezTo>
                  <a:pt x="2493" y="3074"/>
                  <a:pt x="2307" y="3110"/>
                  <a:pt x="2146" y="3183"/>
                </a:cubicBezTo>
                <a:cubicBezTo>
                  <a:pt x="1607" y="3428"/>
                  <a:pt x="1488" y="3987"/>
                  <a:pt x="1021" y="4301"/>
                </a:cubicBezTo>
                <a:cubicBezTo>
                  <a:pt x="977" y="4332"/>
                  <a:pt x="927" y="4359"/>
                  <a:pt x="877" y="4383"/>
                </a:cubicBezTo>
                <a:cubicBezTo>
                  <a:pt x="893" y="4382"/>
                  <a:pt x="910" y="4380"/>
                  <a:pt x="925" y="4379"/>
                </a:cubicBezTo>
                <a:cubicBezTo>
                  <a:pt x="1194" y="4357"/>
                  <a:pt x="1462" y="4405"/>
                  <a:pt x="1703" y="4500"/>
                </a:cubicBezTo>
                <a:cubicBezTo>
                  <a:pt x="1898" y="4578"/>
                  <a:pt x="2044" y="4674"/>
                  <a:pt x="2150" y="4759"/>
                </a:cubicBezTo>
                <a:cubicBezTo>
                  <a:pt x="2201" y="4803"/>
                  <a:pt x="2241" y="4846"/>
                  <a:pt x="2274" y="4884"/>
                </a:cubicBezTo>
                <a:cubicBezTo>
                  <a:pt x="2307" y="4922"/>
                  <a:pt x="2332" y="4955"/>
                  <a:pt x="2350" y="4982"/>
                </a:cubicBezTo>
                <a:cubicBezTo>
                  <a:pt x="2367" y="5010"/>
                  <a:pt x="2380" y="5032"/>
                  <a:pt x="2388" y="5047"/>
                </a:cubicBezTo>
                <a:cubicBezTo>
                  <a:pt x="2397" y="5061"/>
                  <a:pt x="2402" y="5067"/>
                  <a:pt x="2402" y="5067"/>
                </a:cubicBezTo>
                <a:cubicBezTo>
                  <a:pt x="2402" y="5067"/>
                  <a:pt x="2373" y="5045"/>
                  <a:pt x="2318" y="5001"/>
                </a:cubicBezTo>
                <a:cubicBezTo>
                  <a:pt x="2262" y="4957"/>
                  <a:pt x="2176" y="4904"/>
                  <a:pt x="2060" y="4845"/>
                </a:cubicBezTo>
                <a:cubicBezTo>
                  <a:pt x="1926" y="4770"/>
                  <a:pt x="1773" y="4721"/>
                  <a:pt x="1611" y="4701"/>
                </a:cubicBezTo>
                <a:cubicBezTo>
                  <a:pt x="956" y="4620"/>
                  <a:pt x="358" y="4976"/>
                  <a:pt x="122" y="5478"/>
                </a:cubicBezTo>
                <a:cubicBezTo>
                  <a:pt x="-2" y="5741"/>
                  <a:pt x="-20" y="6025"/>
                  <a:pt x="17" y="6304"/>
                </a:cubicBezTo>
                <a:cubicBezTo>
                  <a:pt x="66" y="6670"/>
                  <a:pt x="221" y="7036"/>
                  <a:pt x="599" y="7249"/>
                </a:cubicBezTo>
                <a:cubicBezTo>
                  <a:pt x="812" y="7370"/>
                  <a:pt x="1073" y="7424"/>
                  <a:pt x="1336" y="7445"/>
                </a:cubicBezTo>
                <a:cubicBezTo>
                  <a:pt x="1667" y="7472"/>
                  <a:pt x="2001" y="7450"/>
                  <a:pt x="2326" y="7395"/>
                </a:cubicBezTo>
                <a:cubicBezTo>
                  <a:pt x="2506" y="7364"/>
                  <a:pt x="2682" y="7324"/>
                  <a:pt x="2853" y="7272"/>
                </a:cubicBezTo>
                <a:cubicBezTo>
                  <a:pt x="3005" y="7225"/>
                  <a:pt x="3152" y="7170"/>
                  <a:pt x="3294" y="7107"/>
                </a:cubicBezTo>
                <a:cubicBezTo>
                  <a:pt x="3340" y="7087"/>
                  <a:pt x="3384" y="7067"/>
                  <a:pt x="3428" y="7046"/>
                </a:cubicBezTo>
                <a:lnTo>
                  <a:pt x="3831" y="6812"/>
                </a:lnTo>
                <a:cubicBezTo>
                  <a:pt x="3944" y="6743"/>
                  <a:pt x="4020" y="6678"/>
                  <a:pt x="4076" y="6635"/>
                </a:cubicBezTo>
                <a:cubicBezTo>
                  <a:pt x="4132" y="6593"/>
                  <a:pt x="4162" y="6570"/>
                  <a:pt x="4162" y="6570"/>
                </a:cubicBezTo>
                <a:cubicBezTo>
                  <a:pt x="4159" y="6575"/>
                  <a:pt x="4154" y="6582"/>
                  <a:pt x="4148" y="6591"/>
                </a:cubicBezTo>
                <a:cubicBezTo>
                  <a:pt x="4113" y="6646"/>
                  <a:pt x="4079" y="6701"/>
                  <a:pt x="4042" y="6755"/>
                </a:cubicBezTo>
                <a:cubicBezTo>
                  <a:pt x="3806" y="7091"/>
                  <a:pt x="3457" y="7370"/>
                  <a:pt x="3034" y="7561"/>
                </a:cubicBezTo>
                <a:cubicBezTo>
                  <a:pt x="2921" y="7614"/>
                  <a:pt x="2800" y="7663"/>
                  <a:pt x="2671" y="7709"/>
                </a:cubicBezTo>
                <a:cubicBezTo>
                  <a:pt x="2541" y="7755"/>
                  <a:pt x="2404" y="7796"/>
                  <a:pt x="2258" y="7831"/>
                </a:cubicBezTo>
                <a:cubicBezTo>
                  <a:pt x="2113" y="7866"/>
                  <a:pt x="1958" y="7891"/>
                  <a:pt x="1797" y="7911"/>
                </a:cubicBezTo>
                <a:cubicBezTo>
                  <a:pt x="1636" y="7931"/>
                  <a:pt x="1469" y="7940"/>
                  <a:pt x="1296" y="7936"/>
                </a:cubicBezTo>
                <a:cubicBezTo>
                  <a:pt x="1123" y="7933"/>
                  <a:pt x="945" y="7915"/>
                  <a:pt x="765" y="7880"/>
                </a:cubicBezTo>
                <a:cubicBezTo>
                  <a:pt x="693" y="7865"/>
                  <a:pt x="622" y="7847"/>
                  <a:pt x="550" y="7826"/>
                </a:cubicBezTo>
                <a:cubicBezTo>
                  <a:pt x="550" y="7827"/>
                  <a:pt x="549" y="7829"/>
                  <a:pt x="548" y="7831"/>
                </a:cubicBezTo>
                <a:cubicBezTo>
                  <a:pt x="548" y="7832"/>
                  <a:pt x="547" y="7834"/>
                  <a:pt x="546" y="7835"/>
                </a:cubicBezTo>
                <a:cubicBezTo>
                  <a:pt x="543" y="7844"/>
                  <a:pt x="541" y="7852"/>
                  <a:pt x="538" y="7861"/>
                </a:cubicBezTo>
                <a:cubicBezTo>
                  <a:pt x="535" y="7870"/>
                  <a:pt x="532" y="7878"/>
                  <a:pt x="528" y="7887"/>
                </a:cubicBezTo>
                <a:cubicBezTo>
                  <a:pt x="526" y="7897"/>
                  <a:pt x="523" y="7906"/>
                  <a:pt x="520" y="7916"/>
                </a:cubicBezTo>
                <a:cubicBezTo>
                  <a:pt x="473" y="8086"/>
                  <a:pt x="452" y="8261"/>
                  <a:pt x="470" y="8435"/>
                </a:cubicBezTo>
                <a:cubicBezTo>
                  <a:pt x="477" y="8502"/>
                  <a:pt x="490" y="8568"/>
                  <a:pt x="508" y="8633"/>
                </a:cubicBezTo>
                <a:cubicBezTo>
                  <a:pt x="586" y="8975"/>
                  <a:pt x="819" y="9284"/>
                  <a:pt x="1164" y="9501"/>
                </a:cubicBezTo>
                <a:cubicBezTo>
                  <a:pt x="1243" y="9551"/>
                  <a:pt x="1329" y="9597"/>
                  <a:pt x="1418" y="9634"/>
                </a:cubicBezTo>
                <a:cubicBezTo>
                  <a:pt x="1508" y="9671"/>
                  <a:pt x="1601" y="9700"/>
                  <a:pt x="1699" y="9721"/>
                </a:cubicBezTo>
                <a:cubicBezTo>
                  <a:pt x="2234" y="9837"/>
                  <a:pt x="2783" y="9691"/>
                  <a:pt x="3290" y="9512"/>
                </a:cubicBezTo>
                <a:cubicBezTo>
                  <a:pt x="3553" y="9419"/>
                  <a:pt x="3811" y="9318"/>
                  <a:pt x="4072" y="9222"/>
                </a:cubicBezTo>
                <a:cubicBezTo>
                  <a:pt x="4173" y="9185"/>
                  <a:pt x="4274" y="9147"/>
                  <a:pt x="4372" y="9114"/>
                </a:cubicBezTo>
                <a:cubicBezTo>
                  <a:pt x="4514" y="9067"/>
                  <a:pt x="4657" y="9024"/>
                  <a:pt x="4803" y="8986"/>
                </a:cubicBezTo>
                <a:cubicBezTo>
                  <a:pt x="4891" y="8964"/>
                  <a:pt x="4981" y="8945"/>
                  <a:pt x="5070" y="8928"/>
                </a:cubicBezTo>
                <a:cubicBezTo>
                  <a:pt x="5151" y="8912"/>
                  <a:pt x="5232" y="8900"/>
                  <a:pt x="5312" y="8890"/>
                </a:cubicBezTo>
                <a:cubicBezTo>
                  <a:pt x="5382" y="8881"/>
                  <a:pt x="5451" y="8873"/>
                  <a:pt x="5519" y="8870"/>
                </a:cubicBezTo>
                <a:cubicBezTo>
                  <a:pt x="5549" y="8868"/>
                  <a:pt x="5579" y="8867"/>
                  <a:pt x="5607" y="8866"/>
                </a:cubicBezTo>
                <a:cubicBezTo>
                  <a:pt x="5605" y="8860"/>
                  <a:pt x="5603" y="8853"/>
                  <a:pt x="5601" y="8846"/>
                </a:cubicBezTo>
                <a:cubicBezTo>
                  <a:pt x="5509" y="8467"/>
                  <a:pt x="5586" y="8080"/>
                  <a:pt x="5735" y="7712"/>
                </a:cubicBezTo>
                <a:cubicBezTo>
                  <a:pt x="5790" y="7577"/>
                  <a:pt x="5845" y="7460"/>
                  <a:pt x="5894" y="7360"/>
                </a:cubicBezTo>
                <a:cubicBezTo>
                  <a:pt x="5940" y="7264"/>
                  <a:pt x="5978" y="7189"/>
                  <a:pt x="6004" y="7137"/>
                </a:cubicBezTo>
                <a:cubicBezTo>
                  <a:pt x="6016" y="7111"/>
                  <a:pt x="6026" y="7091"/>
                  <a:pt x="6032" y="7077"/>
                </a:cubicBezTo>
                <a:cubicBezTo>
                  <a:pt x="6038" y="7064"/>
                  <a:pt x="6040" y="7057"/>
                  <a:pt x="6040" y="7057"/>
                </a:cubicBezTo>
                <a:cubicBezTo>
                  <a:pt x="6040" y="7064"/>
                  <a:pt x="6042" y="7072"/>
                  <a:pt x="6042" y="7079"/>
                </a:cubicBezTo>
                <a:cubicBezTo>
                  <a:pt x="6044" y="7180"/>
                  <a:pt x="6040" y="7282"/>
                  <a:pt x="6032" y="7384"/>
                </a:cubicBezTo>
                <a:cubicBezTo>
                  <a:pt x="6024" y="7486"/>
                  <a:pt x="6012" y="7610"/>
                  <a:pt x="6000" y="7752"/>
                </a:cubicBezTo>
                <a:cubicBezTo>
                  <a:pt x="5999" y="7825"/>
                  <a:pt x="5995" y="7899"/>
                  <a:pt x="5988" y="7973"/>
                </a:cubicBezTo>
                <a:cubicBezTo>
                  <a:pt x="5955" y="8306"/>
                  <a:pt x="5883" y="8673"/>
                  <a:pt x="6192" y="8898"/>
                </a:cubicBezTo>
                <a:cubicBezTo>
                  <a:pt x="6195" y="8900"/>
                  <a:pt x="6199" y="8902"/>
                  <a:pt x="6202" y="8904"/>
                </a:cubicBezTo>
                <a:cubicBezTo>
                  <a:pt x="6209" y="8908"/>
                  <a:pt x="6215" y="8913"/>
                  <a:pt x="6222" y="8917"/>
                </a:cubicBezTo>
                <a:cubicBezTo>
                  <a:pt x="6261" y="8937"/>
                  <a:pt x="6305" y="8950"/>
                  <a:pt x="6350" y="8958"/>
                </a:cubicBezTo>
                <a:cubicBezTo>
                  <a:pt x="6431" y="8973"/>
                  <a:pt x="6535" y="8975"/>
                  <a:pt x="6645" y="8964"/>
                </a:cubicBezTo>
                <a:cubicBezTo>
                  <a:pt x="6757" y="8954"/>
                  <a:pt x="6877" y="8934"/>
                  <a:pt x="6998" y="8904"/>
                </a:cubicBezTo>
                <a:cubicBezTo>
                  <a:pt x="7123" y="8874"/>
                  <a:pt x="7244" y="8833"/>
                  <a:pt x="7367" y="8799"/>
                </a:cubicBezTo>
                <a:cubicBezTo>
                  <a:pt x="8023" y="8613"/>
                  <a:pt x="8767" y="8561"/>
                  <a:pt x="9445" y="8437"/>
                </a:cubicBezTo>
                <a:cubicBezTo>
                  <a:pt x="10123" y="8313"/>
                  <a:pt x="10736" y="8117"/>
                  <a:pt x="11128" y="7647"/>
                </a:cubicBezTo>
                <a:cubicBezTo>
                  <a:pt x="11234" y="7521"/>
                  <a:pt x="11300" y="7364"/>
                  <a:pt x="11191" y="7248"/>
                </a:cubicBezTo>
                <a:cubicBezTo>
                  <a:pt x="11153" y="7208"/>
                  <a:pt x="11095" y="7182"/>
                  <a:pt x="11032" y="7174"/>
                </a:cubicBezTo>
                <a:cubicBezTo>
                  <a:pt x="10977" y="7157"/>
                  <a:pt x="10926" y="7145"/>
                  <a:pt x="10878" y="7139"/>
                </a:cubicBezTo>
                <a:cubicBezTo>
                  <a:pt x="10830" y="7133"/>
                  <a:pt x="10788" y="7131"/>
                  <a:pt x="10754" y="7131"/>
                </a:cubicBezTo>
                <a:cubicBezTo>
                  <a:pt x="10736" y="7131"/>
                  <a:pt x="10721" y="7130"/>
                  <a:pt x="10708" y="7131"/>
                </a:cubicBezTo>
                <a:cubicBezTo>
                  <a:pt x="10694" y="7132"/>
                  <a:pt x="10683" y="7134"/>
                  <a:pt x="10673" y="7134"/>
                </a:cubicBezTo>
                <a:cubicBezTo>
                  <a:pt x="10664" y="7135"/>
                  <a:pt x="10658" y="7134"/>
                  <a:pt x="10653" y="7134"/>
                </a:cubicBezTo>
                <a:cubicBezTo>
                  <a:pt x="10659" y="7132"/>
                  <a:pt x="10663" y="7128"/>
                  <a:pt x="10671" y="7125"/>
                </a:cubicBezTo>
                <a:cubicBezTo>
                  <a:pt x="10732" y="7102"/>
                  <a:pt x="10802" y="7083"/>
                  <a:pt x="10876" y="7073"/>
                </a:cubicBezTo>
                <a:cubicBezTo>
                  <a:pt x="10974" y="7058"/>
                  <a:pt x="11077" y="7059"/>
                  <a:pt x="11176" y="7077"/>
                </a:cubicBezTo>
                <a:cubicBezTo>
                  <a:pt x="11269" y="7094"/>
                  <a:pt x="11359" y="7127"/>
                  <a:pt x="11427" y="7180"/>
                </a:cubicBezTo>
                <a:cubicBezTo>
                  <a:pt x="11608" y="7321"/>
                  <a:pt x="11593" y="7542"/>
                  <a:pt x="11531" y="7741"/>
                </a:cubicBezTo>
                <a:cubicBezTo>
                  <a:pt x="11500" y="7839"/>
                  <a:pt x="11461" y="7934"/>
                  <a:pt x="11413" y="8028"/>
                </a:cubicBezTo>
                <a:cubicBezTo>
                  <a:pt x="11380" y="8057"/>
                  <a:pt x="11344" y="8084"/>
                  <a:pt x="11307" y="8110"/>
                </a:cubicBezTo>
                <a:cubicBezTo>
                  <a:pt x="11270" y="8136"/>
                  <a:pt x="11232" y="8160"/>
                  <a:pt x="11193" y="8183"/>
                </a:cubicBezTo>
                <a:cubicBezTo>
                  <a:pt x="11197" y="8187"/>
                  <a:pt x="11204" y="8192"/>
                  <a:pt x="11209" y="8197"/>
                </a:cubicBezTo>
                <a:cubicBezTo>
                  <a:pt x="11570" y="8539"/>
                  <a:pt x="12067" y="8774"/>
                  <a:pt x="12615" y="8877"/>
                </a:cubicBezTo>
                <a:cubicBezTo>
                  <a:pt x="12661" y="8886"/>
                  <a:pt x="12706" y="8893"/>
                  <a:pt x="12752" y="8900"/>
                </a:cubicBezTo>
                <a:lnTo>
                  <a:pt x="12776" y="8862"/>
                </a:lnTo>
                <a:cubicBezTo>
                  <a:pt x="12956" y="8612"/>
                  <a:pt x="13205" y="8388"/>
                  <a:pt x="13491" y="8221"/>
                </a:cubicBezTo>
                <a:cubicBezTo>
                  <a:pt x="13736" y="8077"/>
                  <a:pt x="14009" y="7965"/>
                  <a:pt x="14295" y="7881"/>
                </a:cubicBezTo>
                <a:cubicBezTo>
                  <a:pt x="14666" y="7772"/>
                  <a:pt x="15054" y="7707"/>
                  <a:pt x="15447" y="7676"/>
                </a:cubicBezTo>
                <a:cubicBezTo>
                  <a:pt x="15592" y="7664"/>
                  <a:pt x="15738" y="7657"/>
                  <a:pt x="15884" y="7655"/>
                </a:cubicBezTo>
                <a:cubicBezTo>
                  <a:pt x="15913" y="7655"/>
                  <a:pt x="15943" y="7655"/>
                  <a:pt x="15972" y="7655"/>
                </a:cubicBezTo>
                <a:cubicBezTo>
                  <a:pt x="15996" y="7655"/>
                  <a:pt x="16014" y="7657"/>
                  <a:pt x="16027" y="7657"/>
                </a:cubicBezTo>
                <a:cubicBezTo>
                  <a:pt x="16039" y="7657"/>
                  <a:pt x="16045" y="7657"/>
                  <a:pt x="16045" y="7657"/>
                </a:cubicBezTo>
                <a:cubicBezTo>
                  <a:pt x="16045" y="7657"/>
                  <a:pt x="16039" y="7660"/>
                  <a:pt x="16029" y="7665"/>
                </a:cubicBezTo>
                <a:cubicBezTo>
                  <a:pt x="16018" y="7670"/>
                  <a:pt x="16003" y="7677"/>
                  <a:pt x="15982" y="7687"/>
                </a:cubicBezTo>
                <a:cubicBezTo>
                  <a:pt x="15941" y="7705"/>
                  <a:pt x="15880" y="7733"/>
                  <a:pt x="15802" y="7766"/>
                </a:cubicBezTo>
                <a:cubicBezTo>
                  <a:pt x="15725" y="7799"/>
                  <a:pt x="15631" y="7838"/>
                  <a:pt x="15523" y="7881"/>
                </a:cubicBezTo>
                <a:cubicBezTo>
                  <a:pt x="15417" y="7924"/>
                  <a:pt x="15298" y="7972"/>
                  <a:pt x="15167" y="8025"/>
                </a:cubicBezTo>
                <a:cubicBezTo>
                  <a:pt x="15037" y="8077"/>
                  <a:pt x="14899" y="8136"/>
                  <a:pt x="14756" y="8197"/>
                </a:cubicBezTo>
                <a:cubicBezTo>
                  <a:pt x="14686" y="8229"/>
                  <a:pt x="14614" y="8260"/>
                  <a:pt x="14541" y="8293"/>
                </a:cubicBezTo>
                <a:cubicBezTo>
                  <a:pt x="14469" y="8327"/>
                  <a:pt x="14398" y="8363"/>
                  <a:pt x="14327" y="8401"/>
                </a:cubicBezTo>
                <a:cubicBezTo>
                  <a:pt x="13735" y="8659"/>
                  <a:pt x="13307" y="9100"/>
                  <a:pt x="13147" y="9618"/>
                </a:cubicBezTo>
                <a:cubicBezTo>
                  <a:pt x="13110" y="9737"/>
                  <a:pt x="13087" y="9859"/>
                  <a:pt x="13080" y="9981"/>
                </a:cubicBezTo>
                <a:cubicBezTo>
                  <a:pt x="13074" y="10098"/>
                  <a:pt x="13084" y="10208"/>
                  <a:pt x="13108" y="10307"/>
                </a:cubicBezTo>
                <a:cubicBezTo>
                  <a:pt x="13133" y="10405"/>
                  <a:pt x="13174" y="10492"/>
                  <a:pt x="13225" y="10566"/>
                </a:cubicBezTo>
                <a:cubicBezTo>
                  <a:pt x="13275" y="10639"/>
                  <a:pt x="13337" y="10697"/>
                  <a:pt x="13395" y="10742"/>
                </a:cubicBezTo>
                <a:cubicBezTo>
                  <a:pt x="13425" y="10764"/>
                  <a:pt x="13453" y="10783"/>
                  <a:pt x="13479" y="10799"/>
                </a:cubicBezTo>
                <a:cubicBezTo>
                  <a:pt x="13505" y="10816"/>
                  <a:pt x="13530" y="10829"/>
                  <a:pt x="13549" y="10839"/>
                </a:cubicBezTo>
                <a:cubicBezTo>
                  <a:pt x="13569" y="10849"/>
                  <a:pt x="13583" y="10857"/>
                  <a:pt x="13593" y="10862"/>
                </a:cubicBezTo>
                <a:cubicBezTo>
                  <a:pt x="13604" y="10868"/>
                  <a:pt x="13610" y="10870"/>
                  <a:pt x="13610" y="10870"/>
                </a:cubicBezTo>
                <a:cubicBezTo>
                  <a:pt x="13610" y="10870"/>
                  <a:pt x="13604" y="10870"/>
                  <a:pt x="13591" y="10870"/>
                </a:cubicBezTo>
                <a:cubicBezTo>
                  <a:pt x="13579" y="10870"/>
                  <a:pt x="13560" y="10869"/>
                  <a:pt x="13535" y="10869"/>
                </a:cubicBezTo>
                <a:cubicBezTo>
                  <a:pt x="13523" y="10869"/>
                  <a:pt x="13510" y="10867"/>
                  <a:pt x="13495" y="10866"/>
                </a:cubicBezTo>
                <a:cubicBezTo>
                  <a:pt x="13480" y="10864"/>
                  <a:pt x="13465" y="10863"/>
                  <a:pt x="13447" y="10861"/>
                </a:cubicBezTo>
                <a:cubicBezTo>
                  <a:pt x="13429" y="10859"/>
                  <a:pt x="13409" y="10857"/>
                  <a:pt x="13389" y="10853"/>
                </a:cubicBezTo>
                <a:cubicBezTo>
                  <a:pt x="13369" y="10849"/>
                  <a:pt x="13348" y="10844"/>
                  <a:pt x="13325" y="10839"/>
                </a:cubicBezTo>
                <a:cubicBezTo>
                  <a:pt x="13236" y="10816"/>
                  <a:pt x="13127" y="10775"/>
                  <a:pt x="13020" y="10706"/>
                </a:cubicBezTo>
                <a:cubicBezTo>
                  <a:pt x="12971" y="10675"/>
                  <a:pt x="12924" y="10636"/>
                  <a:pt x="12878" y="10594"/>
                </a:cubicBezTo>
                <a:cubicBezTo>
                  <a:pt x="12878" y="10601"/>
                  <a:pt x="12878" y="10609"/>
                  <a:pt x="12878" y="10616"/>
                </a:cubicBezTo>
                <a:cubicBezTo>
                  <a:pt x="12878" y="10623"/>
                  <a:pt x="12878" y="10632"/>
                  <a:pt x="12878" y="10640"/>
                </a:cubicBezTo>
                <a:cubicBezTo>
                  <a:pt x="12876" y="10651"/>
                  <a:pt x="12875" y="10664"/>
                  <a:pt x="12872" y="10676"/>
                </a:cubicBezTo>
                <a:cubicBezTo>
                  <a:pt x="12869" y="10689"/>
                  <a:pt x="12866" y="10701"/>
                  <a:pt x="12862" y="10714"/>
                </a:cubicBezTo>
                <a:cubicBezTo>
                  <a:pt x="12739" y="10934"/>
                  <a:pt x="12494" y="11096"/>
                  <a:pt x="12201" y="11156"/>
                </a:cubicBezTo>
                <a:cubicBezTo>
                  <a:pt x="11795" y="11239"/>
                  <a:pt x="11385" y="11117"/>
                  <a:pt x="10996" y="10993"/>
                </a:cubicBezTo>
                <a:cubicBezTo>
                  <a:pt x="8785" y="10288"/>
                  <a:pt x="6727" y="11491"/>
                  <a:pt x="7585" y="12388"/>
                </a:cubicBezTo>
                <a:cubicBezTo>
                  <a:pt x="7850" y="12664"/>
                  <a:pt x="8353" y="12669"/>
                  <a:pt x="8601" y="12565"/>
                </a:cubicBezTo>
                <a:cubicBezTo>
                  <a:pt x="8601" y="12565"/>
                  <a:pt x="8358" y="12699"/>
                  <a:pt x="8058" y="12735"/>
                </a:cubicBezTo>
                <a:cubicBezTo>
                  <a:pt x="7758" y="12771"/>
                  <a:pt x="7403" y="12708"/>
                  <a:pt x="7182" y="12312"/>
                </a:cubicBezTo>
                <a:cubicBezTo>
                  <a:pt x="7182" y="12315"/>
                  <a:pt x="7180" y="12319"/>
                  <a:pt x="7180" y="12321"/>
                </a:cubicBezTo>
                <a:cubicBezTo>
                  <a:pt x="7180" y="12325"/>
                  <a:pt x="7180" y="12328"/>
                  <a:pt x="7180" y="12331"/>
                </a:cubicBezTo>
                <a:cubicBezTo>
                  <a:pt x="7179" y="12344"/>
                  <a:pt x="7179" y="12359"/>
                  <a:pt x="7178" y="12372"/>
                </a:cubicBezTo>
                <a:cubicBezTo>
                  <a:pt x="7165" y="12663"/>
                  <a:pt x="7231" y="12950"/>
                  <a:pt x="7361" y="13225"/>
                </a:cubicBezTo>
                <a:cubicBezTo>
                  <a:pt x="7590" y="13711"/>
                  <a:pt x="8039" y="14141"/>
                  <a:pt x="8681" y="14205"/>
                </a:cubicBezTo>
                <a:cubicBezTo>
                  <a:pt x="9189" y="14256"/>
                  <a:pt x="9679" y="14052"/>
                  <a:pt x="9942" y="13705"/>
                </a:cubicBezTo>
                <a:cubicBezTo>
                  <a:pt x="10050" y="13561"/>
                  <a:pt x="10114" y="13396"/>
                  <a:pt x="10180" y="13236"/>
                </a:cubicBezTo>
                <a:cubicBezTo>
                  <a:pt x="10249" y="13071"/>
                  <a:pt x="10321" y="12910"/>
                  <a:pt x="10407" y="12764"/>
                </a:cubicBezTo>
                <a:cubicBezTo>
                  <a:pt x="10492" y="12619"/>
                  <a:pt x="10586" y="12487"/>
                  <a:pt x="10693" y="12380"/>
                </a:cubicBezTo>
                <a:cubicBezTo>
                  <a:pt x="10822" y="12251"/>
                  <a:pt x="10991" y="12142"/>
                  <a:pt x="11197" y="12115"/>
                </a:cubicBezTo>
                <a:cubicBezTo>
                  <a:pt x="11236" y="12109"/>
                  <a:pt x="11275" y="12107"/>
                  <a:pt x="11315" y="12108"/>
                </a:cubicBezTo>
                <a:cubicBezTo>
                  <a:pt x="11331" y="12108"/>
                  <a:pt x="11345" y="12110"/>
                  <a:pt x="11357" y="12111"/>
                </a:cubicBezTo>
                <a:cubicBezTo>
                  <a:pt x="11369" y="12113"/>
                  <a:pt x="11377" y="12114"/>
                  <a:pt x="11385" y="12115"/>
                </a:cubicBezTo>
                <a:cubicBezTo>
                  <a:pt x="11393" y="12116"/>
                  <a:pt x="11399" y="12117"/>
                  <a:pt x="11403" y="12118"/>
                </a:cubicBezTo>
                <a:cubicBezTo>
                  <a:pt x="11407" y="12118"/>
                  <a:pt x="11409" y="12118"/>
                  <a:pt x="11409" y="12118"/>
                </a:cubicBezTo>
                <a:cubicBezTo>
                  <a:pt x="11401" y="12119"/>
                  <a:pt x="11395" y="12122"/>
                  <a:pt x="11387" y="12124"/>
                </a:cubicBezTo>
                <a:cubicBezTo>
                  <a:pt x="11286" y="12148"/>
                  <a:pt x="11193" y="12188"/>
                  <a:pt x="11118" y="12246"/>
                </a:cubicBezTo>
                <a:cubicBezTo>
                  <a:pt x="11045" y="12303"/>
                  <a:pt x="10979" y="12386"/>
                  <a:pt x="10926" y="12490"/>
                </a:cubicBezTo>
                <a:cubicBezTo>
                  <a:pt x="10872" y="12596"/>
                  <a:pt x="10831" y="12722"/>
                  <a:pt x="10794" y="12863"/>
                </a:cubicBezTo>
                <a:cubicBezTo>
                  <a:pt x="10756" y="13006"/>
                  <a:pt x="10728" y="13162"/>
                  <a:pt x="10695" y="13334"/>
                </a:cubicBezTo>
                <a:cubicBezTo>
                  <a:pt x="10648" y="13584"/>
                  <a:pt x="10585" y="13836"/>
                  <a:pt x="10427" y="14057"/>
                </a:cubicBezTo>
                <a:cubicBezTo>
                  <a:pt x="10145" y="14451"/>
                  <a:pt x="9613" y="14684"/>
                  <a:pt x="9040" y="14739"/>
                </a:cubicBezTo>
                <a:cubicBezTo>
                  <a:pt x="9015" y="14741"/>
                  <a:pt x="8991" y="14744"/>
                  <a:pt x="8966" y="14745"/>
                </a:cubicBezTo>
                <a:cubicBezTo>
                  <a:pt x="8965" y="14749"/>
                  <a:pt x="8964" y="14753"/>
                  <a:pt x="8964" y="14756"/>
                </a:cubicBezTo>
                <a:cubicBezTo>
                  <a:pt x="8954" y="14840"/>
                  <a:pt x="8954" y="14925"/>
                  <a:pt x="8974" y="15007"/>
                </a:cubicBezTo>
                <a:cubicBezTo>
                  <a:pt x="9127" y="15638"/>
                  <a:pt x="10069" y="15825"/>
                  <a:pt x="10950" y="15836"/>
                </a:cubicBezTo>
                <a:cubicBezTo>
                  <a:pt x="11829" y="15847"/>
                  <a:pt x="12775" y="15680"/>
                  <a:pt x="12944" y="15055"/>
                </a:cubicBezTo>
                <a:cubicBezTo>
                  <a:pt x="12967" y="14972"/>
                  <a:pt x="12968" y="14888"/>
                  <a:pt x="12964" y="14804"/>
                </a:cubicBezTo>
                <a:cubicBezTo>
                  <a:pt x="12962" y="14769"/>
                  <a:pt x="12959" y="14736"/>
                  <a:pt x="12956" y="14707"/>
                </a:cubicBezTo>
                <a:cubicBezTo>
                  <a:pt x="12939" y="14705"/>
                  <a:pt x="12921" y="14701"/>
                  <a:pt x="12904" y="14698"/>
                </a:cubicBezTo>
                <a:cubicBezTo>
                  <a:pt x="12773" y="14671"/>
                  <a:pt x="12651" y="14620"/>
                  <a:pt x="12547" y="14551"/>
                </a:cubicBezTo>
                <a:cubicBezTo>
                  <a:pt x="12465" y="14496"/>
                  <a:pt x="12402" y="14437"/>
                  <a:pt x="12349" y="14379"/>
                </a:cubicBezTo>
                <a:cubicBezTo>
                  <a:pt x="12296" y="14321"/>
                  <a:pt x="12257" y="14262"/>
                  <a:pt x="12223" y="14207"/>
                </a:cubicBezTo>
                <a:cubicBezTo>
                  <a:pt x="12154" y="14096"/>
                  <a:pt x="12112" y="13993"/>
                  <a:pt x="12080" y="13902"/>
                </a:cubicBezTo>
                <a:cubicBezTo>
                  <a:pt x="12048" y="13811"/>
                  <a:pt x="12026" y="13732"/>
                  <a:pt x="12010" y="13667"/>
                </a:cubicBezTo>
                <a:cubicBezTo>
                  <a:pt x="11994" y="13601"/>
                  <a:pt x="11986" y="13549"/>
                  <a:pt x="11978" y="13514"/>
                </a:cubicBezTo>
                <a:cubicBezTo>
                  <a:pt x="11970" y="13478"/>
                  <a:pt x="11966" y="13458"/>
                  <a:pt x="11966" y="13458"/>
                </a:cubicBezTo>
                <a:cubicBezTo>
                  <a:pt x="11966" y="13458"/>
                  <a:pt x="11987" y="13471"/>
                  <a:pt x="12018" y="13498"/>
                </a:cubicBezTo>
                <a:cubicBezTo>
                  <a:pt x="12050" y="13524"/>
                  <a:pt x="12096" y="13564"/>
                  <a:pt x="12150" y="13615"/>
                </a:cubicBezTo>
                <a:cubicBezTo>
                  <a:pt x="12205" y="13666"/>
                  <a:pt x="12269" y="13727"/>
                  <a:pt x="12341" y="13796"/>
                </a:cubicBezTo>
                <a:cubicBezTo>
                  <a:pt x="12391" y="13845"/>
                  <a:pt x="12446" y="13896"/>
                  <a:pt x="12505" y="13948"/>
                </a:cubicBezTo>
                <a:cubicBezTo>
                  <a:pt x="12546" y="13997"/>
                  <a:pt x="12596" y="14042"/>
                  <a:pt x="12652" y="14081"/>
                </a:cubicBezTo>
                <a:cubicBezTo>
                  <a:pt x="12798" y="14181"/>
                  <a:pt x="12984" y="14239"/>
                  <a:pt x="13179" y="14237"/>
                </a:cubicBezTo>
                <a:cubicBezTo>
                  <a:pt x="13616" y="14232"/>
                  <a:pt x="13972" y="13952"/>
                  <a:pt x="13980" y="13605"/>
                </a:cubicBezTo>
                <a:cubicBezTo>
                  <a:pt x="13985" y="13403"/>
                  <a:pt x="13878" y="13207"/>
                  <a:pt x="13730" y="13060"/>
                </a:cubicBezTo>
                <a:cubicBezTo>
                  <a:pt x="13677" y="13008"/>
                  <a:pt x="13596" y="12942"/>
                  <a:pt x="13551" y="12888"/>
                </a:cubicBezTo>
                <a:cubicBezTo>
                  <a:pt x="13475" y="12796"/>
                  <a:pt x="13386" y="12762"/>
                  <a:pt x="13295" y="12691"/>
                </a:cubicBezTo>
                <a:cubicBezTo>
                  <a:pt x="13249" y="12656"/>
                  <a:pt x="13203" y="12623"/>
                  <a:pt x="13157" y="12593"/>
                </a:cubicBezTo>
                <a:cubicBezTo>
                  <a:pt x="13111" y="12563"/>
                  <a:pt x="13064" y="12536"/>
                  <a:pt x="13020" y="12511"/>
                </a:cubicBezTo>
                <a:cubicBezTo>
                  <a:pt x="12931" y="12462"/>
                  <a:pt x="12847" y="12423"/>
                  <a:pt x="12776" y="12391"/>
                </a:cubicBezTo>
                <a:cubicBezTo>
                  <a:pt x="12700" y="12357"/>
                  <a:pt x="12622" y="12325"/>
                  <a:pt x="12543" y="12296"/>
                </a:cubicBezTo>
                <a:cubicBezTo>
                  <a:pt x="12549" y="12296"/>
                  <a:pt x="12555" y="12295"/>
                  <a:pt x="12561" y="12295"/>
                </a:cubicBezTo>
                <a:cubicBezTo>
                  <a:pt x="12645" y="12290"/>
                  <a:pt x="12728" y="12288"/>
                  <a:pt x="12812" y="12291"/>
                </a:cubicBezTo>
                <a:cubicBezTo>
                  <a:pt x="12898" y="12295"/>
                  <a:pt x="13003" y="12306"/>
                  <a:pt x="13123" y="12329"/>
                </a:cubicBezTo>
                <a:cubicBezTo>
                  <a:pt x="13242" y="12353"/>
                  <a:pt x="13375" y="12388"/>
                  <a:pt x="13513" y="12445"/>
                </a:cubicBezTo>
                <a:cubicBezTo>
                  <a:pt x="13652" y="12501"/>
                  <a:pt x="13796" y="12579"/>
                  <a:pt x="13930" y="12678"/>
                </a:cubicBezTo>
                <a:cubicBezTo>
                  <a:pt x="14064" y="12778"/>
                  <a:pt x="14188" y="12901"/>
                  <a:pt x="14285" y="13045"/>
                </a:cubicBezTo>
                <a:cubicBezTo>
                  <a:pt x="14333" y="13117"/>
                  <a:pt x="14374" y="13194"/>
                  <a:pt x="14407" y="13275"/>
                </a:cubicBezTo>
                <a:cubicBezTo>
                  <a:pt x="14431" y="13334"/>
                  <a:pt x="14450" y="13394"/>
                  <a:pt x="14463" y="13457"/>
                </a:cubicBezTo>
                <a:cubicBezTo>
                  <a:pt x="14486" y="13424"/>
                  <a:pt x="14513" y="13393"/>
                  <a:pt x="14541" y="13364"/>
                </a:cubicBezTo>
                <a:cubicBezTo>
                  <a:pt x="15267" y="12611"/>
                  <a:pt x="17762" y="13079"/>
                  <a:pt x="17536" y="11785"/>
                </a:cubicBezTo>
                <a:cubicBezTo>
                  <a:pt x="17514" y="11660"/>
                  <a:pt x="17441" y="11546"/>
                  <a:pt x="17357" y="11439"/>
                </a:cubicBezTo>
                <a:cubicBezTo>
                  <a:pt x="17277" y="11337"/>
                  <a:pt x="17192" y="11246"/>
                  <a:pt x="17103" y="11172"/>
                </a:cubicBezTo>
                <a:cubicBezTo>
                  <a:pt x="17014" y="11097"/>
                  <a:pt x="16924" y="11039"/>
                  <a:pt x="16844" y="10995"/>
                </a:cubicBezTo>
                <a:cubicBezTo>
                  <a:pt x="16765" y="10951"/>
                  <a:pt x="16696" y="10920"/>
                  <a:pt x="16648" y="10900"/>
                </a:cubicBezTo>
                <a:cubicBezTo>
                  <a:pt x="16623" y="10891"/>
                  <a:pt x="16604" y="10883"/>
                  <a:pt x="16592" y="10878"/>
                </a:cubicBezTo>
                <a:cubicBezTo>
                  <a:pt x="16579" y="10873"/>
                  <a:pt x="16574" y="10870"/>
                  <a:pt x="16574" y="10870"/>
                </a:cubicBezTo>
                <a:cubicBezTo>
                  <a:pt x="16574" y="10870"/>
                  <a:pt x="16582" y="10870"/>
                  <a:pt x="16596" y="10869"/>
                </a:cubicBezTo>
                <a:cubicBezTo>
                  <a:pt x="16610" y="10868"/>
                  <a:pt x="16630" y="10867"/>
                  <a:pt x="16658" y="10867"/>
                </a:cubicBezTo>
                <a:cubicBezTo>
                  <a:pt x="16713" y="10868"/>
                  <a:pt x="16797" y="10869"/>
                  <a:pt x="16902" y="10886"/>
                </a:cubicBezTo>
                <a:cubicBezTo>
                  <a:pt x="17007" y="10903"/>
                  <a:pt x="17135" y="10934"/>
                  <a:pt x="17271" y="10989"/>
                </a:cubicBezTo>
                <a:cubicBezTo>
                  <a:pt x="17407" y="11043"/>
                  <a:pt x="17552" y="11120"/>
                  <a:pt x="17690" y="11227"/>
                </a:cubicBezTo>
                <a:cubicBezTo>
                  <a:pt x="17827" y="11334"/>
                  <a:pt x="17958" y="11470"/>
                  <a:pt x="18055" y="11636"/>
                </a:cubicBezTo>
                <a:cubicBezTo>
                  <a:pt x="18103" y="11719"/>
                  <a:pt x="18142" y="11810"/>
                  <a:pt x="18167" y="11908"/>
                </a:cubicBezTo>
                <a:cubicBezTo>
                  <a:pt x="18178" y="11898"/>
                  <a:pt x="18188" y="11889"/>
                  <a:pt x="18199" y="11879"/>
                </a:cubicBezTo>
                <a:cubicBezTo>
                  <a:pt x="18210" y="11870"/>
                  <a:pt x="18224" y="11862"/>
                  <a:pt x="18235" y="11852"/>
                </a:cubicBezTo>
                <a:cubicBezTo>
                  <a:pt x="18314" y="11791"/>
                  <a:pt x="18399" y="11732"/>
                  <a:pt x="18492" y="11674"/>
                </a:cubicBezTo>
                <a:cubicBezTo>
                  <a:pt x="18584" y="11617"/>
                  <a:pt x="18685" y="11563"/>
                  <a:pt x="18790" y="11513"/>
                </a:cubicBezTo>
                <a:cubicBezTo>
                  <a:pt x="19001" y="11413"/>
                  <a:pt x="19235" y="11332"/>
                  <a:pt x="19464" y="11268"/>
                </a:cubicBezTo>
                <a:cubicBezTo>
                  <a:pt x="19691" y="11202"/>
                  <a:pt x="19911" y="11152"/>
                  <a:pt x="20067" y="11085"/>
                </a:cubicBezTo>
                <a:cubicBezTo>
                  <a:pt x="20145" y="11052"/>
                  <a:pt x="20207" y="11016"/>
                  <a:pt x="20261" y="10973"/>
                </a:cubicBezTo>
                <a:cubicBezTo>
                  <a:pt x="20268" y="10968"/>
                  <a:pt x="20277" y="10963"/>
                  <a:pt x="20283" y="10957"/>
                </a:cubicBezTo>
                <a:cubicBezTo>
                  <a:pt x="20290" y="10951"/>
                  <a:pt x="20295" y="10946"/>
                  <a:pt x="20301" y="10940"/>
                </a:cubicBezTo>
                <a:cubicBezTo>
                  <a:pt x="20305" y="10937"/>
                  <a:pt x="20308" y="10933"/>
                  <a:pt x="20311" y="10930"/>
                </a:cubicBezTo>
                <a:cubicBezTo>
                  <a:pt x="20315" y="10927"/>
                  <a:pt x="20318" y="10924"/>
                  <a:pt x="20321" y="10921"/>
                </a:cubicBezTo>
                <a:lnTo>
                  <a:pt x="20337" y="10905"/>
                </a:lnTo>
                <a:lnTo>
                  <a:pt x="20361" y="10875"/>
                </a:lnTo>
                <a:lnTo>
                  <a:pt x="20378" y="10856"/>
                </a:lnTo>
                <a:cubicBezTo>
                  <a:pt x="20383" y="10849"/>
                  <a:pt x="20390" y="10841"/>
                  <a:pt x="20396" y="10834"/>
                </a:cubicBezTo>
                <a:cubicBezTo>
                  <a:pt x="20401" y="10826"/>
                  <a:pt x="20406" y="10820"/>
                  <a:pt x="20412" y="10812"/>
                </a:cubicBezTo>
                <a:cubicBezTo>
                  <a:pt x="20455" y="10751"/>
                  <a:pt x="20485" y="10692"/>
                  <a:pt x="20502" y="10633"/>
                </a:cubicBezTo>
                <a:cubicBezTo>
                  <a:pt x="20518" y="10575"/>
                  <a:pt x="20522" y="10517"/>
                  <a:pt x="20512" y="10463"/>
                </a:cubicBezTo>
                <a:cubicBezTo>
                  <a:pt x="20501" y="10408"/>
                  <a:pt x="20476" y="10355"/>
                  <a:pt x="20440" y="10303"/>
                </a:cubicBezTo>
                <a:cubicBezTo>
                  <a:pt x="20403" y="10251"/>
                  <a:pt x="20354" y="10203"/>
                  <a:pt x="20295" y="10158"/>
                </a:cubicBezTo>
                <a:cubicBezTo>
                  <a:pt x="20179" y="10069"/>
                  <a:pt x="20030" y="9999"/>
                  <a:pt x="19882" y="9947"/>
                </a:cubicBezTo>
                <a:cubicBezTo>
                  <a:pt x="19735" y="9894"/>
                  <a:pt x="19587" y="9855"/>
                  <a:pt x="19452" y="9828"/>
                </a:cubicBezTo>
                <a:cubicBezTo>
                  <a:pt x="19316" y="9801"/>
                  <a:pt x="19193" y="9784"/>
                  <a:pt x="19091" y="9771"/>
                </a:cubicBezTo>
                <a:cubicBezTo>
                  <a:pt x="19040" y="9765"/>
                  <a:pt x="18995" y="9760"/>
                  <a:pt x="18955" y="9755"/>
                </a:cubicBezTo>
                <a:cubicBezTo>
                  <a:pt x="18914" y="9751"/>
                  <a:pt x="18879" y="9748"/>
                  <a:pt x="18850" y="9746"/>
                </a:cubicBezTo>
                <a:cubicBezTo>
                  <a:pt x="18822" y="9743"/>
                  <a:pt x="18801" y="9741"/>
                  <a:pt x="18786" y="9740"/>
                </a:cubicBezTo>
                <a:cubicBezTo>
                  <a:pt x="18772" y="9738"/>
                  <a:pt x="18764" y="9737"/>
                  <a:pt x="18764" y="9737"/>
                </a:cubicBezTo>
                <a:cubicBezTo>
                  <a:pt x="18764" y="9737"/>
                  <a:pt x="18770" y="9736"/>
                  <a:pt x="18784" y="9732"/>
                </a:cubicBezTo>
                <a:cubicBezTo>
                  <a:pt x="18798" y="9728"/>
                  <a:pt x="18819" y="9721"/>
                  <a:pt x="18846" y="9714"/>
                </a:cubicBezTo>
                <a:cubicBezTo>
                  <a:pt x="18901" y="9702"/>
                  <a:pt x="18981" y="9682"/>
                  <a:pt x="19087" y="9664"/>
                </a:cubicBezTo>
                <a:cubicBezTo>
                  <a:pt x="19192" y="9646"/>
                  <a:pt x="19323" y="9630"/>
                  <a:pt x="19476" y="9623"/>
                </a:cubicBezTo>
                <a:cubicBezTo>
                  <a:pt x="19628" y="9616"/>
                  <a:pt x="19805" y="9618"/>
                  <a:pt x="19999" y="9646"/>
                </a:cubicBezTo>
                <a:cubicBezTo>
                  <a:pt x="20192" y="9675"/>
                  <a:pt x="20404" y="9729"/>
                  <a:pt x="20612" y="9836"/>
                </a:cubicBezTo>
                <a:cubicBezTo>
                  <a:pt x="20716" y="9889"/>
                  <a:pt x="20815" y="9957"/>
                  <a:pt x="20903" y="10043"/>
                </a:cubicBezTo>
                <a:cubicBezTo>
                  <a:pt x="20942" y="10081"/>
                  <a:pt x="20979" y="10124"/>
                  <a:pt x="21011" y="10169"/>
                </a:cubicBezTo>
                <a:cubicBezTo>
                  <a:pt x="21012" y="10157"/>
                  <a:pt x="21012" y="10144"/>
                  <a:pt x="21013" y="10131"/>
                </a:cubicBezTo>
                <a:cubicBezTo>
                  <a:pt x="21014" y="10118"/>
                  <a:pt x="21017" y="10106"/>
                  <a:pt x="21019" y="10093"/>
                </a:cubicBezTo>
                <a:cubicBezTo>
                  <a:pt x="21022" y="10062"/>
                  <a:pt x="21024" y="10029"/>
                  <a:pt x="21029" y="9995"/>
                </a:cubicBezTo>
                <a:cubicBezTo>
                  <a:pt x="21033" y="9962"/>
                  <a:pt x="21040" y="9929"/>
                  <a:pt x="21047" y="9894"/>
                </a:cubicBezTo>
                <a:cubicBezTo>
                  <a:pt x="21056" y="9821"/>
                  <a:pt x="21072" y="9748"/>
                  <a:pt x="21095" y="9676"/>
                </a:cubicBezTo>
                <a:cubicBezTo>
                  <a:pt x="21189" y="9385"/>
                  <a:pt x="21392" y="9118"/>
                  <a:pt x="21420" y="8817"/>
                </a:cubicBezTo>
                <a:cubicBezTo>
                  <a:pt x="21426" y="8750"/>
                  <a:pt x="21424" y="8683"/>
                  <a:pt x="21412" y="8617"/>
                </a:cubicBezTo>
                <a:cubicBezTo>
                  <a:pt x="21386" y="8490"/>
                  <a:pt x="21324" y="8369"/>
                  <a:pt x="21231" y="8263"/>
                </a:cubicBezTo>
                <a:cubicBezTo>
                  <a:pt x="20649" y="7596"/>
                  <a:pt x="19463" y="7786"/>
                  <a:pt x="18413" y="7892"/>
                </a:cubicBezTo>
                <a:cubicBezTo>
                  <a:pt x="18336" y="7900"/>
                  <a:pt x="18259" y="7907"/>
                  <a:pt x="18181" y="7913"/>
                </a:cubicBezTo>
                <a:cubicBezTo>
                  <a:pt x="18154" y="7915"/>
                  <a:pt x="18135" y="7916"/>
                  <a:pt x="18121" y="7917"/>
                </a:cubicBezTo>
                <a:cubicBezTo>
                  <a:pt x="18107" y="7919"/>
                  <a:pt x="18099" y="7919"/>
                  <a:pt x="18099" y="7919"/>
                </a:cubicBezTo>
                <a:cubicBezTo>
                  <a:pt x="18099" y="7919"/>
                  <a:pt x="18105" y="7915"/>
                  <a:pt x="18117" y="7910"/>
                </a:cubicBezTo>
                <a:cubicBezTo>
                  <a:pt x="18129" y="7904"/>
                  <a:pt x="18146" y="7896"/>
                  <a:pt x="18169" y="7884"/>
                </a:cubicBezTo>
                <a:cubicBezTo>
                  <a:pt x="18216" y="7863"/>
                  <a:pt x="18285" y="7830"/>
                  <a:pt x="18375" y="7793"/>
                </a:cubicBezTo>
                <a:cubicBezTo>
                  <a:pt x="18466" y="7756"/>
                  <a:pt x="18577" y="7712"/>
                  <a:pt x="18708" y="7668"/>
                </a:cubicBezTo>
                <a:cubicBezTo>
                  <a:pt x="18774" y="7646"/>
                  <a:pt x="18843" y="7623"/>
                  <a:pt x="18918" y="7602"/>
                </a:cubicBezTo>
                <a:cubicBezTo>
                  <a:pt x="18993" y="7579"/>
                  <a:pt x="19074" y="7559"/>
                  <a:pt x="19159" y="7538"/>
                </a:cubicBezTo>
                <a:cubicBezTo>
                  <a:pt x="19328" y="7497"/>
                  <a:pt x="19515" y="7460"/>
                  <a:pt x="19720" y="7434"/>
                </a:cubicBezTo>
                <a:cubicBezTo>
                  <a:pt x="19925" y="7409"/>
                  <a:pt x="20147" y="7395"/>
                  <a:pt x="20384" y="7406"/>
                </a:cubicBezTo>
                <a:cubicBezTo>
                  <a:pt x="20502" y="7411"/>
                  <a:pt x="20623" y="7422"/>
                  <a:pt x="20746" y="7442"/>
                </a:cubicBezTo>
                <a:cubicBezTo>
                  <a:pt x="20869" y="7463"/>
                  <a:pt x="20993" y="7493"/>
                  <a:pt x="21117" y="7534"/>
                </a:cubicBezTo>
                <a:cubicBezTo>
                  <a:pt x="21278" y="7586"/>
                  <a:pt x="21438" y="7660"/>
                  <a:pt x="21580" y="7756"/>
                </a:cubicBezTo>
                <a:cubicBezTo>
                  <a:pt x="21570" y="7730"/>
                  <a:pt x="21560" y="7704"/>
                  <a:pt x="21550" y="7676"/>
                </a:cubicBezTo>
                <a:cubicBezTo>
                  <a:pt x="21472" y="7448"/>
                  <a:pt x="21418" y="7198"/>
                  <a:pt x="21402" y="6932"/>
                </a:cubicBezTo>
                <a:cubicBezTo>
                  <a:pt x="21367" y="6350"/>
                  <a:pt x="21520" y="5759"/>
                  <a:pt x="21438" y="5175"/>
                </a:cubicBezTo>
                <a:cubicBezTo>
                  <a:pt x="21361" y="4624"/>
                  <a:pt x="21072" y="4092"/>
                  <a:pt x="20510" y="3761"/>
                </a:cubicBezTo>
                <a:cubicBezTo>
                  <a:pt x="20437" y="3718"/>
                  <a:pt x="20358" y="3679"/>
                  <a:pt x="20277" y="3644"/>
                </a:cubicBezTo>
                <a:cubicBezTo>
                  <a:pt x="20115" y="3580"/>
                  <a:pt x="19938" y="3541"/>
                  <a:pt x="19754" y="3517"/>
                </a:cubicBezTo>
                <a:cubicBezTo>
                  <a:pt x="19568" y="3492"/>
                  <a:pt x="19373" y="3489"/>
                  <a:pt x="19181" y="3517"/>
                </a:cubicBezTo>
                <a:cubicBezTo>
                  <a:pt x="18956" y="3549"/>
                  <a:pt x="18742" y="3621"/>
                  <a:pt x="18568" y="3738"/>
                </a:cubicBezTo>
                <a:cubicBezTo>
                  <a:pt x="17574" y="4403"/>
                  <a:pt x="18407" y="5614"/>
                  <a:pt x="17874" y="6474"/>
                </a:cubicBezTo>
                <a:cubicBezTo>
                  <a:pt x="17761" y="6657"/>
                  <a:pt x="17591" y="6814"/>
                  <a:pt x="17367" y="6915"/>
                </a:cubicBezTo>
                <a:cubicBezTo>
                  <a:pt x="17155" y="7010"/>
                  <a:pt x="16922" y="7041"/>
                  <a:pt x="16722" y="7027"/>
                </a:cubicBezTo>
                <a:cubicBezTo>
                  <a:pt x="16523" y="7013"/>
                  <a:pt x="16353" y="6961"/>
                  <a:pt x="16223" y="6894"/>
                </a:cubicBezTo>
                <a:cubicBezTo>
                  <a:pt x="16041" y="6801"/>
                  <a:pt x="15903" y="6667"/>
                  <a:pt x="15822" y="6529"/>
                </a:cubicBezTo>
                <a:cubicBezTo>
                  <a:pt x="15807" y="6504"/>
                  <a:pt x="15797" y="6483"/>
                  <a:pt x="15790" y="6469"/>
                </a:cubicBezTo>
                <a:cubicBezTo>
                  <a:pt x="15793" y="6471"/>
                  <a:pt x="15816" y="6485"/>
                  <a:pt x="15856" y="6507"/>
                </a:cubicBezTo>
                <a:cubicBezTo>
                  <a:pt x="15946" y="6558"/>
                  <a:pt x="16066" y="6610"/>
                  <a:pt x="16181" y="6645"/>
                </a:cubicBezTo>
                <a:cubicBezTo>
                  <a:pt x="16350" y="6696"/>
                  <a:pt x="16533" y="6716"/>
                  <a:pt x="16710" y="6684"/>
                </a:cubicBezTo>
                <a:cubicBezTo>
                  <a:pt x="16971" y="6637"/>
                  <a:pt x="17178" y="6478"/>
                  <a:pt x="17275" y="6278"/>
                </a:cubicBezTo>
                <a:cubicBezTo>
                  <a:pt x="17415" y="5990"/>
                  <a:pt x="17311" y="5676"/>
                  <a:pt x="17309" y="5369"/>
                </a:cubicBezTo>
                <a:cubicBezTo>
                  <a:pt x="17308" y="5186"/>
                  <a:pt x="17344" y="5006"/>
                  <a:pt x="17393" y="4827"/>
                </a:cubicBezTo>
                <a:cubicBezTo>
                  <a:pt x="17442" y="4652"/>
                  <a:pt x="17502" y="4478"/>
                  <a:pt x="17588" y="4312"/>
                </a:cubicBezTo>
                <a:cubicBezTo>
                  <a:pt x="17676" y="4142"/>
                  <a:pt x="17791" y="3980"/>
                  <a:pt x="17928" y="3831"/>
                </a:cubicBezTo>
                <a:cubicBezTo>
                  <a:pt x="17858" y="3857"/>
                  <a:pt x="17789" y="3885"/>
                  <a:pt x="17720" y="3913"/>
                </a:cubicBezTo>
                <a:cubicBezTo>
                  <a:pt x="17652" y="3941"/>
                  <a:pt x="17584" y="3970"/>
                  <a:pt x="17518" y="4000"/>
                </a:cubicBezTo>
                <a:cubicBezTo>
                  <a:pt x="17349" y="4075"/>
                  <a:pt x="17187" y="4154"/>
                  <a:pt x="17033" y="4237"/>
                </a:cubicBezTo>
                <a:cubicBezTo>
                  <a:pt x="16724" y="4401"/>
                  <a:pt x="16443" y="4574"/>
                  <a:pt x="16199" y="4745"/>
                </a:cubicBezTo>
                <a:cubicBezTo>
                  <a:pt x="15954" y="4916"/>
                  <a:pt x="15747" y="5086"/>
                  <a:pt x="15582" y="5249"/>
                </a:cubicBezTo>
                <a:cubicBezTo>
                  <a:pt x="15424" y="5404"/>
                  <a:pt x="15322" y="5573"/>
                  <a:pt x="15251" y="5713"/>
                </a:cubicBezTo>
                <a:cubicBezTo>
                  <a:pt x="15179" y="5854"/>
                  <a:pt x="15138" y="5972"/>
                  <a:pt x="15113" y="6053"/>
                </a:cubicBezTo>
                <a:cubicBezTo>
                  <a:pt x="15088" y="6133"/>
                  <a:pt x="15077" y="6177"/>
                  <a:pt x="15077" y="6177"/>
                </a:cubicBezTo>
                <a:cubicBezTo>
                  <a:pt x="15077" y="6177"/>
                  <a:pt x="15076" y="6166"/>
                  <a:pt x="15075" y="6144"/>
                </a:cubicBezTo>
                <a:cubicBezTo>
                  <a:pt x="15073" y="6122"/>
                  <a:pt x="15071" y="6090"/>
                  <a:pt x="15071" y="6048"/>
                </a:cubicBezTo>
                <a:cubicBezTo>
                  <a:pt x="15071" y="5964"/>
                  <a:pt x="15072" y="5839"/>
                  <a:pt x="15107" y="5681"/>
                </a:cubicBezTo>
                <a:cubicBezTo>
                  <a:pt x="15141" y="5524"/>
                  <a:pt x="15202" y="5332"/>
                  <a:pt x="15343" y="5124"/>
                </a:cubicBezTo>
                <a:cubicBezTo>
                  <a:pt x="15382" y="5066"/>
                  <a:pt x="15414" y="5028"/>
                  <a:pt x="15455" y="4974"/>
                </a:cubicBezTo>
                <a:cubicBezTo>
                  <a:pt x="15496" y="4923"/>
                  <a:pt x="15539" y="4872"/>
                  <a:pt x="15586" y="4821"/>
                </a:cubicBezTo>
                <a:cubicBezTo>
                  <a:pt x="15679" y="4718"/>
                  <a:pt x="15782" y="4614"/>
                  <a:pt x="15896" y="4510"/>
                </a:cubicBezTo>
                <a:cubicBezTo>
                  <a:pt x="16125" y="4302"/>
                  <a:pt x="16393" y="4092"/>
                  <a:pt x="16704" y="3891"/>
                </a:cubicBezTo>
                <a:cubicBezTo>
                  <a:pt x="17014" y="3690"/>
                  <a:pt x="17367" y="3497"/>
                  <a:pt x="17762" y="3333"/>
                </a:cubicBezTo>
                <a:cubicBezTo>
                  <a:pt x="17960" y="3252"/>
                  <a:pt x="18168" y="3178"/>
                  <a:pt x="18389" y="3115"/>
                </a:cubicBezTo>
                <a:cubicBezTo>
                  <a:pt x="18510" y="3082"/>
                  <a:pt x="18635" y="3054"/>
                  <a:pt x="18762" y="3029"/>
                </a:cubicBezTo>
                <a:cubicBezTo>
                  <a:pt x="18761" y="3014"/>
                  <a:pt x="18758" y="3000"/>
                  <a:pt x="18756" y="2986"/>
                </a:cubicBezTo>
                <a:cubicBezTo>
                  <a:pt x="18755" y="2971"/>
                  <a:pt x="18754" y="2956"/>
                  <a:pt x="18752" y="2940"/>
                </a:cubicBezTo>
                <a:cubicBezTo>
                  <a:pt x="18744" y="2833"/>
                  <a:pt x="18722" y="2721"/>
                  <a:pt x="18684" y="2610"/>
                </a:cubicBezTo>
                <a:cubicBezTo>
                  <a:pt x="18559" y="2249"/>
                  <a:pt x="18277" y="1932"/>
                  <a:pt x="17870" y="1739"/>
                </a:cubicBezTo>
                <a:cubicBezTo>
                  <a:pt x="17775" y="1693"/>
                  <a:pt x="17675" y="1656"/>
                  <a:pt x="17570" y="1626"/>
                </a:cubicBezTo>
                <a:cubicBezTo>
                  <a:pt x="17462" y="1596"/>
                  <a:pt x="17350" y="1565"/>
                  <a:pt x="17233" y="1543"/>
                </a:cubicBezTo>
                <a:cubicBezTo>
                  <a:pt x="17116" y="1520"/>
                  <a:pt x="16996" y="1499"/>
                  <a:pt x="16872" y="1484"/>
                </a:cubicBezTo>
                <a:cubicBezTo>
                  <a:pt x="16747" y="1469"/>
                  <a:pt x="16620" y="1460"/>
                  <a:pt x="16493" y="1451"/>
                </a:cubicBezTo>
                <a:cubicBezTo>
                  <a:pt x="16147" y="1427"/>
                  <a:pt x="15788" y="1417"/>
                  <a:pt x="15477" y="1541"/>
                </a:cubicBezTo>
                <a:cubicBezTo>
                  <a:pt x="15382" y="1579"/>
                  <a:pt x="15296" y="1630"/>
                  <a:pt x="15215" y="1685"/>
                </a:cubicBezTo>
                <a:cubicBezTo>
                  <a:pt x="15129" y="1744"/>
                  <a:pt x="15043" y="1814"/>
                  <a:pt x="14954" y="1884"/>
                </a:cubicBezTo>
                <a:cubicBezTo>
                  <a:pt x="14864" y="1955"/>
                  <a:pt x="14771" y="2025"/>
                  <a:pt x="14688" y="2102"/>
                </a:cubicBezTo>
                <a:cubicBezTo>
                  <a:pt x="14087" y="2653"/>
                  <a:pt x="14023" y="3416"/>
                  <a:pt x="13990" y="4142"/>
                </a:cubicBezTo>
                <a:cubicBezTo>
                  <a:pt x="13986" y="4246"/>
                  <a:pt x="13982" y="4350"/>
                  <a:pt x="13964" y="4453"/>
                </a:cubicBezTo>
                <a:cubicBezTo>
                  <a:pt x="13951" y="4533"/>
                  <a:pt x="13928" y="4613"/>
                  <a:pt x="13896" y="4690"/>
                </a:cubicBezTo>
                <a:cubicBezTo>
                  <a:pt x="13849" y="4805"/>
                  <a:pt x="13781" y="4913"/>
                  <a:pt x="13686" y="5007"/>
                </a:cubicBezTo>
                <a:cubicBezTo>
                  <a:pt x="13595" y="5097"/>
                  <a:pt x="13482" y="5172"/>
                  <a:pt x="13355" y="5227"/>
                </a:cubicBezTo>
                <a:cubicBezTo>
                  <a:pt x="13282" y="5258"/>
                  <a:pt x="13205" y="5282"/>
                  <a:pt x="13125" y="5301"/>
                </a:cubicBezTo>
                <a:cubicBezTo>
                  <a:pt x="13023" y="5325"/>
                  <a:pt x="12919" y="5338"/>
                  <a:pt x="12814" y="5345"/>
                </a:cubicBezTo>
                <a:cubicBezTo>
                  <a:pt x="12700" y="5352"/>
                  <a:pt x="12590" y="5352"/>
                  <a:pt x="12483" y="5345"/>
                </a:cubicBezTo>
                <a:cubicBezTo>
                  <a:pt x="12404" y="5340"/>
                  <a:pt x="12326" y="5332"/>
                  <a:pt x="12253" y="5321"/>
                </a:cubicBezTo>
                <a:cubicBezTo>
                  <a:pt x="12225" y="5317"/>
                  <a:pt x="12199" y="5314"/>
                  <a:pt x="12177" y="5310"/>
                </a:cubicBezTo>
                <a:cubicBezTo>
                  <a:pt x="12156" y="5307"/>
                  <a:pt x="12141" y="5304"/>
                  <a:pt x="12130" y="5302"/>
                </a:cubicBezTo>
                <a:cubicBezTo>
                  <a:pt x="12120" y="5301"/>
                  <a:pt x="12114" y="5299"/>
                  <a:pt x="12114" y="5299"/>
                </a:cubicBezTo>
                <a:cubicBezTo>
                  <a:pt x="12114" y="5299"/>
                  <a:pt x="12134" y="5290"/>
                  <a:pt x="12173" y="5277"/>
                </a:cubicBezTo>
                <a:cubicBezTo>
                  <a:pt x="12212" y="5264"/>
                  <a:pt x="12267" y="5246"/>
                  <a:pt x="12337" y="5224"/>
                </a:cubicBezTo>
                <a:cubicBezTo>
                  <a:pt x="12464" y="5182"/>
                  <a:pt x="12598" y="5137"/>
                  <a:pt x="12726" y="5086"/>
                </a:cubicBezTo>
                <a:cubicBezTo>
                  <a:pt x="12801" y="5056"/>
                  <a:pt x="12874" y="5023"/>
                  <a:pt x="12942" y="4985"/>
                </a:cubicBezTo>
                <a:cubicBezTo>
                  <a:pt x="12987" y="4960"/>
                  <a:pt x="13031" y="4932"/>
                  <a:pt x="13070" y="4901"/>
                </a:cubicBezTo>
                <a:cubicBezTo>
                  <a:pt x="13589" y="4495"/>
                  <a:pt x="13271" y="3852"/>
                  <a:pt x="13399" y="3303"/>
                </a:cubicBezTo>
                <a:cubicBezTo>
                  <a:pt x="13415" y="3236"/>
                  <a:pt x="13437" y="3169"/>
                  <a:pt x="13467" y="3104"/>
                </a:cubicBezTo>
                <a:cubicBezTo>
                  <a:pt x="13476" y="3084"/>
                  <a:pt x="13485" y="3064"/>
                  <a:pt x="13493" y="3044"/>
                </a:cubicBezTo>
                <a:cubicBezTo>
                  <a:pt x="13502" y="3025"/>
                  <a:pt x="13511" y="3006"/>
                  <a:pt x="13519" y="2986"/>
                </a:cubicBezTo>
                <a:cubicBezTo>
                  <a:pt x="13515" y="2988"/>
                  <a:pt x="13513" y="2989"/>
                  <a:pt x="13509" y="2991"/>
                </a:cubicBezTo>
                <a:cubicBezTo>
                  <a:pt x="13354" y="3069"/>
                  <a:pt x="13196" y="3110"/>
                  <a:pt x="13068" y="3128"/>
                </a:cubicBezTo>
                <a:cubicBezTo>
                  <a:pt x="13053" y="3130"/>
                  <a:pt x="13038" y="3132"/>
                  <a:pt x="13022" y="3134"/>
                </a:cubicBezTo>
                <a:cubicBezTo>
                  <a:pt x="13008" y="3136"/>
                  <a:pt x="12993" y="3137"/>
                  <a:pt x="12978" y="3139"/>
                </a:cubicBezTo>
                <a:cubicBezTo>
                  <a:pt x="12949" y="3141"/>
                  <a:pt x="12921" y="3140"/>
                  <a:pt x="12896" y="3141"/>
                </a:cubicBezTo>
                <a:cubicBezTo>
                  <a:pt x="12871" y="3141"/>
                  <a:pt x="12849" y="3141"/>
                  <a:pt x="12828" y="3141"/>
                </a:cubicBezTo>
                <a:cubicBezTo>
                  <a:pt x="12818" y="3140"/>
                  <a:pt x="12810" y="3140"/>
                  <a:pt x="12800" y="3139"/>
                </a:cubicBezTo>
                <a:cubicBezTo>
                  <a:pt x="12791" y="3138"/>
                  <a:pt x="12781" y="3137"/>
                  <a:pt x="12772" y="3136"/>
                </a:cubicBezTo>
                <a:cubicBezTo>
                  <a:pt x="12738" y="3133"/>
                  <a:pt x="12712" y="3132"/>
                  <a:pt x="12696" y="3130"/>
                </a:cubicBezTo>
                <a:cubicBezTo>
                  <a:pt x="12679" y="3128"/>
                  <a:pt x="12672" y="3127"/>
                  <a:pt x="12672" y="3127"/>
                </a:cubicBezTo>
                <a:cubicBezTo>
                  <a:pt x="12672" y="3127"/>
                  <a:pt x="12704" y="3118"/>
                  <a:pt x="12768" y="3104"/>
                </a:cubicBezTo>
                <a:cubicBezTo>
                  <a:pt x="12783" y="3101"/>
                  <a:pt x="12801" y="3098"/>
                  <a:pt x="12820" y="3093"/>
                </a:cubicBezTo>
                <a:cubicBezTo>
                  <a:pt x="12949" y="3058"/>
                  <a:pt x="13071" y="3006"/>
                  <a:pt x="13179" y="2940"/>
                </a:cubicBezTo>
                <a:cubicBezTo>
                  <a:pt x="13234" y="2907"/>
                  <a:pt x="13287" y="2868"/>
                  <a:pt x="13339" y="2823"/>
                </a:cubicBezTo>
                <a:cubicBezTo>
                  <a:pt x="13691" y="2387"/>
                  <a:pt x="14072" y="1966"/>
                  <a:pt x="14481" y="1562"/>
                </a:cubicBezTo>
                <a:cubicBezTo>
                  <a:pt x="14571" y="1474"/>
                  <a:pt x="14662" y="1386"/>
                  <a:pt x="14764" y="1306"/>
                </a:cubicBezTo>
                <a:cubicBezTo>
                  <a:pt x="14829" y="1255"/>
                  <a:pt x="14900" y="1206"/>
                  <a:pt x="14978" y="1159"/>
                </a:cubicBezTo>
                <a:cubicBezTo>
                  <a:pt x="14939" y="1110"/>
                  <a:pt x="14890" y="1058"/>
                  <a:pt x="14830" y="1003"/>
                </a:cubicBezTo>
                <a:cubicBezTo>
                  <a:pt x="14768" y="946"/>
                  <a:pt x="14694" y="886"/>
                  <a:pt x="14606" y="829"/>
                </a:cubicBezTo>
                <a:cubicBezTo>
                  <a:pt x="14518" y="772"/>
                  <a:pt x="14417" y="714"/>
                  <a:pt x="14305" y="660"/>
                </a:cubicBezTo>
                <a:cubicBezTo>
                  <a:pt x="14080" y="552"/>
                  <a:pt x="13810" y="451"/>
                  <a:pt x="13501" y="371"/>
                </a:cubicBezTo>
                <a:cubicBezTo>
                  <a:pt x="13193" y="291"/>
                  <a:pt x="12849" y="227"/>
                  <a:pt x="12485" y="197"/>
                </a:cubicBezTo>
                <a:cubicBezTo>
                  <a:pt x="12394" y="190"/>
                  <a:pt x="12302" y="185"/>
                  <a:pt x="12211" y="182"/>
                </a:cubicBezTo>
                <a:cubicBezTo>
                  <a:pt x="12112" y="179"/>
                  <a:pt x="12011" y="178"/>
                  <a:pt x="11910" y="175"/>
                </a:cubicBezTo>
                <a:cubicBezTo>
                  <a:pt x="11706" y="170"/>
                  <a:pt x="11510" y="163"/>
                  <a:pt x="11329" y="177"/>
                </a:cubicBezTo>
                <a:cubicBezTo>
                  <a:pt x="11239" y="185"/>
                  <a:pt x="11155" y="198"/>
                  <a:pt x="11078" y="216"/>
                </a:cubicBezTo>
                <a:cubicBezTo>
                  <a:pt x="11002" y="234"/>
                  <a:pt x="10937" y="262"/>
                  <a:pt x="10880" y="294"/>
                </a:cubicBezTo>
                <a:cubicBezTo>
                  <a:pt x="10873" y="298"/>
                  <a:pt x="10867" y="302"/>
                  <a:pt x="10860" y="306"/>
                </a:cubicBezTo>
                <a:cubicBezTo>
                  <a:pt x="10853" y="311"/>
                  <a:pt x="10847" y="315"/>
                  <a:pt x="10840" y="319"/>
                </a:cubicBezTo>
                <a:cubicBezTo>
                  <a:pt x="10834" y="324"/>
                  <a:pt x="10826" y="328"/>
                  <a:pt x="10820" y="333"/>
                </a:cubicBezTo>
                <a:cubicBezTo>
                  <a:pt x="10813" y="338"/>
                  <a:pt x="10808" y="343"/>
                  <a:pt x="10802" y="347"/>
                </a:cubicBezTo>
                <a:lnTo>
                  <a:pt x="10800" y="349"/>
                </a:lnTo>
                <a:lnTo>
                  <a:pt x="10790" y="357"/>
                </a:lnTo>
                <a:lnTo>
                  <a:pt x="10764" y="382"/>
                </a:lnTo>
                <a:lnTo>
                  <a:pt x="10750" y="395"/>
                </a:lnTo>
                <a:cubicBezTo>
                  <a:pt x="10747" y="397"/>
                  <a:pt x="10744" y="399"/>
                  <a:pt x="10742" y="401"/>
                </a:cubicBezTo>
                <a:cubicBezTo>
                  <a:pt x="10740" y="402"/>
                  <a:pt x="10740" y="403"/>
                  <a:pt x="10740" y="404"/>
                </a:cubicBezTo>
                <a:lnTo>
                  <a:pt x="10730" y="418"/>
                </a:lnTo>
                <a:cubicBezTo>
                  <a:pt x="10723" y="425"/>
                  <a:pt x="10713" y="437"/>
                  <a:pt x="10704" y="450"/>
                </a:cubicBezTo>
                <a:cubicBezTo>
                  <a:pt x="10694" y="463"/>
                  <a:pt x="10684" y="478"/>
                  <a:pt x="10675" y="491"/>
                </a:cubicBezTo>
                <a:lnTo>
                  <a:pt x="10651" y="534"/>
                </a:lnTo>
                <a:lnTo>
                  <a:pt x="10629" y="581"/>
                </a:lnTo>
                <a:cubicBezTo>
                  <a:pt x="10615" y="613"/>
                  <a:pt x="10602" y="647"/>
                  <a:pt x="10591" y="682"/>
                </a:cubicBezTo>
                <a:cubicBezTo>
                  <a:pt x="10580" y="717"/>
                  <a:pt x="10569" y="755"/>
                  <a:pt x="10561" y="793"/>
                </a:cubicBezTo>
                <a:cubicBezTo>
                  <a:pt x="10546" y="869"/>
                  <a:pt x="10534" y="947"/>
                  <a:pt x="10525" y="1030"/>
                </a:cubicBezTo>
                <a:cubicBezTo>
                  <a:pt x="10516" y="1112"/>
                  <a:pt x="10511" y="1197"/>
                  <a:pt x="10505" y="1285"/>
                </a:cubicBezTo>
                <a:lnTo>
                  <a:pt x="10499" y="1412"/>
                </a:lnTo>
                <a:lnTo>
                  <a:pt x="10497" y="1544"/>
                </a:lnTo>
                <a:cubicBezTo>
                  <a:pt x="10494" y="1711"/>
                  <a:pt x="10495" y="1893"/>
                  <a:pt x="10495" y="2072"/>
                </a:cubicBezTo>
                <a:cubicBezTo>
                  <a:pt x="10495" y="2252"/>
                  <a:pt x="10489" y="2433"/>
                  <a:pt x="10471" y="2617"/>
                </a:cubicBezTo>
                <a:cubicBezTo>
                  <a:pt x="10469" y="2633"/>
                  <a:pt x="10469" y="2650"/>
                  <a:pt x="10467" y="2667"/>
                </a:cubicBezTo>
                <a:cubicBezTo>
                  <a:pt x="10484" y="2792"/>
                  <a:pt x="10495" y="2927"/>
                  <a:pt x="10493" y="3070"/>
                </a:cubicBezTo>
                <a:cubicBezTo>
                  <a:pt x="10491" y="3227"/>
                  <a:pt x="10473" y="3394"/>
                  <a:pt x="10443" y="3567"/>
                </a:cubicBezTo>
                <a:cubicBezTo>
                  <a:pt x="10412" y="3746"/>
                  <a:pt x="10370" y="3928"/>
                  <a:pt x="10275" y="4096"/>
                </a:cubicBezTo>
                <a:cubicBezTo>
                  <a:pt x="9935" y="4697"/>
                  <a:pt x="9010" y="5022"/>
                  <a:pt x="8864" y="5683"/>
                </a:cubicBezTo>
                <a:cubicBezTo>
                  <a:pt x="8843" y="5776"/>
                  <a:pt x="8841" y="5872"/>
                  <a:pt x="8872" y="5964"/>
                </a:cubicBezTo>
                <a:cubicBezTo>
                  <a:pt x="8932" y="6145"/>
                  <a:pt x="9108" y="6291"/>
                  <a:pt x="9291" y="6403"/>
                </a:cubicBezTo>
                <a:cubicBezTo>
                  <a:pt x="9352" y="6441"/>
                  <a:pt x="9418" y="6478"/>
                  <a:pt x="9467" y="6520"/>
                </a:cubicBezTo>
                <a:cubicBezTo>
                  <a:pt x="9483" y="6533"/>
                  <a:pt x="9498" y="6548"/>
                  <a:pt x="9511" y="6563"/>
                </a:cubicBezTo>
                <a:cubicBezTo>
                  <a:pt x="9351" y="6561"/>
                  <a:pt x="9192" y="6540"/>
                  <a:pt x="9040" y="6499"/>
                </a:cubicBezTo>
                <a:cubicBezTo>
                  <a:pt x="8893" y="6460"/>
                  <a:pt x="8753" y="6403"/>
                  <a:pt x="8633" y="6326"/>
                </a:cubicBezTo>
                <a:cubicBezTo>
                  <a:pt x="8470" y="6220"/>
                  <a:pt x="8344" y="6077"/>
                  <a:pt x="8282" y="5912"/>
                </a:cubicBezTo>
                <a:cubicBezTo>
                  <a:pt x="8210" y="5718"/>
                  <a:pt x="8228" y="5505"/>
                  <a:pt x="8335" y="5318"/>
                </a:cubicBezTo>
                <a:cubicBezTo>
                  <a:pt x="8459" y="5100"/>
                  <a:pt x="8689" y="4935"/>
                  <a:pt x="8906" y="4767"/>
                </a:cubicBezTo>
                <a:cubicBezTo>
                  <a:pt x="8941" y="4740"/>
                  <a:pt x="8975" y="4713"/>
                  <a:pt x="9010" y="4685"/>
                </a:cubicBezTo>
                <a:cubicBezTo>
                  <a:pt x="9062" y="4643"/>
                  <a:pt x="9112" y="4600"/>
                  <a:pt x="9160" y="4556"/>
                </a:cubicBezTo>
                <a:cubicBezTo>
                  <a:pt x="9209" y="4511"/>
                  <a:pt x="9258" y="4464"/>
                  <a:pt x="9303" y="4417"/>
                </a:cubicBezTo>
                <a:cubicBezTo>
                  <a:pt x="9274" y="4435"/>
                  <a:pt x="9245" y="4454"/>
                  <a:pt x="9216" y="4472"/>
                </a:cubicBezTo>
                <a:cubicBezTo>
                  <a:pt x="9139" y="4521"/>
                  <a:pt x="9062" y="4569"/>
                  <a:pt x="8986" y="4616"/>
                </a:cubicBezTo>
                <a:cubicBezTo>
                  <a:pt x="8912" y="4662"/>
                  <a:pt x="8838" y="4708"/>
                  <a:pt x="8759" y="4750"/>
                </a:cubicBezTo>
                <a:cubicBezTo>
                  <a:pt x="8344" y="4970"/>
                  <a:pt x="7840" y="5040"/>
                  <a:pt x="7355" y="5132"/>
                </a:cubicBezTo>
                <a:cubicBezTo>
                  <a:pt x="7216" y="5158"/>
                  <a:pt x="7076" y="5187"/>
                  <a:pt x="6954" y="5244"/>
                </a:cubicBezTo>
                <a:cubicBezTo>
                  <a:pt x="6632" y="5394"/>
                  <a:pt x="6445" y="5710"/>
                  <a:pt x="6178" y="5861"/>
                </a:cubicBezTo>
                <a:cubicBezTo>
                  <a:pt x="6108" y="5901"/>
                  <a:pt x="6054" y="5915"/>
                  <a:pt x="6032" y="5923"/>
                </a:cubicBezTo>
                <a:cubicBezTo>
                  <a:pt x="6032" y="5923"/>
                  <a:pt x="6034" y="5921"/>
                  <a:pt x="6040" y="5918"/>
                </a:cubicBezTo>
                <a:cubicBezTo>
                  <a:pt x="6046" y="5915"/>
                  <a:pt x="6054" y="5911"/>
                  <a:pt x="6066" y="5906"/>
                </a:cubicBezTo>
                <a:cubicBezTo>
                  <a:pt x="6077" y="5900"/>
                  <a:pt x="6090" y="5891"/>
                  <a:pt x="6104" y="5880"/>
                </a:cubicBezTo>
                <a:cubicBezTo>
                  <a:pt x="6118" y="5869"/>
                  <a:pt x="6134" y="5855"/>
                  <a:pt x="6150" y="5839"/>
                </a:cubicBezTo>
                <a:cubicBezTo>
                  <a:pt x="6180" y="5806"/>
                  <a:pt x="6211" y="5764"/>
                  <a:pt x="6242" y="5710"/>
                </a:cubicBezTo>
                <a:cubicBezTo>
                  <a:pt x="6275" y="5654"/>
                  <a:pt x="6306" y="5589"/>
                  <a:pt x="6344" y="5519"/>
                </a:cubicBezTo>
                <a:cubicBezTo>
                  <a:pt x="6433" y="5357"/>
                  <a:pt x="6555" y="5206"/>
                  <a:pt x="6735" y="5102"/>
                </a:cubicBezTo>
                <a:cubicBezTo>
                  <a:pt x="6765" y="5085"/>
                  <a:pt x="6795" y="5070"/>
                  <a:pt x="6825" y="5055"/>
                </a:cubicBezTo>
                <a:cubicBezTo>
                  <a:pt x="6955" y="4992"/>
                  <a:pt x="7089" y="4933"/>
                  <a:pt x="7226" y="4882"/>
                </a:cubicBezTo>
                <a:cubicBezTo>
                  <a:pt x="7632" y="4732"/>
                  <a:pt x="8072" y="4640"/>
                  <a:pt x="8461" y="4462"/>
                </a:cubicBezTo>
                <a:cubicBezTo>
                  <a:pt x="9119" y="4162"/>
                  <a:pt x="9575" y="3651"/>
                  <a:pt x="9725" y="3063"/>
                </a:cubicBezTo>
                <a:cubicBezTo>
                  <a:pt x="9766" y="2906"/>
                  <a:pt x="9783" y="2746"/>
                  <a:pt x="9790" y="2585"/>
                </a:cubicBezTo>
                <a:cubicBezTo>
                  <a:pt x="9812" y="2050"/>
                  <a:pt x="9721" y="1511"/>
                  <a:pt x="9830" y="982"/>
                </a:cubicBezTo>
                <a:cubicBezTo>
                  <a:pt x="9899" y="647"/>
                  <a:pt x="10046" y="323"/>
                  <a:pt x="10265" y="30"/>
                </a:cubicBezTo>
                <a:lnTo>
                  <a:pt x="10293" y="6"/>
                </a:lnTo>
                <a:lnTo>
                  <a:pt x="10301" y="0"/>
                </a:lnTo>
                <a:close/>
                <a:moveTo>
                  <a:pt x="10856" y="17153"/>
                </a:moveTo>
                <a:cubicBezTo>
                  <a:pt x="9457" y="17098"/>
                  <a:pt x="8118" y="18100"/>
                  <a:pt x="9042" y="18642"/>
                </a:cubicBezTo>
                <a:cubicBezTo>
                  <a:pt x="9319" y="18805"/>
                  <a:pt x="9690" y="18751"/>
                  <a:pt x="10022" y="18665"/>
                </a:cubicBezTo>
                <a:cubicBezTo>
                  <a:pt x="10160" y="18629"/>
                  <a:pt x="10281" y="18593"/>
                  <a:pt x="10381" y="18557"/>
                </a:cubicBezTo>
                <a:cubicBezTo>
                  <a:pt x="10461" y="18528"/>
                  <a:pt x="10505" y="18512"/>
                  <a:pt x="10507" y="18511"/>
                </a:cubicBezTo>
                <a:cubicBezTo>
                  <a:pt x="10507" y="18511"/>
                  <a:pt x="10499" y="18518"/>
                  <a:pt x="10483" y="18532"/>
                </a:cubicBezTo>
                <a:cubicBezTo>
                  <a:pt x="10467" y="18545"/>
                  <a:pt x="10443" y="18566"/>
                  <a:pt x="10411" y="18592"/>
                </a:cubicBezTo>
                <a:cubicBezTo>
                  <a:pt x="10378" y="18617"/>
                  <a:pt x="10337" y="18647"/>
                  <a:pt x="10287" y="18682"/>
                </a:cubicBezTo>
                <a:cubicBezTo>
                  <a:pt x="10236" y="18716"/>
                  <a:pt x="10178" y="18754"/>
                  <a:pt x="10108" y="18794"/>
                </a:cubicBezTo>
                <a:cubicBezTo>
                  <a:pt x="9929" y="18869"/>
                  <a:pt x="9760" y="18958"/>
                  <a:pt x="9603" y="19059"/>
                </a:cubicBezTo>
                <a:cubicBezTo>
                  <a:pt x="8767" y="19598"/>
                  <a:pt x="8371" y="20412"/>
                  <a:pt x="8906" y="21009"/>
                </a:cubicBezTo>
                <a:cubicBezTo>
                  <a:pt x="9269" y="21415"/>
                  <a:pt x="9961" y="21518"/>
                  <a:pt x="10667" y="21570"/>
                </a:cubicBezTo>
                <a:cubicBezTo>
                  <a:pt x="10835" y="21582"/>
                  <a:pt x="11001" y="21592"/>
                  <a:pt x="11168" y="21600"/>
                </a:cubicBezTo>
                <a:cubicBezTo>
                  <a:pt x="11334" y="21599"/>
                  <a:pt x="11499" y="21595"/>
                  <a:pt x="11657" y="21583"/>
                </a:cubicBezTo>
                <a:cubicBezTo>
                  <a:pt x="11811" y="21571"/>
                  <a:pt x="11963" y="21554"/>
                  <a:pt x="12104" y="21510"/>
                </a:cubicBezTo>
                <a:cubicBezTo>
                  <a:pt x="12774" y="21301"/>
                  <a:pt x="12986" y="20675"/>
                  <a:pt x="12912" y="20084"/>
                </a:cubicBezTo>
                <a:cubicBezTo>
                  <a:pt x="12883" y="19853"/>
                  <a:pt x="12820" y="19624"/>
                  <a:pt x="12848" y="19392"/>
                </a:cubicBezTo>
                <a:cubicBezTo>
                  <a:pt x="12849" y="19384"/>
                  <a:pt x="12851" y="19376"/>
                  <a:pt x="12852" y="19367"/>
                </a:cubicBezTo>
                <a:cubicBezTo>
                  <a:pt x="12719" y="19414"/>
                  <a:pt x="12597" y="19437"/>
                  <a:pt x="12493" y="19449"/>
                </a:cubicBezTo>
                <a:cubicBezTo>
                  <a:pt x="12361" y="19464"/>
                  <a:pt x="12259" y="19462"/>
                  <a:pt x="12193" y="19459"/>
                </a:cubicBezTo>
                <a:cubicBezTo>
                  <a:pt x="12159" y="19457"/>
                  <a:pt x="12132" y="19457"/>
                  <a:pt x="12114" y="19456"/>
                </a:cubicBezTo>
                <a:cubicBezTo>
                  <a:pt x="12097" y="19455"/>
                  <a:pt x="12088" y="19454"/>
                  <a:pt x="12088" y="19454"/>
                </a:cubicBezTo>
                <a:cubicBezTo>
                  <a:pt x="12088" y="19454"/>
                  <a:pt x="12097" y="19451"/>
                  <a:pt x="12112" y="19445"/>
                </a:cubicBezTo>
                <a:cubicBezTo>
                  <a:pt x="12128" y="19438"/>
                  <a:pt x="12152" y="19431"/>
                  <a:pt x="12183" y="19419"/>
                </a:cubicBezTo>
                <a:cubicBezTo>
                  <a:pt x="12214" y="19409"/>
                  <a:pt x="12251" y="19393"/>
                  <a:pt x="12293" y="19375"/>
                </a:cubicBezTo>
                <a:cubicBezTo>
                  <a:pt x="12334" y="19357"/>
                  <a:pt x="12381" y="19336"/>
                  <a:pt x="12431" y="19312"/>
                </a:cubicBezTo>
                <a:cubicBezTo>
                  <a:pt x="12555" y="19266"/>
                  <a:pt x="12661" y="19194"/>
                  <a:pt x="12740" y="19105"/>
                </a:cubicBezTo>
                <a:cubicBezTo>
                  <a:pt x="13149" y="18641"/>
                  <a:pt x="12748" y="18048"/>
                  <a:pt x="12195" y="17618"/>
                </a:cubicBezTo>
                <a:cubicBezTo>
                  <a:pt x="11796" y="17308"/>
                  <a:pt x="11322" y="17172"/>
                  <a:pt x="10856" y="17153"/>
                </a:cubicBezTo>
                <a:close/>
              </a:path>
            </a:pathLst>
          </a:custGeom>
          <a:solidFill>
            <a:srgbClr val="3FDDD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82" name="Read Operation"/>
          <p:cNvSpPr txBox="1"/>
          <p:nvPr/>
        </p:nvSpPr>
        <p:spPr>
          <a:xfrm>
            <a:off x="1855211" y="9381189"/>
            <a:ext cx="468899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Read Operation</a:t>
            </a:r>
          </a:p>
        </p:txBody>
      </p:sp>
      <p:sp>
        <p:nvSpPr>
          <p:cNvPr id="1383" name="Customer detail purchased  products under the category of “Electronic“ from store “LA”"/>
          <p:cNvSpPr txBox="1"/>
          <p:nvPr/>
        </p:nvSpPr>
        <p:spPr>
          <a:xfrm>
            <a:off x="1785789" y="10150057"/>
            <a:ext cx="8150603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Customer detail purchased  products under the category of “Electronic“ from store “LA”</a:t>
            </a:r>
          </a:p>
        </p:txBody>
      </p:sp>
      <p:sp>
        <p:nvSpPr>
          <p:cNvPr id="1384" name="Costly join operation with 6 tables"/>
          <p:cNvSpPr txBox="1"/>
          <p:nvPr/>
        </p:nvSpPr>
        <p:spPr>
          <a:xfrm>
            <a:off x="1785789" y="11570030"/>
            <a:ext cx="815060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lvl1pPr>
          </a:lstStyle>
          <a:p>
            <a:pPr/>
            <a:r>
              <a:t>Costly join operation with 6 tables</a:t>
            </a:r>
          </a:p>
        </p:txBody>
      </p:sp>
      <p:sp>
        <p:nvSpPr>
          <p:cNvPr id="1385" name="Shape"/>
          <p:cNvSpPr/>
          <p:nvPr/>
        </p:nvSpPr>
        <p:spPr>
          <a:xfrm>
            <a:off x="4991523" y="2633404"/>
            <a:ext cx="593938" cy="6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179" y="12977"/>
                </a:moveTo>
                <a:cubicBezTo>
                  <a:pt x="15333" y="15197"/>
                  <a:pt x="13171" y="16688"/>
                  <a:pt x="10800" y="16688"/>
                </a:cubicBezTo>
                <a:cubicBezTo>
                  <a:pt x="8429" y="16688"/>
                  <a:pt x="6267" y="15197"/>
                  <a:pt x="5421" y="12977"/>
                </a:cubicBezTo>
                <a:cubicBezTo>
                  <a:pt x="5232" y="12482"/>
                  <a:pt x="5481" y="11927"/>
                  <a:pt x="5976" y="11738"/>
                </a:cubicBezTo>
                <a:cubicBezTo>
                  <a:pt x="6471" y="11550"/>
                  <a:pt x="7026" y="11798"/>
                  <a:pt x="7215" y="12293"/>
                </a:cubicBezTo>
                <a:cubicBezTo>
                  <a:pt x="7780" y="13774"/>
                  <a:pt x="9220" y="14768"/>
                  <a:pt x="10800" y="14768"/>
                </a:cubicBezTo>
                <a:cubicBezTo>
                  <a:pt x="12380" y="14768"/>
                  <a:pt x="13820" y="13774"/>
                  <a:pt x="14385" y="12293"/>
                </a:cubicBezTo>
                <a:cubicBezTo>
                  <a:pt x="14574" y="11798"/>
                  <a:pt x="15128" y="11549"/>
                  <a:pt x="15624" y="11738"/>
                </a:cubicBezTo>
                <a:cubicBezTo>
                  <a:pt x="16119" y="11927"/>
                  <a:pt x="16368" y="12482"/>
                  <a:pt x="16179" y="12977"/>
                </a:cubicBezTo>
                <a:close/>
                <a:moveTo>
                  <a:pt x="13310" y="8366"/>
                </a:moveTo>
                <a:cubicBezTo>
                  <a:pt x="13385" y="8366"/>
                  <a:pt x="13446" y="8427"/>
                  <a:pt x="13446" y="8502"/>
                </a:cubicBezTo>
                <a:cubicBezTo>
                  <a:pt x="13446" y="8577"/>
                  <a:pt x="13385" y="8638"/>
                  <a:pt x="13310" y="8638"/>
                </a:cubicBezTo>
                <a:cubicBezTo>
                  <a:pt x="13235" y="8638"/>
                  <a:pt x="13175" y="8577"/>
                  <a:pt x="13175" y="8502"/>
                </a:cubicBezTo>
                <a:cubicBezTo>
                  <a:pt x="13175" y="8427"/>
                  <a:pt x="13235" y="8366"/>
                  <a:pt x="13310" y="8366"/>
                </a:cubicBezTo>
                <a:close/>
                <a:moveTo>
                  <a:pt x="13310" y="10286"/>
                </a:moveTo>
                <a:cubicBezTo>
                  <a:pt x="14294" y="10286"/>
                  <a:pt x="15095" y="9486"/>
                  <a:pt x="15095" y="8502"/>
                </a:cubicBezTo>
                <a:cubicBezTo>
                  <a:pt x="15095" y="7518"/>
                  <a:pt x="14294" y="6718"/>
                  <a:pt x="13310" y="6718"/>
                </a:cubicBezTo>
                <a:cubicBezTo>
                  <a:pt x="12327" y="6718"/>
                  <a:pt x="11526" y="7518"/>
                  <a:pt x="11526" y="8502"/>
                </a:cubicBezTo>
                <a:cubicBezTo>
                  <a:pt x="11526" y="9486"/>
                  <a:pt x="12327" y="10286"/>
                  <a:pt x="13310" y="10286"/>
                </a:cubicBezTo>
                <a:close/>
                <a:moveTo>
                  <a:pt x="8688" y="8366"/>
                </a:moveTo>
                <a:cubicBezTo>
                  <a:pt x="8763" y="8366"/>
                  <a:pt x="8823" y="8427"/>
                  <a:pt x="8823" y="8502"/>
                </a:cubicBezTo>
                <a:cubicBezTo>
                  <a:pt x="8823" y="8577"/>
                  <a:pt x="8763" y="8638"/>
                  <a:pt x="8688" y="8638"/>
                </a:cubicBezTo>
                <a:cubicBezTo>
                  <a:pt x="8613" y="8638"/>
                  <a:pt x="8552" y="8577"/>
                  <a:pt x="8552" y="8502"/>
                </a:cubicBezTo>
                <a:cubicBezTo>
                  <a:pt x="8552" y="8427"/>
                  <a:pt x="8613" y="8366"/>
                  <a:pt x="8688" y="8366"/>
                </a:cubicBezTo>
                <a:close/>
                <a:moveTo>
                  <a:pt x="8688" y="10286"/>
                </a:moveTo>
                <a:cubicBezTo>
                  <a:pt x="9672" y="10286"/>
                  <a:pt x="10472" y="9486"/>
                  <a:pt x="10472" y="8502"/>
                </a:cubicBezTo>
                <a:cubicBezTo>
                  <a:pt x="10472" y="7518"/>
                  <a:pt x="9672" y="6718"/>
                  <a:pt x="8688" y="6718"/>
                </a:cubicBezTo>
                <a:cubicBezTo>
                  <a:pt x="7704" y="6718"/>
                  <a:pt x="6903" y="7518"/>
                  <a:pt x="6903" y="8502"/>
                </a:cubicBezTo>
                <a:cubicBezTo>
                  <a:pt x="6903" y="9486"/>
                  <a:pt x="7704" y="10286"/>
                  <a:pt x="8688" y="10286"/>
                </a:cubicBezTo>
                <a:close/>
                <a:moveTo>
                  <a:pt x="10800" y="19680"/>
                </a:moveTo>
                <a:cubicBezTo>
                  <a:pt x="5904" y="19680"/>
                  <a:pt x="1920" y="15696"/>
                  <a:pt x="1920" y="10800"/>
                </a:cubicBezTo>
                <a:cubicBezTo>
                  <a:pt x="1920" y="5904"/>
                  <a:pt x="5904" y="1920"/>
                  <a:pt x="10800" y="1920"/>
                </a:cubicBezTo>
                <a:cubicBezTo>
                  <a:pt x="15696" y="1920"/>
                  <a:pt x="19680" y="5904"/>
                  <a:pt x="19680" y="10800"/>
                </a:cubicBezTo>
                <a:cubicBezTo>
                  <a:pt x="19680" y="15696"/>
                  <a:pt x="15696" y="19680"/>
                  <a:pt x="10800" y="19680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D6A85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86" name="Shape"/>
          <p:cNvSpPr/>
          <p:nvPr/>
        </p:nvSpPr>
        <p:spPr>
          <a:xfrm>
            <a:off x="4991523" y="9381189"/>
            <a:ext cx="593938" cy="6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179" y="15386"/>
                </a:moveTo>
                <a:cubicBezTo>
                  <a:pt x="16368" y="15882"/>
                  <a:pt x="16119" y="16436"/>
                  <a:pt x="15624" y="16625"/>
                </a:cubicBezTo>
                <a:cubicBezTo>
                  <a:pt x="15511" y="16668"/>
                  <a:pt x="15396" y="16688"/>
                  <a:pt x="15282" y="16688"/>
                </a:cubicBezTo>
                <a:cubicBezTo>
                  <a:pt x="14895" y="16688"/>
                  <a:pt x="14531" y="16453"/>
                  <a:pt x="14385" y="16070"/>
                </a:cubicBezTo>
                <a:cubicBezTo>
                  <a:pt x="13820" y="14590"/>
                  <a:pt x="12380" y="13595"/>
                  <a:pt x="10800" y="13595"/>
                </a:cubicBezTo>
                <a:cubicBezTo>
                  <a:pt x="9220" y="13595"/>
                  <a:pt x="7780" y="14590"/>
                  <a:pt x="7215" y="16070"/>
                </a:cubicBezTo>
                <a:cubicBezTo>
                  <a:pt x="7026" y="16565"/>
                  <a:pt x="6471" y="16814"/>
                  <a:pt x="5976" y="16625"/>
                </a:cubicBezTo>
                <a:cubicBezTo>
                  <a:pt x="5481" y="16436"/>
                  <a:pt x="5232" y="15882"/>
                  <a:pt x="5421" y="15386"/>
                </a:cubicBezTo>
                <a:cubicBezTo>
                  <a:pt x="6267" y="13167"/>
                  <a:pt x="8429" y="11675"/>
                  <a:pt x="10800" y="11675"/>
                </a:cubicBezTo>
                <a:cubicBezTo>
                  <a:pt x="13171" y="11675"/>
                  <a:pt x="15333" y="13167"/>
                  <a:pt x="16179" y="15386"/>
                </a:cubicBezTo>
                <a:close/>
                <a:moveTo>
                  <a:pt x="13310" y="8366"/>
                </a:moveTo>
                <a:cubicBezTo>
                  <a:pt x="13385" y="8366"/>
                  <a:pt x="13446" y="8427"/>
                  <a:pt x="13446" y="8502"/>
                </a:cubicBezTo>
                <a:cubicBezTo>
                  <a:pt x="13446" y="8577"/>
                  <a:pt x="13385" y="8638"/>
                  <a:pt x="13310" y="8638"/>
                </a:cubicBezTo>
                <a:cubicBezTo>
                  <a:pt x="13235" y="8638"/>
                  <a:pt x="13175" y="8577"/>
                  <a:pt x="13175" y="8502"/>
                </a:cubicBezTo>
                <a:cubicBezTo>
                  <a:pt x="13175" y="8427"/>
                  <a:pt x="13235" y="8366"/>
                  <a:pt x="13310" y="8366"/>
                </a:cubicBezTo>
                <a:close/>
                <a:moveTo>
                  <a:pt x="13310" y="10286"/>
                </a:moveTo>
                <a:cubicBezTo>
                  <a:pt x="14294" y="10286"/>
                  <a:pt x="15095" y="9486"/>
                  <a:pt x="15095" y="8502"/>
                </a:cubicBezTo>
                <a:cubicBezTo>
                  <a:pt x="15095" y="7518"/>
                  <a:pt x="14294" y="6718"/>
                  <a:pt x="13310" y="6718"/>
                </a:cubicBezTo>
                <a:cubicBezTo>
                  <a:pt x="12327" y="6718"/>
                  <a:pt x="11526" y="7518"/>
                  <a:pt x="11526" y="8502"/>
                </a:cubicBezTo>
                <a:cubicBezTo>
                  <a:pt x="11526" y="9486"/>
                  <a:pt x="12327" y="10286"/>
                  <a:pt x="13310" y="10286"/>
                </a:cubicBezTo>
                <a:close/>
                <a:moveTo>
                  <a:pt x="8688" y="8366"/>
                </a:moveTo>
                <a:cubicBezTo>
                  <a:pt x="8763" y="8366"/>
                  <a:pt x="8823" y="8427"/>
                  <a:pt x="8823" y="8502"/>
                </a:cubicBezTo>
                <a:cubicBezTo>
                  <a:pt x="8823" y="8577"/>
                  <a:pt x="8763" y="8638"/>
                  <a:pt x="8688" y="8638"/>
                </a:cubicBezTo>
                <a:cubicBezTo>
                  <a:pt x="8613" y="8638"/>
                  <a:pt x="8552" y="8577"/>
                  <a:pt x="8552" y="8502"/>
                </a:cubicBezTo>
                <a:cubicBezTo>
                  <a:pt x="8552" y="8427"/>
                  <a:pt x="8613" y="8366"/>
                  <a:pt x="8688" y="8366"/>
                </a:cubicBezTo>
                <a:close/>
                <a:moveTo>
                  <a:pt x="8688" y="10286"/>
                </a:moveTo>
                <a:cubicBezTo>
                  <a:pt x="9672" y="10286"/>
                  <a:pt x="10472" y="9486"/>
                  <a:pt x="10472" y="8502"/>
                </a:cubicBezTo>
                <a:cubicBezTo>
                  <a:pt x="10472" y="7518"/>
                  <a:pt x="9672" y="6718"/>
                  <a:pt x="8688" y="6718"/>
                </a:cubicBezTo>
                <a:cubicBezTo>
                  <a:pt x="7704" y="6718"/>
                  <a:pt x="6903" y="7518"/>
                  <a:pt x="6903" y="8502"/>
                </a:cubicBezTo>
                <a:cubicBezTo>
                  <a:pt x="6903" y="9486"/>
                  <a:pt x="7704" y="10286"/>
                  <a:pt x="8688" y="10286"/>
                </a:cubicBezTo>
                <a:close/>
                <a:moveTo>
                  <a:pt x="10800" y="19680"/>
                </a:moveTo>
                <a:cubicBezTo>
                  <a:pt x="5904" y="19680"/>
                  <a:pt x="1920" y="15696"/>
                  <a:pt x="1920" y="10800"/>
                </a:cubicBezTo>
                <a:cubicBezTo>
                  <a:pt x="1920" y="5904"/>
                  <a:pt x="5904" y="1920"/>
                  <a:pt x="10800" y="1920"/>
                </a:cubicBezTo>
                <a:cubicBezTo>
                  <a:pt x="15696" y="1920"/>
                  <a:pt x="19680" y="5904"/>
                  <a:pt x="19680" y="10800"/>
                </a:cubicBezTo>
                <a:cubicBezTo>
                  <a:pt x="19680" y="15696"/>
                  <a:pt x="15696" y="19680"/>
                  <a:pt x="10800" y="19680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6C9DC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87" name="Shape"/>
          <p:cNvSpPr/>
          <p:nvPr/>
        </p:nvSpPr>
        <p:spPr>
          <a:xfrm>
            <a:off x="13751194" y="2664918"/>
            <a:ext cx="590133" cy="862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600" fill="norm" stroke="1" extrusionOk="0">
                <a:moveTo>
                  <a:pt x="10301" y="0"/>
                </a:moveTo>
                <a:lnTo>
                  <a:pt x="9503" y="166"/>
                </a:lnTo>
                <a:cubicBezTo>
                  <a:pt x="9356" y="207"/>
                  <a:pt x="9208" y="252"/>
                  <a:pt x="9068" y="309"/>
                </a:cubicBezTo>
                <a:cubicBezTo>
                  <a:pt x="8928" y="367"/>
                  <a:pt x="8796" y="434"/>
                  <a:pt x="8667" y="513"/>
                </a:cubicBezTo>
                <a:cubicBezTo>
                  <a:pt x="8602" y="553"/>
                  <a:pt x="8539" y="596"/>
                  <a:pt x="8469" y="643"/>
                </a:cubicBezTo>
                <a:cubicBezTo>
                  <a:pt x="8399" y="690"/>
                  <a:pt x="8322" y="740"/>
                  <a:pt x="8234" y="790"/>
                </a:cubicBezTo>
                <a:cubicBezTo>
                  <a:pt x="8061" y="890"/>
                  <a:pt x="7832" y="971"/>
                  <a:pt x="7613" y="1007"/>
                </a:cubicBezTo>
                <a:cubicBezTo>
                  <a:pt x="7587" y="1012"/>
                  <a:pt x="7556" y="1017"/>
                  <a:pt x="7533" y="1020"/>
                </a:cubicBezTo>
                <a:lnTo>
                  <a:pt x="7461" y="1031"/>
                </a:lnTo>
                <a:lnTo>
                  <a:pt x="7318" y="1052"/>
                </a:lnTo>
                <a:cubicBezTo>
                  <a:pt x="7225" y="1065"/>
                  <a:pt x="7131" y="1078"/>
                  <a:pt x="7038" y="1091"/>
                </a:cubicBezTo>
                <a:cubicBezTo>
                  <a:pt x="6853" y="1118"/>
                  <a:pt x="6670" y="1143"/>
                  <a:pt x="6493" y="1176"/>
                </a:cubicBezTo>
                <a:cubicBezTo>
                  <a:pt x="6317" y="1210"/>
                  <a:pt x="6147" y="1248"/>
                  <a:pt x="5988" y="1292"/>
                </a:cubicBezTo>
                <a:cubicBezTo>
                  <a:pt x="5842" y="1332"/>
                  <a:pt x="5693" y="1377"/>
                  <a:pt x="5579" y="1459"/>
                </a:cubicBezTo>
                <a:cubicBezTo>
                  <a:pt x="5299" y="1660"/>
                  <a:pt x="5279" y="1998"/>
                  <a:pt x="5501" y="2247"/>
                </a:cubicBezTo>
                <a:cubicBezTo>
                  <a:pt x="5574" y="2329"/>
                  <a:pt x="5672" y="2400"/>
                  <a:pt x="5785" y="2460"/>
                </a:cubicBezTo>
                <a:cubicBezTo>
                  <a:pt x="6017" y="2584"/>
                  <a:pt x="6297" y="2666"/>
                  <a:pt x="6561" y="2733"/>
                </a:cubicBezTo>
                <a:cubicBezTo>
                  <a:pt x="6826" y="2801"/>
                  <a:pt x="7082" y="2854"/>
                  <a:pt x="7308" y="2904"/>
                </a:cubicBezTo>
                <a:cubicBezTo>
                  <a:pt x="7535" y="2954"/>
                  <a:pt x="7734" y="3000"/>
                  <a:pt x="7896" y="3044"/>
                </a:cubicBezTo>
                <a:cubicBezTo>
                  <a:pt x="8058" y="3089"/>
                  <a:pt x="8182" y="3132"/>
                  <a:pt x="8264" y="3164"/>
                </a:cubicBezTo>
                <a:cubicBezTo>
                  <a:pt x="8306" y="3181"/>
                  <a:pt x="8336" y="3194"/>
                  <a:pt x="8357" y="3204"/>
                </a:cubicBezTo>
                <a:cubicBezTo>
                  <a:pt x="8377" y="3213"/>
                  <a:pt x="8387" y="3218"/>
                  <a:pt x="8387" y="3218"/>
                </a:cubicBezTo>
                <a:cubicBezTo>
                  <a:pt x="8387" y="3218"/>
                  <a:pt x="8340" y="3211"/>
                  <a:pt x="8250" y="3201"/>
                </a:cubicBezTo>
                <a:cubicBezTo>
                  <a:pt x="8161" y="3190"/>
                  <a:pt x="8029" y="3180"/>
                  <a:pt x="7862" y="3171"/>
                </a:cubicBezTo>
                <a:cubicBezTo>
                  <a:pt x="7695" y="3162"/>
                  <a:pt x="7492" y="3155"/>
                  <a:pt x="7256" y="3144"/>
                </a:cubicBezTo>
                <a:cubicBezTo>
                  <a:pt x="7139" y="3139"/>
                  <a:pt x="7013" y="3131"/>
                  <a:pt x="6880" y="3122"/>
                </a:cubicBezTo>
                <a:cubicBezTo>
                  <a:pt x="6746" y="3112"/>
                  <a:pt x="6607" y="3102"/>
                  <a:pt x="6459" y="3084"/>
                </a:cubicBezTo>
                <a:cubicBezTo>
                  <a:pt x="6310" y="3067"/>
                  <a:pt x="6155" y="3042"/>
                  <a:pt x="5994" y="3007"/>
                </a:cubicBezTo>
                <a:cubicBezTo>
                  <a:pt x="5954" y="2998"/>
                  <a:pt x="5915" y="2989"/>
                  <a:pt x="5876" y="2980"/>
                </a:cubicBezTo>
                <a:cubicBezTo>
                  <a:pt x="5917" y="3074"/>
                  <a:pt x="5941" y="3175"/>
                  <a:pt x="5946" y="3280"/>
                </a:cubicBezTo>
                <a:cubicBezTo>
                  <a:pt x="5952" y="3439"/>
                  <a:pt x="5908" y="3601"/>
                  <a:pt x="5823" y="3746"/>
                </a:cubicBezTo>
                <a:cubicBezTo>
                  <a:pt x="5738" y="3890"/>
                  <a:pt x="5615" y="4018"/>
                  <a:pt x="5473" y="4118"/>
                </a:cubicBezTo>
                <a:cubicBezTo>
                  <a:pt x="5330" y="4219"/>
                  <a:pt x="5172" y="4296"/>
                  <a:pt x="5008" y="4344"/>
                </a:cubicBezTo>
                <a:cubicBezTo>
                  <a:pt x="4929" y="4369"/>
                  <a:pt x="4846" y="4388"/>
                  <a:pt x="4763" y="4402"/>
                </a:cubicBezTo>
                <a:cubicBezTo>
                  <a:pt x="4685" y="4416"/>
                  <a:pt x="4605" y="4425"/>
                  <a:pt x="4525" y="4429"/>
                </a:cubicBezTo>
                <a:cubicBezTo>
                  <a:pt x="4448" y="4434"/>
                  <a:pt x="4373" y="4433"/>
                  <a:pt x="4302" y="4429"/>
                </a:cubicBezTo>
                <a:cubicBezTo>
                  <a:pt x="4231" y="4425"/>
                  <a:pt x="4164" y="4419"/>
                  <a:pt x="4100" y="4410"/>
                </a:cubicBezTo>
                <a:cubicBezTo>
                  <a:pt x="4036" y="4400"/>
                  <a:pt x="3975" y="4387"/>
                  <a:pt x="3919" y="4374"/>
                </a:cubicBezTo>
                <a:cubicBezTo>
                  <a:pt x="3864" y="4361"/>
                  <a:pt x="3812" y="4346"/>
                  <a:pt x="3765" y="4330"/>
                </a:cubicBezTo>
                <a:cubicBezTo>
                  <a:pt x="3754" y="4326"/>
                  <a:pt x="3743" y="4321"/>
                  <a:pt x="3731" y="4317"/>
                </a:cubicBezTo>
                <a:cubicBezTo>
                  <a:pt x="3720" y="4313"/>
                  <a:pt x="3708" y="4310"/>
                  <a:pt x="3697" y="4306"/>
                </a:cubicBezTo>
                <a:cubicBezTo>
                  <a:pt x="3676" y="4297"/>
                  <a:pt x="3656" y="4289"/>
                  <a:pt x="3637" y="4281"/>
                </a:cubicBezTo>
                <a:cubicBezTo>
                  <a:pt x="3598" y="4264"/>
                  <a:pt x="3564" y="4250"/>
                  <a:pt x="3533" y="4235"/>
                </a:cubicBezTo>
                <a:cubicBezTo>
                  <a:pt x="3502" y="4220"/>
                  <a:pt x="3475" y="4204"/>
                  <a:pt x="3453" y="4191"/>
                </a:cubicBezTo>
                <a:cubicBezTo>
                  <a:pt x="3430" y="4177"/>
                  <a:pt x="3412" y="4165"/>
                  <a:pt x="3396" y="4156"/>
                </a:cubicBezTo>
                <a:cubicBezTo>
                  <a:pt x="3381" y="4147"/>
                  <a:pt x="3370" y="4141"/>
                  <a:pt x="3362" y="4136"/>
                </a:cubicBezTo>
                <a:cubicBezTo>
                  <a:pt x="3355" y="4131"/>
                  <a:pt x="3350" y="4128"/>
                  <a:pt x="3350" y="4128"/>
                </a:cubicBezTo>
                <a:cubicBezTo>
                  <a:pt x="3350" y="4128"/>
                  <a:pt x="3372" y="4126"/>
                  <a:pt x="3410" y="4126"/>
                </a:cubicBezTo>
                <a:cubicBezTo>
                  <a:pt x="3448" y="4126"/>
                  <a:pt x="3503" y="4128"/>
                  <a:pt x="3573" y="4128"/>
                </a:cubicBezTo>
                <a:cubicBezTo>
                  <a:pt x="3590" y="4127"/>
                  <a:pt x="3608" y="4127"/>
                  <a:pt x="3627" y="4126"/>
                </a:cubicBezTo>
                <a:cubicBezTo>
                  <a:pt x="3646" y="4126"/>
                  <a:pt x="3665" y="4125"/>
                  <a:pt x="3685" y="4125"/>
                </a:cubicBezTo>
                <a:cubicBezTo>
                  <a:pt x="3695" y="4124"/>
                  <a:pt x="3705" y="4123"/>
                  <a:pt x="3715" y="4123"/>
                </a:cubicBezTo>
                <a:cubicBezTo>
                  <a:pt x="3726" y="4123"/>
                  <a:pt x="3737" y="4123"/>
                  <a:pt x="3747" y="4123"/>
                </a:cubicBezTo>
                <a:cubicBezTo>
                  <a:pt x="3758" y="4122"/>
                  <a:pt x="3768" y="4121"/>
                  <a:pt x="3779" y="4120"/>
                </a:cubicBezTo>
                <a:cubicBezTo>
                  <a:pt x="3790" y="4119"/>
                  <a:pt x="3802" y="4119"/>
                  <a:pt x="3813" y="4118"/>
                </a:cubicBezTo>
                <a:cubicBezTo>
                  <a:pt x="3859" y="4116"/>
                  <a:pt x="3906" y="4112"/>
                  <a:pt x="3956" y="4107"/>
                </a:cubicBezTo>
                <a:cubicBezTo>
                  <a:pt x="4005" y="4102"/>
                  <a:pt x="4056" y="4096"/>
                  <a:pt x="4108" y="4088"/>
                </a:cubicBezTo>
                <a:cubicBezTo>
                  <a:pt x="4134" y="4083"/>
                  <a:pt x="4160" y="4080"/>
                  <a:pt x="4186" y="4076"/>
                </a:cubicBezTo>
                <a:cubicBezTo>
                  <a:pt x="4213" y="4072"/>
                  <a:pt x="4240" y="4067"/>
                  <a:pt x="4266" y="4060"/>
                </a:cubicBezTo>
                <a:cubicBezTo>
                  <a:pt x="4293" y="4054"/>
                  <a:pt x="4320" y="4047"/>
                  <a:pt x="4346" y="4041"/>
                </a:cubicBezTo>
                <a:cubicBezTo>
                  <a:pt x="4373" y="4034"/>
                  <a:pt x="4400" y="4028"/>
                  <a:pt x="4427" y="4019"/>
                </a:cubicBezTo>
                <a:cubicBezTo>
                  <a:pt x="4534" y="3990"/>
                  <a:pt x="4637" y="3948"/>
                  <a:pt x="4735" y="3900"/>
                </a:cubicBezTo>
                <a:cubicBezTo>
                  <a:pt x="4834" y="3853"/>
                  <a:pt x="4923" y="3795"/>
                  <a:pt x="5000" y="3730"/>
                </a:cubicBezTo>
                <a:cubicBezTo>
                  <a:pt x="5076" y="3665"/>
                  <a:pt x="5138" y="3591"/>
                  <a:pt x="5184" y="3515"/>
                </a:cubicBezTo>
                <a:cubicBezTo>
                  <a:pt x="5230" y="3439"/>
                  <a:pt x="5256" y="3359"/>
                  <a:pt x="5262" y="3278"/>
                </a:cubicBezTo>
                <a:cubicBezTo>
                  <a:pt x="5272" y="3153"/>
                  <a:pt x="5232" y="3030"/>
                  <a:pt x="5170" y="2915"/>
                </a:cubicBezTo>
                <a:cubicBezTo>
                  <a:pt x="5105" y="2794"/>
                  <a:pt x="5015" y="2682"/>
                  <a:pt x="4891" y="2594"/>
                </a:cubicBezTo>
                <a:cubicBezTo>
                  <a:pt x="4754" y="2496"/>
                  <a:pt x="4582" y="2434"/>
                  <a:pt x="4406" y="2388"/>
                </a:cubicBezTo>
                <a:cubicBezTo>
                  <a:pt x="4120" y="2312"/>
                  <a:pt x="3814" y="2275"/>
                  <a:pt x="3523" y="2337"/>
                </a:cubicBezTo>
                <a:cubicBezTo>
                  <a:pt x="3419" y="2359"/>
                  <a:pt x="3327" y="2392"/>
                  <a:pt x="3244" y="2441"/>
                </a:cubicBezTo>
                <a:cubicBezTo>
                  <a:pt x="3201" y="2467"/>
                  <a:pt x="3162" y="2497"/>
                  <a:pt x="3126" y="2528"/>
                </a:cubicBezTo>
                <a:cubicBezTo>
                  <a:pt x="2956" y="2677"/>
                  <a:pt x="2849" y="2869"/>
                  <a:pt x="2643" y="2988"/>
                </a:cubicBezTo>
                <a:cubicBezTo>
                  <a:pt x="2493" y="3074"/>
                  <a:pt x="2307" y="3110"/>
                  <a:pt x="2146" y="3183"/>
                </a:cubicBezTo>
                <a:cubicBezTo>
                  <a:pt x="1607" y="3428"/>
                  <a:pt x="1488" y="3987"/>
                  <a:pt x="1021" y="4301"/>
                </a:cubicBezTo>
                <a:cubicBezTo>
                  <a:pt x="977" y="4332"/>
                  <a:pt x="927" y="4359"/>
                  <a:pt x="877" y="4383"/>
                </a:cubicBezTo>
                <a:cubicBezTo>
                  <a:pt x="893" y="4382"/>
                  <a:pt x="910" y="4380"/>
                  <a:pt x="925" y="4379"/>
                </a:cubicBezTo>
                <a:cubicBezTo>
                  <a:pt x="1194" y="4357"/>
                  <a:pt x="1462" y="4405"/>
                  <a:pt x="1703" y="4500"/>
                </a:cubicBezTo>
                <a:cubicBezTo>
                  <a:pt x="1898" y="4578"/>
                  <a:pt x="2044" y="4674"/>
                  <a:pt x="2150" y="4759"/>
                </a:cubicBezTo>
                <a:cubicBezTo>
                  <a:pt x="2201" y="4803"/>
                  <a:pt x="2241" y="4846"/>
                  <a:pt x="2274" y="4884"/>
                </a:cubicBezTo>
                <a:cubicBezTo>
                  <a:pt x="2307" y="4922"/>
                  <a:pt x="2332" y="4955"/>
                  <a:pt x="2350" y="4982"/>
                </a:cubicBezTo>
                <a:cubicBezTo>
                  <a:pt x="2367" y="5010"/>
                  <a:pt x="2380" y="5032"/>
                  <a:pt x="2388" y="5047"/>
                </a:cubicBezTo>
                <a:cubicBezTo>
                  <a:pt x="2397" y="5061"/>
                  <a:pt x="2402" y="5067"/>
                  <a:pt x="2402" y="5067"/>
                </a:cubicBezTo>
                <a:cubicBezTo>
                  <a:pt x="2402" y="5067"/>
                  <a:pt x="2373" y="5045"/>
                  <a:pt x="2318" y="5001"/>
                </a:cubicBezTo>
                <a:cubicBezTo>
                  <a:pt x="2262" y="4957"/>
                  <a:pt x="2176" y="4904"/>
                  <a:pt x="2060" y="4845"/>
                </a:cubicBezTo>
                <a:cubicBezTo>
                  <a:pt x="1926" y="4770"/>
                  <a:pt x="1773" y="4721"/>
                  <a:pt x="1611" y="4701"/>
                </a:cubicBezTo>
                <a:cubicBezTo>
                  <a:pt x="956" y="4620"/>
                  <a:pt x="358" y="4976"/>
                  <a:pt x="122" y="5478"/>
                </a:cubicBezTo>
                <a:cubicBezTo>
                  <a:pt x="-2" y="5741"/>
                  <a:pt x="-20" y="6025"/>
                  <a:pt x="17" y="6304"/>
                </a:cubicBezTo>
                <a:cubicBezTo>
                  <a:pt x="66" y="6670"/>
                  <a:pt x="221" y="7036"/>
                  <a:pt x="599" y="7249"/>
                </a:cubicBezTo>
                <a:cubicBezTo>
                  <a:pt x="812" y="7370"/>
                  <a:pt x="1073" y="7424"/>
                  <a:pt x="1336" y="7445"/>
                </a:cubicBezTo>
                <a:cubicBezTo>
                  <a:pt x="1667" y="7472"/>
                  <a:pt x="2001" y="7450"/>
                  <a:pt x="2326" y="7395"/>
                </a:cubicBezTo>
                <a:cubicBezTo>
                  <a:pt x="2506" y="7364"/>
                  <a:pt x="2682" y="7324"/>
                  <a:pt x="2853" y="7272"/>
                </a:cubicBezTo>
                <a:cubicBezTo>
                  <a:pt x="3005" y="7225"/>
                  <a:pt x="3152" y="7170"/>
                  <a:pt x="3294" y="7107"/>
                </a:cubicBezTo>
                <a:cubicBezTo>
                  <a:pt x="3340" y="7087"/>
                  <a:pt x="3384" y="7067"/>
                  <a:pt x="3428" y="7046"/>
                </a:cubicBezTo>
                <a:lnTo>
                  <a:pt x="3831" y="6812"/>
                </a:lnTo>
                <a:cubicBezTo>
                  <a:pt x="3944" y="6743"/>
                  <a:pt x="4020" y="6678"/>
                  <a:pt x="4076" y="6635"/>
                </a:cubicBezTo>
                <a:cubicBezTo>
                  <a:pt x="4132" y="6593"/>
                  <a:pt x="4162" y="6570"/>
                  <a:pt x="4162" y="6570"/>
                </a:cubicBezTo>
                <a:cubicBezTo>
                  <a:pt x="4159" y="6575"/>
                  <a:pt x="4154" y="6582"/>
                  <a:pt x="4148" y="6591"/>
                </a:cubicBezTo>
                <a:cubicBezTo>
                  <a:pt x="4113" y="6646"/>
                  <a:pt x="4079" y="6701"/>
                  <a:pt x="4042" y="6755"/>
                </a:cubicBezTo>
                <a:cubicBezTo>
                  <a:pt x="3806" y="7091"/>
                  <a:pt x="3457" y="7370"/>
                  <a:pt x="3034" y="7561"/>
                </a:cubicBezTo>
                <a:cubicBezTo>
                  <a:pt x="2921" y="7614"/>
                  <a:pt x="2800" y="7663"/>
                  <a:pt x="2671" y="7709"/>
                </a:cubicBezTo>
                <a:cubicBezTo>
                  <a:pt x="2541" y="7755"/>
                  <a:pt x="2404" y="7796"/>
                  <a:pt x="2258" y="7831"/>
                </a:cubicBezTo>
                <a:cubicBezTo>
                  <a:pt x="2113" y="7866"/>
                  <a:pt x="1958" y="7891"/>
                  <a:pt x="1797" y="7911"/>
                </a:cubicBezTo>
                <a:cubicBezTo>
                  <a:pt x="1636" y="7931"/>
                  <a:pt x="1469" y="7940"/>
                  <a:pt x="1296" y="7936"/>
                </a:cubicBezTo>
                <a:cubicBezTo>
                  <a:pt x="1123" y="7933"/>
                  <a:pt x="945" y="7915"/>
                  <a:pt x="765" y="7880"/>
                </a:cubicBezTo>
                <a:cubicBezTo>
                  <a:pt x="693" y="7865"/>
                  <a:pt x="622" y="7847"/>
                  <a:pt x="550" y="7826"/>
                </a:cubicBezTo>
                <a:cubicBezTo>
                  <a:pt x="550" y="7827"/>
                  <a:pt x="549" y="7829"/>
                  <a:pt x="548" y="7831"/>
                </a:cubicBezTo>
                <a:cubicBezTo>
                  <a:pt x="548" y="7832"/>
                  <a:pt x="547" y="7834"/>
                  <a:pt x="546" y="7835"/>
                </a:cubicBezTo>
                <a:cubicBezTo>
                  <a:pt x="543" y="7844"/>
                  <a:pt x="541" y="7852"/>
                  <a:pt x="538" y="7861"/>
                </a:cubicBezTo>
                <a:cubicBezTo>
                  <a:pt x="535" y="7870"/>
                  <a:pt x="532" y="7878"/>
                  <a:pt x="528" y="7887"/>
                </a:cubicBezTo>
                <a:cubicBezTo>
                  <a:pt x="526" y="7897"/>
                  <a:pt x="523" y="7906"/>
                  <a:pt x="520" y="7916"/>
                </a:cubicBezTo>
                <a:cubicBezTo>
                  <a:pt x="473" y="8086"/>
                  <a:pt x="452" y="8261"/>
                  <a:pt x="470" y="8435"/>
                </a:cubicBezTo>
                <a:cubicBezTo>
                  <a:pt x="477" y="8502"/>
                  <a:pt x="490" y="8568"/>
                  <a:pt x="508" y="8633"/>
                </a:cubicBezTo>
                <a:cubicBezTo>
                  <a:pt x="586" y="8975"/>
                  <a:pt x="819" y="9284"/>
                  <a:pt x="1164" y="9501"/>
                </a:cubicBezTo>
                <a:cubicBezTo>
                  <a:pt x="1243" y="9551"/>
                  <a:pt x="1329" y="9597"/>
                  <a:pt x="1418" y="9634"/>
                </a:cubicBezTo>
                <a:cubicBezTo>
                  <a:pt x="1508" y="9671"/>
                  <a:pt x="1601" y="9700"/>
                  <a:pt x="1699" y="9721"/>
                </a:cubicBezTo>
                <a:cubicBezTo>
                  <a:pt x="2234" y="9837"/>
                  <a:pt x="2783" y="9691"/>
                  <a:pt x="3290" y="9512"/>
                </a:cubicBezTo>
                <a:cubicBezTo>
                  <a:pt x="3553" y="9419"/>
                  <a:pt x="3811" y="9318"/>
                  <a:pt x="4072" y="9222"/>
                </a:cubicBezTo>
                <a:cubicBezTo>
                  <a:pt x="4173" y="9185"/>
                  <a:pt x="4274" y="9147"/>
                  <a:pt x="4372" y="9114"/>
                </a:cubicBezTo>
                <a:cubicBezTo>
                  <a:pt x="4514" y="9067"/>
                  <a:pt x="4657" y="9024"/>
                  <a:pt x="4803" y="8986"/>
                </a:cubicBezTo>
                <a:cubicBezTo>
                  <a:pt x="4891" y="8964"/>
                  <a:pt x="4981" y="8945"/>
                  <a:pt x="5070" y="8928"/>
                </a:cubicBezTo>
                <a:cubicBezTo>
                  <a:pt x="5151" y="8912"/>
                  <a:pt x="5232" y="8900"/>
                  <a:pt x="5312" y="8890"/>
                </a:cubicBezTo>
                <a:cubicBezTo>
                  <a:pt x="5382" y="8881"/>
                  <a:pt x="5451" y="8873"/>
                  <a:pt x="5519" y="8870"/>
                </a:cubicBezTo>
                <a:cubicBezTo>
                  <a:pt x="5549" y="8868"/>
                  <a:pt x="5579" y="8867"/>
                  <a:pt x="5607" y="8866"/>
                </a:cubicBezTo>
                <a:cubicBezTo>
                  <a:pt x="5605" y="8860"/>
                  <a:pt x="5603" y="8853"/>
                  <a:pt x="5601" y="8846"/>
                </a:cubicBezTo>
                <a:cubicBezTo>
                  <a:pt x="5509" y="8467"/>
                  <a:pt x="5586" y="8080"/>
                  <a:pt x="5735" y="7712"/>
                </a:cubicBezTo>
                <a:cubicBezTo>
                  <a:pt x="5790" y="7577"/>
                  <a:pt x="5845" y="7460"/>
                  <a:pt x="5894" y="7360"/>
                </a:cubicBezTo>
                <a:cubicBezTo>
                  <a:pt x="5940" y="7264"/>
                  <a:pt x="5978" y="7189"/>
                  <a:pt x="6004" y="7137"/>
                </a:cubicBezTo>
                <a:cubicBezTo>
                  <a:pt x="6016" y="7111"/>
                  <a:pt x="6026" y="7091"/>
                  <a:pt x="6032" y="7077"/>
                </a:cubicBezTo>
                <a:cubicBezTo>
                  <a:pt x="6038" y="7064"/>
                  <a:pt x="6040" y="7057"/>
                  <a:pt x="6040" y="7057"/>
                </a:cubicBezTo>
                <a:cubicBezTo>
                  <a:pt x="6040" y="7064"/>
                  <a:pt x="6042" y="7072"/>
                  <a:pt x="6042" y="7079"/>
                </a:cubicBezTo>
                <a:cubicBezTo>
                  <a:pt x="6044" y="7180"/>
                  <a:pt x="6040" y="7282"/>
                  <a:pt x="6032" y="7384"/>
                </a:cubicBezTo>
                <a:cubicBezTo>
                  <a:pt x="6024" y="7486"/>
                  <a:pt x="6012" y="7610"/>
                  <a:pt x="6000" y="7752"/>
                </a:cubicBezTo>
                <a:cubicBezTo>
                  <a:pt x="5999" y="7825"/>
                  <a:pt x="5995" y="7899"/>
                  <a:pt x="5988" y="7973"/>
                </a:cubicBezTo>
                <a:cubicBezTo>
                  <a:pt x="5955" y="8306"/>
                  <a:pt x="5883" y="8673"/>
                  <a:pt x="6192" y="8898"/>
                </a:cubicBezTo>
                <a:cubicBezTo>
                  <a:pt x="6195" y="8900"/>
                  <a:pt x="6199" y="8902"/>
                  <a:pt x="6202" y="8904"/>
                </a:cubicBezTo>
                <a:cubicBezTo>
                  <a:pt x="6209" y="8908"/>
                  <a:pt x="6215" y="8913"/>
                  <a:pt x="6222" y="8917"/>
                </a:cubicBezTo>
                <a:cubicBezTo>
                  <a:pt x="6261" y="8937"/>
                  <a:pt x="6305" y="8950"/>
                  <a:pt x="6350" y="8958"/>
                </a:cubicBezTo>
                <a:cubicBezTo>
                  <a:pt x="6431" y="8973"/>
                  <a:pt x="6535" y="8975"/>
                  <a:pt x="6645" y="8964"/>
                </a:cubicBezTo>
                <a:cubicBezTo>
                  <a:pt x="6757" y="8954"/>
                  <a:pt x="6877" y="8934"/>
                  <a:pt x="6998" y="8904"/>
                </a:cubicBezTo>
                <a:cubicBezTo>
                  <a:pt x="7123" y="8874"/>
                  <a:pt x="7244" y="8833"/>
                  <a:pt x="7367" y="8799"/>
                </a:cubicBezTo>
                <a:cubicBezTo>
                  <a:pt x="8023" y="8613"/>
                  <a:pt x="8767" y="8561"/>
                  <a:pt x="9445" y="8437"/>
                </a:cubicBezTo>
                <a:cubicBezTo>
                  <a:pt x="10123" y="8313"/>
                  <a:pt x="10736" y="8117"/>
                  <a:pt x="11128" y="7647"/>
                </a:cubicBezTo>
                <a:cubicBezTo>
                  <a:pt x="11234" y="7521"/>
                  <a:pt x="11300" y="7364"/>
                  <a:pt x="11191" y="7248"/>
                </a:cubicBezTo>
                <a:cubicBezTo>
                  <a:pt x="11153" y="7208"/>
                  <a:pt x="11095" y="7182"/>
                  <a:pt x="11032" y="7174"/>
                </a:cubicBezTo>
                <a:cubicBezTo>
                  <a:pt x="10977" y="7157"/>
                  <a:pt x="10926" y="7145"/>
                  <a:pt x="10878" y="7139"/>
                </a:cubicBezTo>
                <a:cubicBezTo>
                  <a:pt x="10830" y="7133"/>
                  <a:pt x="10788" y="7131"/>
                  <a:pt x="10754" y="7131"/>
                </a:cubicBezTo>
                <a:cubicBezTo>
                  <a:pt x="10736" y="7131"/>
                  <a:pt x="10721" y="7130"/>
                  <a:pt x="10708" y="7131"/>
                </a:cubicBezTo>
                <a:cubicBezTo>
                  <a:pt x="10694" y="7132"/>
                  <a:pt x="10683" y="7134"/>
                  <a:pt x="10673" y="7134"/>
                </a:cubicBezTo>
                <a:cubicBezTo>
                  <a:pt x="10664" y="7135"/>
                  <a:pt x="10658" y="7134"/>
                  <a:pt x="10653" y="7134"/>
                </a:cubicBezTo>
                <a:cubicBezTo>
                  <a:pt x="10659" y="7132"/>
                  <a:pt x="10663" y="7128"/>
                  <a:pt x="10671" y="7125"/>
                </a:cubicBezTo>
                <a:cubicBezTo>
                  <a:pt x="10732" y="7102"/>
                  <a:pt x="10802" y="7083"/>
                  <a:pt x="10876" y="7073"/>
                </a:cubicBezTo>
                <a:cubicBezTo>
                  <a:pt x="10974" y="7058"/>
                  <a:pt x="11077" y="7059"/>
                  <a:pt x="11176" y="7077"/>
                </a:cubicBezTo>
                <a:cubicBezTo>
                  <a:pt x="11269" y="7094"/>
                  <a:pt x="11359" y="7127"/>
                  <a:pt x="11427" y="7180"/>
                </a:cubicBezTo>
                <a:cubicBezTo>
                  <a:pt x="11608" y="7321"/>
                  <a:pt x="11593" y="7542"/>
                  <a:pt x="11531" y="7741"/>
                </a:cubicBezTo>
                <a:cubicBezTo>
                  <a:pt x="11500" y="7839"/>
                  <a:pt x="11461" y="7934"/>
                  <a:pt x="11413" y="8028"/>
                </a:cubicBezTo>
                <a:cubicBezTo>
                  <a:pt x="11380" y="8057"/>
                  <a:pt x="11344" y="8084"/>
                  <a:pt x="11307" y="8110"/>
                </a:cubicBezTo>
                <a:cubicBezTo>
                  <a:pt x="11270" y="8136"/>
                  <a:pt x="11232" y="8160"/>
                  <a:pt x="11193" y="8183"/>
                </a:cubicBezTo>
                <a:cubicBezTo>
                  <a:pt x="11197" y="8187"/>
                  <a:pt x="11204" y="8192"/>
                  <a:pt x="11209" y="8197"/>
                </a:cubicBezTo>
                <a:cubicBezTo>
                  <a:pt x="11570" y="8539"/>
                  <a:pt x="12067" y="8774"/>
                  <a:pt x="12615" y="8877"/>
                </a:cubicBezTo>
                <a:cubicBezTo>
                  <a:pt x="12661" y="8886"/>
                  <a:pt x="12706" y="8893"/>
                  <a:pt x="12752" y="8900"/>
                </a:cubicBezTo>
                <a:lnTo>
                  <a:pt x="12776" y="8862"/>
                </a:lnTo>
                <a:cubicBezTo>
                  <a:pt x="12956" y="8612"/>
                  <a:pt x="13205" y="8388"/>
                  <a:pt x="13491" y="8221"/>
                </a:cubicBezTo>
                <a:cubicBezTo>
                  <a:pt x="13736" y="8077"/>
                  <a:pt x="14009" y="7965"/>
                  <a:pt x="14295" y="7881"/>
                </a:cubicBezTo>
                <a:cubicBezTo>
                  <a:pt x="14666" y="7772"/>
                  <a:pt x="15054" y="7707"/>
                  <a:pt x="15447" y="7676"/>
                </a:cubicBezTo>
                <a:cubicBezTo>
                  <a:pt x="15592" y="7664"/>
                  <a:pt x="15738" y="7657"/>
                  <a:pt x="15884" y="7655"/>
                </a:cubicBezTo>
                <a:cubicBezTo>
                  <a:pt x="15913" y="7655"/>
                  <a:pt x="15943" y="7655"/>
                  <a:pt x="15972" y="7655"/>
                </a:cubicBezTo>
                <a:cubicBezTo>
                  <a:pt x="15996" y="7655"/>
                  <a:pt x="16014" y="7657"/>
                  <a:pt x="16027" y="7657"/>
                </a:cubicBezTo>
                <a:cubicBezTo>
                  <a:pt x="16039" y="7657"/>
                  <a:pt x="16045" y="7657"/>
                  <a:pt x="16045" y="7657"/>
                </a:cubicBezTo>
                <a:cubicBezTo>
                  <a:pt x="16045" y="7657"/>
                  <a:pt x="16039" y="7660"/>
                  <a:pt x="16029" y="7665"/>
                </a:cubicBezTo>
                <a:cubicBezTo>
                  <a:pt x="16018" y="7670"/>
                  <a:pt x="16003" y="7677"/>
                  <a:pt x="15982" y="7687"/>
                </a:cubicBezTo>
                <a:cubicBezTo>
                  <a:pt x="15941" y="7705"/>
                  <a:pt x="15880" y="7733"/>
                  <a:pt x="15802" y="7766"/>
                </a:cubicBezTo>
                <a:cubicBezTo>
                  <a:pt x="15725" y="7799"/>
                  <a:pt x="15631" y="7838"/>
                  <a:pt x="15523" y="7881"/>
                </a:cubicBezTo>
                <a:cubicBezTo>
                  <a:pt x="15417" y="7924"/>
                  <a:pt x="15298" y="7972"/>
                  <a:pt x="15167" y="8025"/>
                </a:cubicBezTo>
                <a:cubicBezTo>
                  <a:pt x="15037" y="8077"/>
                  <a:pt x="14899" y="8136"/>
                  <a:pt x="14756" y="8197"/>
                </a:cubicBezTo>
                <a:cubicBezTo>
                  <a:pt x="14686" y="8229"/>
                  <a:pt x="14614" y="8260"/>
                  <a:pt x="14541" y="8293"/>
                </a:cubicBezTo>
                <a:cubicBezTo>
                  <a:pt x="14469" y="8327"/>
                  <a:pt x="14398" y="8363"/>
                  <a:pt x="14327" y="8401"/>
                </a:cubicBezTo>
                <a:cubicBezTo>
                  <a:pt x="13735" y="8659"/>
                  <a:pt x="13307" y="9100"/>
                  <a:pt x="13147" y="9618"/>
                </a:cubicBezTo>
                <a:cubicBezTo>
                  <a:pt x="13110" y="9737"/>
                  <a:pt x="13087" y="9859"/>
                  <a:pt x="13080" y="9981"/>
                </a:cubicBezTo>
                <a:cubicBezTo>
                  <a:pt x="13074" y="10098"/>
                  <a:pt x="13084" y="10208"/>
                  <a:pt x="13108" y="10307"/>
                </a:cubicBezTo>
                <a:cubicBezTo>
                  <a:pt x="13133" y="10405"/>
                  <a:pt x="13174" y="10492"/>
                  <a:pt x="13225" y="10566"/>
                </a:cubicBezTo>
                <a:cubicBezTo>
                  <a:pt x="13275" y="10639"/>
                  <a:pt x="13337" y="10697"/>
                  <a:pt x="13395" y="10742"/>
                </a:cubicBezTo>
                <a:cubicBezTo>
                  <a:pt x="13425" y="10764"/>
                  <a:pt x="13453" y="10783"/>
                  <a:pt x="13479" y="10799"/>
                </a:cubicBezTo>
                <a:cubicBezTo>
                  <a:pt x="13505" y="10816"/>
                  <a:pt x="13530" y="10829"/>
                  <a:pt x="13549" y="10839"/>
                </a:cubicBezTo>
                <a:cubicBezTo>
                  <a:pt x="13569" y="10849"/>
                  <a:pt x="13583" y="10857"/>
                  <a:pt x="13593" y="10862"/>
                </a:cubicBezTo>
                <a:cubicBezTo>
                  <a:pt x="13604" y="10868"/>
                  <a:pt x="13610" y="10870"/>
                  <a:pt x="13610" y="10870"/>
                </a:cubicBezTo>
                <a:cubicBezTo>
                  <a:pt x="13610" y="10870"/>
                  <a:pt x="13604" y="10870"/>
                  <a:pt x="13591" y="10870"/>
                </a:cubicBezTo>
                <a:cubicBezTo>
                  <a:pt x="13579" y="10870"/>
                  <a:pt x="13560" y="10869"/>
                  <a:pt x="13535" y="10869"/>
                </a:cubicBezTo>
                <a:cubicBezTo>
                  <a:pt x="13523" y="10869"/>
                  <a:pt x="13510" y="10867"/>
                  <a:pt x="13495" y="10866"/>
                </a:cubicBezTo>
                <a:cubicBezTo>
                  <a:pt x="13480" y="10864"/>
                  <a:pt x="13465" y="10863"/>
                  <a:pt x="13447" y="10861"/>
                </a:cubicBezTo>
                <a:cubicBezTo>
                  <a:pt x="13429" y="10859"/>
                  <a:pt x="13409" y="10857"/>
                  <a:pt x="13389" y="10853"/>
                </a:cubicBezTo>
                <a:cubicBezTo>
                  <a:pt x="13369" y="10849"/>
                  <a:pt x="13348" y="10844"/>
                  <a:pt x="13325" y="10839"/>
                </a:cubicBezTo>
                <a:cubicBezTo>
                  <a:pt x="13236" y="10816"/>
                  <a:pt x="13127" y="10775"/>
                  <a:pt x="13020" y="10706"/>
                </a:cubicBezTo>
                <a:cubicBezTo>
                  <a:pt x="12971" y="10675"/>
                  <a:pt x="12924" y="10636"/>
                  <a:pt x="12878" y="10594"/>
                </a:cubicBezTo>
                <a:cubicBezTo>
                  <a:pt x="12878" y="10601"/>
                  <a:pt x="12878" y="10609"/>
                  <a:pt x="12878" y="10616"/>
                </a:cubicBezTo>
                <a:cubicBezTo>
                  <a:pt x="12878" y="10623"/>
                  <a:pt x="12878" y="10632"/>
                  <a:pt x="12878" y="10640"/>
                </a:cubicBezTo>
                <a:cubicBezTo>
                  <a:pt x="12876" y="10651"/>
                  <a:pt x="12875" y="10664"/>
                  <a:pt x="12872" y="10676"/>
                </a:cubicBezTo>
                <a:cubicBezTo>
                  <a:pt x="12869" y="10689"/>
                  <a:pt x="12866" y="10701"/>
                  <a:pt x="12862" y="10714"/>
                </a:cubicBezTo>
                <a:cubicBezTo>
                  <a:pt x="12739" y="10934"/>
                  <a:pt x="12494" y="11096"/>
                  <a:pt x="12201" y="11156"/>
                </a:cubicBezTo>
                <a:cubicBezTo>
                  <a:pt x="11795" y="11239"/>
                  <a:pt x="11385" y="11117"/>
                  <a:pt x="10996" y="10993"/>
                </a:cubicBezTo>
                <a:cubicBezTo>
                  <a:pt x="8785" y="10288"/>
                  <a:pt x="6727" y="11491"/>
                  <a:pt x="7585" y="12388"/>
                </a:cubicBezTo>
                <a:cubicBezTo>
                  <a:pt x="7850" y="12664"/>
                  <a:pt x="8353" y="12669"/>
                  <a:pt x="8601" y="12565"/>
                </a:cubicBezTo>
                <a:cubicBezTo>
                  <a:pt x="8601" y="12565"/>
                  <a:pt x="8358" y="12699"/>
                  <a:pt x="8058" y="12735"/>
                </a:cubicBezTo>
                <a:cubicBezTo>
                  <a:pt x="7758" y="12771"/>
                  <a:pt x="7403" y="12708"/>
                  <a:pt x="7182" y="12312"/>
                </a:cubicBezTo>
                <a:cubicBezTo>
                  <a:pt x="7182" y="12315"/>
                  <a:pt x="7180" y="12319"/>
                  <a:pt x="7180" y="12321"/>
                </a:cubicBezTo>
                <a:cubicBezTo>
                  <a:pt x="7180" y="12325"/>
                  <a:pt x="7180" y="12328"/>
                  <a:pt x="7180" y="12331"/>
                </a:cubicBezTo>
                <a:cubicBezTo>
                  <a:pt x="7179" y="12344"/>
                  <a:pt x="7179" y="12359"/>
                  <a:pt x="7178" y="12372"/>
                </a:cubicBezTo>
                <a:cubicBezTo>
                  <a:pt x="7165" y="12663"/>
                  <a:pt x="7231" y="12950"/>
                  <a:pt x="7361" y="13225"/>
                </a:cubicBezTo>
                <a:cubicBezTo>
                  <a:pt x="7590" y="13711"/>
                  <a:pt x="8039" y="14141"/>
                  <a:pt x="8681" y="14205"/>
                </a:cubicBezTo>
                <a:cubicBezTo>
                  <a:pt x="9189" y="14256"/>
                  <a:pt x="9679" y="14052"/>
                  <a:pt x="9942" y="13705"/>
                </a:cubicBezTo>
                <a:cubicBezTo>
                  <a:pt x="10050" y="13561"/>
                  <a:pt x="10114" y="13396"/>
                  <a:pt x="10180" y="13236"/>
                </a:cubicBezTo>
                <a:cubicBezTo>
                  <a:pt x="10249" y="13071"/>
                  <a:pt x="10321" y="12910"/>
                  <a:pt x="10407" y="12764"/>
                </a:cubicBezTo>
                <a:cubicBezTo>
                  <a:pt x="10492" y="12619"/>
                  <a:pt x="10586" y="12487"/>
                  <a:pt x="10693" y="12380"/>
                </a:cubicBezTo>
                <a:cubicBezTo>
                  <a:pt x="10822" y="12251"/>
                  <a:pt x="10991" y="12142"/>
                  <a:pt x="11197" y="12115"/>
                </a:cubicBezTo>
                <a:cubicBezTo>
                  <a:pt x="11236" y="12109"/>
                  <a:pt x="11275" y="12107"/>
                  <a:pt x="11315" y="12108"/>
                </a:cubicBezTo>
                <a:cubicBezTo>
                  <a:pt x="11331" y="12108"/>
                  <a:pt x="11345" y="12110"/>
                  <a:pt x="11357" y="12111"/>
                </a:cubicBezTo>
                <a:cubicBezTo>
                  <a:pt x="11369" y="12113"/>
                  <a:pt x="11377" y="12114"/>
                  <a:pt x="11385" y="12115"/>
                </a:cubicBezTo>
                <a:cubicBezTo>
                  <a:pt x="11393" y="12116"/>
                  <a:pt x="11399" y="12117"/>
                  <a:pt x="11403" y="12118"/>
                </a:cubicBezTo>
                <a:cubicBezTo>
                  <a:pt x="11407" y="12118"/>
                  <a:pt x="11409" y="12118"/>
                  <a:pt x="11409" y="12118"/>
                </a:cubicBezTo>
                <a:cubicBezTo>
                  <a:pt x="11401" y="12119"/>
                  <a:pt x="11395" y="12122"/>
                  <a:pt x="11387" y="12124"/>
                </a:cubicBezTo>
                <a:cubicBezTo>
                  <a:pt x="11286" y="12148"/>
                  <a:pt x="11193" y="12188"/>
                  <a:pt x="11118" y="12246"/>
                </a:cubicBezTo>
                <a:cubicBezTo>
                  <a:pt x="11045" y="12303"/>
                  <a:pt x="10979" y="12386"/>
                  <a:pt x="10926" y="12490"/>
                </a:cubicBezTo>
                <a:cubicBezTo>
                  <a:pt x="10872" y="12596"/>
                  <a:pt x="10831" y="12722"/>
                  <a:pt x="10794" y="12863"/>
                </a:cubicBezTo>
                <a:cubicBezTo>
                  <a:pt x="10756" y="13006"/>
                  <a:pt x="10728" y="13162"/>
                  <a:pt x="10695" y="13334"/>
                </a:cubicBezTo>
                <a:cubicBezTo>
                  <a:pt x="10648" y="13584"/>
                  <a:pt x="10585" y="13836"/>
                  <a:pt x="10427" y="14057"/>
                </a:cubicBezTo>
                <a:cubicBezTo>
                  <a:pt x="10145" y="14451"/>
                  <a:pt x="9613" y="14684"/>
                  <a:pt x="9040" y="14739"/>
                </a:cubicBezTo>
                <a:cubicBezTo>
                  <a:pt x="9015" y="14741"/>
                  <a:pt x="8991" y="14744"/>
                  <a:pt x="8966" y="14745"/>
                </a:cubicBezTo>
                <a:cubicBezTo>
                  <a:pt x="8965" y="14749"/>
                  <a:pt x="8964" y="14753"/>
                  <a:pt x="8964" y="14756"/>
                </a:cubicBezTo>
                <a:cubicBezTo>
                  <a:pt x="8954" y="14840"/>
                  <a:pt x="8954" y="14925"/>
                  <a:pt x="8974" y="15007"/>
                </a:cubicBezTo>
                <a:cubicBezTo>
                  <a:pt x="9127" y="15638"/>
                  <a:pt x="10069" y="15825"/>
                  <a:pt x="10950" y="15836"/>
                </a:cubicBezTo>
                <a:cubicBezTo>
                  <a:pt x="11829" y="15847"/>
                  <a:pt x="12775" y="15680"/>
                  <a:pt x="12944" y="15055"/>
                </a:cubicBezTo>
                <a:cubicBezTo>
                  <a:pt x="12967" y="14972"/>
                  <a:pt x="12968" y="14888"/>
                  <a:pt x="12964" y="14804"/>
                </a:cubicBezTo>
                <a:cubicBezTo>
                  <a:pt x="12962" y="14769"/>
                  <a:pt x="12959" y="14736"/>
                  <a:pt x="12956" y="14707"/>
                </a:cubicBezTo>
                <a:cubicBezTo>
                  <a:pt x="12939" y="14705"/>
                  <a:pt x="12921" y="14701"/>
                  <a:pt x="12904" y="14698"/>
                </a:cubicBezTo>
                <a:cubicBezTo>
                  <a:pt x="12773" y="14671"/>
                  <a:pt x="12651" y="14620"/>
                  <a:pt x="12547" y="14551"/>
                </a:cubicBezTo>
                <a:cubicBezTo>
                  <a:pt x="12465" y="14496"/>
                  <a:pt x="12402" y="14437"/>
                  <a:pt x="12349" y="14379"/>
                </a:cubicBezTo>
                <a:cubicBezTo>
                  <a:pt x="12296" y="14321"/>
                  <a:pt x="12257" y="14262"/>
                  <a:pt x="12223" y="14207"/>
                </a:cubicBezTo>
                <a:cubicBezTo>
                  <a:pt x="12154" y="14096"/>
                  <a:pt x="12112" y="13993"/>
                  <a:pt x="12080" y="13902"/>
                </a:cubicBezTo>
                <a:cubicBezTo>
                  <a:pt x="12048" y="13811"/>
                  <a:pt x="12026" y="13732"/>
                  <a:pt x="12010" y="13667"/>
                </a:cubicBezTo>
                <a:cubicBezTo>
                  <a:pt x="11994" y="13601"/>
                  <a:pt x="11986" y="13549"/>
                  <a:pt x="11978" y="13514"/>
                </a:cubicBezTo>
                <a:cubicBezTo>
                  <a:pt x="11970" y="13478"/>
                  <a:pt x="11966" y="13458"/>
                  <a:pt x="11966" y="13458"/>
                </a:cubicBezTo>
                <a:cubicBezTo>
                  <a:pt x="11966" y="13458"/>
                  <a:pt x="11987" y="13471"/>
                  <a:pt x="12018" y="13498"/>
                </a:cubicBezTo>
                <a:cubicBezTo>
                  <a:pt x="12050" y="13524"/>
                  <a:pt x="12096" y="13564"/>
                  <a:pt x="12150" y="13615"/>
                </a:cubicBezTo>
                <a:cubicBezTo>
                  <a:pt x="12205" y="13666"/>
                  <a:pt x="12269" y="13727"/>
                  <a:pt x="12341" y="13796"/>
                </a:cubicBezTo>
                <a:cubicBezTo>
                  <a:pt x="12391" y="13845"/>
                  <a:pt x="12446" y="13896"/>
                  <a:pt x="12505" y="13948"/>
                </a:cubicBezTo>
                <a:cubicBezTo>
                  <a:pt x="12546" y="13997"/>
                  <a:pt x="12596" y="14042"/>
                  <a:pt x="12652" y="14081"/>
                </a:cubicBezTo>
                <a:cubicBezTo>
                  <a:pt x="12798" y="14181"/>
                  <a:pt x="12984" y="14239"/>
                  <a:pt x="13179" y="14237"/>
                </a:cubicBezTo>
                <a:cubicBezTo>
                  <a:pt x="13616" y="14232"/>
                  <a:pt x="13972" y="13952"/>
                  <a:pt x="13980" y="13605"/>
                </a:cubicBezTo>
                <a:cubicBezTo>
                  <a:pt x="13985" y="13403"/>
                  <a:pt x="13878" y="13207"/>
                  <a:pt x="13730" y="13060"/>
                </a:cubicBezTo>
                <a:cubicBezTo>
                  <a:pt x="13677" y="13008"/>
                  <a:pt x="13596" y="12942"/>
                  <a:pt x="13551" y="12888"/>
                </a:cubicBezTo>
                <a:cubicBezTo>
                  <a:pt x="13475" y="12796"/>
                  <a:pt x="13386" y="12762"/>
                  <a:pt x="13295" y="12691"/>
                </a:cubicBezTo>
                <a:cubicBezTo>
                  <a:pt x="13249" y="12656"/>
                  <a:pt x="13203" y="12623"/>
                  <a:pt x="13157" y="12593"/>
                </a:cubicBezTo>
                <a:cubicBezTo>
                  <a:pt x="13111" y="12563"/>
                  <a:pt x="13064" y="12536"/>
                  <a:pt x="13020" y="12511"/>
                </a:cubicBezTo>
                <a:cubicBezTo>
                  <a:pt x="12931" y="12462"/>
                  <a:pt x="12847" y="12423"/>
                  <a:pt x="12776" y="12391"/>
                </a:cubicBezTo>
                <a:cubicBezTo>
                  <a:pt x="12700" y="12357"/>
                  <a:pt x="12622" y="12325"/>
                  <a:pt x="12543" y="12296"/>
                </a:cubicBezTo>
                <a:cubicBezTo>
                  <a:pt x="12549" y="12296"/>
                  <a:pt x="12555" y="12295"/>
                  <a:pt x="12561" y="12295"/>
                </a:cubicBezTo>
                <a:cubicBezTo>
                  <a:pt x="12645" y="12290"/>
                  <a:pt x="12728" y="12288"/>
                  <a:pt x="12812" y="12291"/>
                </a:cubicBezTo>
                <a:cubicBezTo>
                  <a:pt x="12898" y="12295"/>
                  <a:pt x="13003" y="12306"/>
                  <a:pt x="13123" y="12329"/>
                </a:cubicBezTo>
                <a:cubicBezTo>
                  <a:pt x="13242" y="12353"/>
                  <a:pt x="13375" y="12388"/>
                  <a:pt x="13513" y="12445"/>
                </a:cubicBezTo>
                <a:cubicBezTo>
                  <a:pt x="13652" y="12501"/>
                  <a:pt x="13796" y="12579"/>
                  <a:pt x="13930" y="12678"/>
                </a:cubicBezTo>
                <a:cubicBezTo>
                  <a:pt x="14064" y="12778"/>
                  <a:pt x="14188" y="12901"/>
                  <a:pt x="14285" y="13045"/>
                </a:cubicBezTo>
                <a:cubicBezTo>
                  <a:pt x="14333" y="13117"/>
                  <a:pt x="14374" y="13194"/>
                  <a:pt x="14407" y="13275"/>
                </a:cubicBezTo>
                <a:cubicBezTo>
                  <a:pt x="14431" y="13334"/>
                  <a:pt x="14450" y="13394"/>
                  <a:pt x="14463" y="13457"/>
                </a:cubicBezTo>
                <a:cubicBezTo>
                  <a:pt x="14486" y="13424"/>
                  <a:pt x="14513" y="13393"/>
                  <a:pt x="14541" y="13364"/>
                </a:cubicBezTo>
                <a:cubicBezTo>
                  <a:pt x="15267" y="12611"/>
                  <a:pt x="17762" y="13079"/>
                  <a:pt x="17536" y="11785"/>
                </a:cubicBezTo>
                <a:cubicBezTo>
                  <a:pt x="17514" y="11660"/>
                  <a:pt x="17441" y="11546"/>
                  <a:pt x="17357" y="11439"/>
                </a:cubicBezTo>
                <a:cubicBezTo>
                  <a:pt x="17277" y="11337"/>
                  <a:pt x="17192" y="11246"/>
                  <a:pt x="17103" y="11172"/>
                </a:cubicBezTo>
                <a:cubicBezTo>
                  <a:pt x="17014" y="11097"/>
                  <a:pt x="16924" y="11039"/>
                  <a:pt x="16844" y="10995"/>
                </a:cubicBezTo>
                <a:cubicBezTo>
                  <a:pt x="16765" y="10951"/>
                  <a:pt x="16696" y="10920"/>
                  <a:pt x="16648" y="10900"/>
                </a:cubicBezTo>
                <a:cubicBezTo>
                  <a:pt x="16623" y="10891"/>
                  <a:pt x="16604" y="10883"/>
                  <a:pt x="16592" y="10878"/>
                </a:cubicBezTo>
                <a:cubicBezTo>
                  <a:pt x="16579" y="10873"/>
                  <a:pt x="16574" y="10870"/>
                  <a:pt x="16574" y="10870"/>
                </a:cubicBezTo>
                <a:cubicBezTo>
                  <a:pt x="16574" y="10870"/>
                  <a:pt x="16582" y="10870"/>
                  <a:pt x="16596" y="10869"/>
                </a:cubicBezTo>
                <a:cubicBezTo>
                  <a:pt x="16610" y="10868"/>
                  <a:pt x="16630" y="10867"/>
                  <a:pt x="16658" y="10867"/>
                </a:cubicBezTo>
                <a:cubicBezTo>
                  <a:pt x="16713" y="10868"/>
                  <a:pt x="16797" y="10869"/>
                  <a:pt x="16902" y="10886"/>
                </a:cubicBezTo>
                <a:cubicBezTo>
                  <a:pt x="17007" y="10903"/>
                  <a:pt x="17135" y="10934"/>
                  <a:pt x="17271" y="10989"/>
                </a:cubicBezTo>
                <a:cubicBezTo>
                  <a:pt x="17407" y="11043"/>
                  <a:pt x="17552" y="11120"/>
                  <a:pt x="17690" y="11227"/>
                </a:cubicBezTo>
                <a:cubicBezTo>
                  <a:pt x="17827" y="11334"/>
                  <a:pt x="17958" y="11470"/>
                  <a:pt x="18055" y="11636"/>
                </a:cubicBezTo>
                <a:cubicBezTo>
                  <a:pt x="18103" y="11719"/>
                  <a:pt x="18142" y="11810"/>
                  <a:pt x="18167" y="11908"/>
                </a:cubicBezTo>
                <a:cubicBezTo>
                  <a:pt x="18178" y="11898"/>
                  <a:pt x="18188" y="11889"/>
                  <a:pt x="18199" y="11879"/>
                </a:cubicBezTo>
                <a:cubicBezTo>
                  <a:pt x="18210" y="11870"/>
                  <a:pt x="18224" y="11862"/>
                  <a:pt x="18235" y="11852"/>
                </a:cubicBezTo>
                <a:cubicBezTo>
                  <a:pt x="18314" y="11791"/>
                  <a:pt x="18399" y="11732"/>
                  <a:pt x="18492" y="11674"/>
                </a:cubicBezTo>
                <a:cubicBezTo>
                  <a:pt x="18584" y="11617"/>
                  <a:pt x="18685" y="11563"/>
                  <a:pt x="18790" y="11513"/>
                </a:cubicBezTo>
                <a:cubicBezTo>
                  <a:pt x="19001" y="11413"/>
                  <a:pt x="19235" y="11332"/>
                  <a:pt x="19464" y="11268"/>
                </a:cubicBezTo>
                <a:cubicBezTo>
                  <a:pt x="19691" y="11202"/>
                  <a:pt x="19911" y="11152"/>
                  <a:pt x="20067" y="11085"/>
                </a:cubicBezTo>
                <a:cubicBezTo>
                  <a:pt x="20145" y="11052"/>
                  <a:pt x="20207" y="11016"/>
                  <a:pt x="20261" y="10973"/>
                </a:cubicBezTo>
                <a:cubicBezTo>
                  <a:pt x="20268" y="10968"/>
                  <a:pt x="20277" y="10963"/>
                  <a:pt x="20283" y="10957"/>
                </a:cubicBezTo>
                <a:cubicBezTo>
                  <a:pt x="20290" y="10951"/>
                  <a:pt x="20295" y="10946"/>
                  <a:pt x="20301" y="10940"/>
                </a:cubicBezTo>
                <a:cubicBezTo>
                  <a:pt x="20305" y="10937"/>
                  <a:pt x="20308" y="10933"/>
                  <a:pt x="20311" y="10930"/>
                </a:cubicBezTo>
                <a:cubicBezTo>
                  <a:pt x="20315" y="10927"/>
                  <a:pt x="20318" y="10924"/>
                  <a:pt x="20321" y="10921"/>
                </a:cubicBezTo>
                <a:lnTo>
                  <a:pt x="20337" y="10905"/>
                </a:lnTo>
                <a:lnTo>
                  <a:pt x="20361" y="10875"/>
                </a:lnTo>
                <a:lnTo>
                  <a:pt x="20378" y="10856"/>
                </a:lnTo>
                <a:cubicBezTo>
                  <a:pt x="20383" y="10849"/>
                  <a:pt x="20390" y="10841"/>
                  <a:pt x="20396" y="10834"/>
                </a:cubicBezTo>
                <a:cubicBezTo>
                  <a:pt x="20401" y="10826"/>
                  <a:pt x="20406" y="10820"/>
                  <a:pt x="20412" y="10812"/>
                </a:cubicBezTo>
                <a:cubicBezTo>
                  <a:pt x="20455" y="10751"/>
                  <a:pt x="20485" y="10692"/>
                  <a:pt x="20502" y="10633"/>
                </a:cubicBezTo>
                <a:cubicBezTo>
                  <a:pt x="20518" y="10575"/>
                  <a:pt x="20522" y="10517"/>
                  <a:pt x="20512" y="10463"/>
                </a:cubicBezTo>
                <a:cubicBezTo>
                  <a:pt x="20501" y="10408"/>
                  <a:pt x="20476" y="10355"/>
                  <a:pt x="20440" y="10303"/>
                </a:cubicBezTo>
                <a:cubicBezTo>
                  <a:pt x="20403" y="10251"/>
                  <a:pt x="20354" y="10203"/>
                  <a:pt x="20295" y="10158"/>
                </a:cubicBezTo>
                <a:cubicBezTo>
                  <a:pt x="20179" y="10069"/>
                  <a:pt x="20030" y="9999"/>
                  <a:pt x="19882" y="9947"/>
                </a:cubicBezTo>
                <a:cubicBezTo>
                  <a:pt x="19735" y="9894"/>
                  <a:pt x="19587" y="9855"/>
                  <a:pt x="19452" y="9828"/>
                </a:cubicBezTo>
                <a:cubicBezTo>
                  <a:pt x="19316" y="9801"/>
                  <a:pt x="19193" y="9784"/>
                  <a:pt x="19091" y="9771"/>
                </a:cubicBezTo>
                <a:cubicBezTo>
                  <a:pt x="19040" y="9765"/>
                  <a:pt x="18995" y="9760"/>
                  <a:pt x="18955" y="9755"/>
                </a:cubicBezTo>
                <a:cubicBezTo>
                  <a:pt x="18914" y="9751"/>
                  <a:pt x="18879" y="9748"/>
                  <a:pt x="18850" y="9746"/>
                </a:cubicBezTo>
                <a:cubicBezTo>
                  <a:pt x="18822" y="9743"/>
                  <a:pt x="18801" y="9741"/>
                  <a:pt x="18786" y="9740"/>
                </a:cubicBezTo>
                <a:cubicBezTo>
                  <a:pt x="18772" y="9738"/>
                  <a:pt x="18764" y="9737"/>
                  <a:pt x="18764" y="9737"/>
                </a:cubicBezTo>
                <a:cubicBezTo>
                  <a:pt x="18764" y="9737"/>
                  <a:pt x="18770" y="9736"/>
                  <a:pt x="18784" y="9732"/>
                </a:cubicBezTo>
                <a:cubicBezTo>
                  <a:pt x="18798" y="9728"/>
                  <a:pt x="18819" y="9721"/>
                  <a:pt x="18846" y="9714"/>
                </a:cubicBezTo>
                <a:cubicBezTo>
                  <a:pt x="18901" y="9702"/>
                  <a:pt x="18981" y="9682"/>
                  <a:pt x="19087" y="9664"/>
                </a:cubicBezTo>
                <a:cubicBezTo>
                  <a:pt x="19192" y="9646"/>
                  <a:pt x="19323" y="9630"/>
                  <a:pt x="19476" y="9623"/>
                </a:cubicBezTo>
                <a:cubicBezTo>
                  <a:pt x="19628" y="9616"/>
                  <a:pt x="19805" y="9618"/>
                  <a:pt x="19999" y="9646"/>
                </a:cubicBezTo>
                <a:cubicBezTo>
                  <a:pt x="20192" y="9675"/>
                  <a:pt x="20404" y="9729"/>
                  <a:pt x="20612" y="9836"/>
                </a:cubicBezTo>
                <a:cubicBezTo>
                  <a:pt x="20716" y="9889"/>
                  <a:pt x="20815" y="9957"/>
                  <a:pt x="20903" y="10043"/>
                </a:cubicBezTo>
                <a:cubicBezTo>
                  <a:pt x="20942" y="10081"/>
                  <a:pt x="20979" y="10124"/>
                  <a:pt x="21011" y="10169"/>
                </a:cubicBezTo>
                <a:cubicBezTo>
                  <a:pt x="21012" y="10157"/>
                  <a:pt x="21012" y="10144"/>
                  <a:pt x="21013" y="10131"/>
                </a:cubicBezTo>
                <a:cubicBezTo>
                  <a:pt x="21014" y="10118"/>
                  <a:pt x="21017" y="10106"/>
                  <a:pt x="21019" y="10093"/>
                </a:cubicBezTo>
                <a:cubicBezTo>
                  <a:pt x="21022" y="10062"/>
                  <a:pt x="21024" y="10029"/>
                  <a:pt x="21029" y="9995"/>
                </a:cubicBezTo>
                <a:cubicBezTo>
                  <a:pt x="21033" y="9962"/>
                  <a:pt x="21040" y="9929"/>
                  <a:pt x="21047" y="9894"/>
                </a:cubicBezTo>
                <a:cubicBezTo>
                  <a:pt x="21056" y="9821"/>
                  <a:pt x="21072" y="9748"/>
                  <a:pt x="21095" y="9676"/>
                </a:cubicBezTo>
                <a:cubicBezTo>
                  <a:pt x="21189" y="9385"/>
                  <a:pt x="21392" y="9118"/>
                  <a:pt x="21420" y="8817"/>
                </a:cubicBezTo>
                <a:cubicBezTo>
                  <a:pt x="21426" y="8750"/>
                  <a:pt x="21424" y="8683"/>
                  <a:pt x="21412" y="8617"/>
                </a:cubicBezTo>
                <a:cubicBezTo>
                  <a:pt x="21386" y="8490"/>
                  <a:pt x="21324" y="8369"/>
                  <a:pt x="21231" y="8263"/>
                </a:cubicBezTo>
                <a:cubicBezTo>
                  <a:pt x="20649" y="7596"/>
                  <a:pt x="19463" y="7786"/>
                  <a:pt x="18413" y="7892"/>
                </a:cubicBezTo>
                <a:cubicBezTo>
                  <a:pt x="18336" y="7900"/>
                  <a:pt x="18259" y="7907"/>
                  <a:pt x="18181" y="7913"/>
                </a:cubicBezTo>
                <a:cubicBezTo>
                  <a:pt x="18154" y="7915"/>
                  <a:pt x="18135" y="7916"/>
                  <a:pt x="18121" y="7917"/>
                </a:cubicBezTo>
                <a:cubicBezTo>
                  <a:pt x="18107" y="7919"/>
                  <a:pt x="18099" y="7919"/>
                  <a:pt x="18099" y="7919"/>
                </a:cubicBezTo>
                <a:cubicBezTo>
                  <a:pt x="18099" y="7919"/>
                  <a:pt x="18105" y="7915"/>
                  <a:pt x="18117" y="7910"/>
                </a:cubicBezTo>
                <a:cubicBezTo>
                  <a:pt x="18129" y="7904"/>
                  <a:pt x="18146" y="7896"/>
                  <a:pt x="18169" y="7884"/>
                </a:cubicBezTo>
                <a:cubicBezTo>
                  <a:pt x="18216" y="7863"/>
                  <a:pt x="18285" y="7830"/>
                  <a:pt x="18375" y="7793"/>
                </a:cubicBezTo>
                <a:cubicBezTo>
                  <a:pt x="18466" y="7756"/>
                  <a:pt x="18577" y="7712"/>
                  <a:pt x="18708" y="7668"/>
                </a:cubicBezTo>
                <a:cubicBezTo>
                  <a:pt x="18774" y="7646"/>
                  <a:pt x="18843" y="7623"/>
                  <a:pt x="18918" y="7602"/>
                </a:cubicBezTo>
                <a:cubicBezTo>
                  <a:pt x="18993" y="7579"/>
                  <a:pt x="19074" y="7559"/>
                  <a:pt x="19159" y="7538"/>
                </a:cubicBezTo>
                <a:cubicBezTo>
                  <a:pt x="19328" y="7497"/>
                  <a:pt x="19515" y="7460"/>
                  <a:pt x="19720" y="7434"/>
                </a:cubicBezTo>
                <a:cubicBezTo>
                  <a:pt x="19925" y="7409"/>
                  <a:pt x="20147" y="7395"/>
                  <a:pt x="20384" y="7406"/>
                </a:cubicBezTo>
                <a:cubicBezTo>
                  <a:pt x="20502" y="7411"/>
                  <a:pt x="20623" y="7422"/>
                  <a:pt x="20746" y="7442"/>
                </a:cubicBezTo>
                <a:cubicBezTo>
                  <a:pt x="20869" y="7463"/>
                  <a:pt x="20993" y="7493"/>
                  <a:pt x="21117" y="7534"/>
                </a:cubicBezTo>
                <a:cubicBezTo>
                  <a:pt x="21278" y="7586"/>
                  <a:pt x="21438" y="7660"/>
                  <a:pt x="21580" y="7756"/>
                </a:cubicBezTo>
                <a:cubicBezTo>
                  <a:pt x="21570" y="7730"/>
                  <a:pt x="21560" y="7704"/>
                  <a:pt x="21550" y="7676"/>
                </a:cubicBezTo>
                <a:cubicBezTo>
                  <a:pt x="21472" y="7448"/>
                  <a:pt x="21418" y="7198"/>
                  <a:pt x="21402" y="6932"/>
                </a:cubicBezTo>
                <a:cubicBezTo>
                  <a:pt x="21367" y="6350"/>
                  <a:pt x="21520" y="5759"/>
                  <a:pt x="21438" y="5175"/>
                </a:cubicBezTo>
                <a:cubicBezTo>
                  <a:pt x="21361" y="4624"/>
                  <a:pt x="21072" y="4092"/>
                  <a:pt x="20510" y="3761"/>
                </a:cubicBezTo>
                <a:cubicBezTo>
                  <a:pt x="20437" y="3718"/>
                  <a:pt x="20358" y="3679"/>
                  <a:pt x="20277" y="3644"/>
                </a:cubicBezTo>
                <a:cubicBezTo>
                  <a:pt x="20115" y="3580"/>
                  <a:pt x="19938" y="3541"/>
                  <a:pt x="19754" y="3517"/>
                </a:cubicBezTo>
                <a:cubicBezTo>
                  <a:pt x="19568" y="3492"/>
                  <a:pt x="19373" y="3489"/>
                  <a:pt x="19181" y="3517"/>
                </a:cubicBezTo>
                <a:cubicBezTo>
                  <a:pt x="18956" y="3549"/>
                  <a:pt x="18742" y="3621"/>
                  <a:pt x="18568" y="3738"/>
                </a:cubicBezTo>
                <a:cubicBezTo>
                  <a:pt x="17574" y="4403"/>
                  <a:pt x="18407" y="5614"/>
                  <a:pt x="17874" y="6474"/>
                </a:cubicBezTo>
                <a:cubicBezTo>
                  <a:pt x="17761" y="6657"/>
                  <a:pt x="17591" y="6814"/>
                  <a:pt x="17367" y="6915"/>
                </a:cubicBezTo>
                <a:cubicBezTo>
                  <a:pt x="17155" y="7010"/>
                  <a:pt x="16922" y="7041"/>
                  <a:pt x="16722" y="7027"/>
                </a:cubicBezTo>
                <a:cubicBezTo>
                  <a:pt x="16523" y="7013"/>
                  <a:pt x="16353" y="6961"/>
                  <a:pt x="16223" y="6894"/>
                </a:cubicBezTo>
                <a:cubicBezTo>
                  <a:pt x="16041" y="6801"/>
                  <a:pt x="15903" y="6667"/>
                  <a:pt x="15822" y="6529"/>
                </a:cubicBezTo>
                <a:cubicBezTo>
                  <a:pt x="15807" y="6504"/>
                  <a:pt x="15797" y="6483"/>
                  <a:pt x="15790" y="6469"/>
                </a:cubicBezTo>
                <a:cubicBezTo>
                  <a:pt x="15793" y="6471"/>
                  <a:pt x="15816" y="6485"/>
                  <a:pt x="15856" y="6507"/>
                </a:cubicBezTo>
                <a:cubicBezTo>
                  <a:pt x="15946" y="6558"/>
                  <a:pt x="16066" y="6610"/>
                  <a:pt x="16181" y="6645"/>
                </a:cubicBezTo>
                <a:cubicBezTo>
                  <a:pt x="16350" y="6696"/>
                  <a:pt x="16533" y="6716"/>
                  <a:pt x="16710" y="6684"/>
                </a:cubicBezTo>
                <a:cubicBezTo>
                  <a:pt x="16971" y="6637"/>
                  <a:pt x="17178" y="6478"/>
                  <a:pt x="17275" y="6278"/>
                </a:cubicBezTo>
                <a:cubicBezTo>
                  <a:pt x="17415" y="5990"/>
                  <a:pt x="17311" y="5676"/>
                  <a:pt x="17309" y="5369"/>
                </a:cubicBezTo>
                <a:cubicBezTo>
                  <a:pt x="17308" y="5186"/>
                  <a:pt x="17344" y="5006"/>
                  <a:pt x="17393" y="4827"/>
                </a:cubicBezTo>
                <a:cubicBezTo>
                  <a:pt x="17442" y="4652"/>
                  <a:pt x="17502" y="4478"/>
                  <a:pt x="17588" y="4312"/>
                </a:cubicBezTo>
                <a:cubicBezTo>
                  <a:pt x="17676" y="4142"/>
                  <a:pt x="17791" y="3980"/>
                  <a:pt x="17928" y="3831"/>
                </a:cubicBezTo>
                <a:cubicBezTo>
                  <a:pt x="17858" y="3857"/>
                  <a:pt x="17789" y="3885"/>
                  <a:pt x="17720" y="3913"/>
                </a:cubicBezTo>
                <a:cubicBezTo>
                  <a:pt x="17652" y="3941"/>
                  <a:pt x="17584" y="3970"/>
                  <a:pt x="17518" y="4000"/>
                </a:cubicBezTo>
                <a:cubicBezTo>
                  <a:pt x="17349" y="4075"/>
                  <a:pt x="17187" y="4154"/>
                  <a:pt x="17033" y="4237"/>
                </a:cubicBezTo>
                <a:cubicBezTo>
                  <a:pt x="16724" y="4401"/>
                  <a:pt x="16443" y="4574"/>
                  <a:pt x="16199" y="4745"/>
                </a:cubicBezTo>
                <a:cubicBezTo>
                  <a:pt x="15954" y="4916"/>
                  <a:pt x="15747" y="5086"/>
                  <a:pt x="15582" y="5249"/>
                </a:cubicBezTo>
                <a:cubicBezTo>
                  <a:pt x="15424" y="5404"/>
                  <a:pt x="15322" y="5573"/>
                  <a:pt x="15251" y="5713"/>
                </a:cubicBezTo>
                <a:cubicBezTo>
                  <a:pt x="15179" y="5854"/>
                  <a:pt x="15138" y="5972"/>
                  <a:pt x="15113" y="6053"/>
                </a:cubicBezTo>
                <a:cubicBezTo>
                  <a:pt x="15088" y="6133"/>
                  <a:pt x="15077" y="6177"/>
                  <a:pt x="15077" y="6177"/>
                </a:cubicBezTo>
                <a:cubicBezTo>
                  <a:pt x="15077" y="6177"/>
                  <a:pt x="15076" y="6166"/>
                  <a:pt x="15075" y="6144"/>
                </a:cubicBezTo>
                <a:cubicBezTo>
                  <a:pt x="15073" y="6122"/>
                  <a:pt x="15071" y="6090"/>
                  <a:pt x="15071" y="6048"/>
                </a:cubicBezTo>
                <a:cubicBezTo>
                  <a:pt x="15071" y="5964"/>
                  <a:pt x="15072" y="5839"/>
                  <a:pt x="15107" y="5681"/>
                </a:cubicBezTo>
                <a:cubicBezTo>
                  <a:pt x="15141" y="5524"/>
                  <a:pt x="15202" y="5332"/>
                  <a:pt x="15343" y="5124"/>
                </a:cubicBezTo>
                <a:cubicBezTo>
                  <a:pt x="15382" y="5066"/>
                  <a:pt x="15414" y="5028"/>
                  <a:pt x="15455" y="4974"/>
                </a:cubicBezTo>
                <a:cubicBezTo>
                  <a:pt x="15496" y="4923"/>
                  <a:pt x="15539" y="4872"/>
                  <a:pt x="15586" y="4821"/>
                </a:cubicBezTo>
                <a:cubicBezTo>
                  <a:pt x="15679" y="4718"/>
                  <a:pt x="15782" y="4614"/>
                  <a:pt x="15896" y="4510"/>
                </a:cubicBezTo>
                <a:cubicBezTo>
                  <a:pt x="16125" y="4302"/>
                  <a:pt x="16393" y="4092"/>
                  <a:pt x="16704" y="3891"/>
                </a:cubicBezTo>
                <a:cubicBezTo>
                  <a:pt x="17014" y="3690"/>
                  <a:pt x="17367" y="3497"/>
                  <a:pt x="17762" y="3333"/>
                </a:cubicBezTo>
                <a:cubicBezTo>
                  <a:pt x="17960" y="3252"/>
                  <a:pt x="18168" y="3178"/>
                  <a:pt x="18389" y="3115"/>
                </a:cubicBezTo>
                <a:cubicBezTo>
                  <a:pt x="18510" y="3082"/>
                  <a:pt x="18635" y="3054"/>
                  <a:pt x="18762" y="3029"/>
                </a:cubicBezTo>
                <a:cubicBezTo>
                  <a:pt x="18761" y="3014"/>
                  <a:pt x="18758" y="3000"/>
                  <a:pt x="18756" y="2986"/>
                </a:cubicBezTo>
                <a:cubicBezTo>
                  <a:pt x="18755" y="2971"/>
                  <a:pt x="18754" y="2956"/>
                  <a:pt x="18752" y="2940"/>
                </a:cubicBezTo>
                <a:cubicBezTo>
                  <a:pt x="18744" y="2833"/>
                  <a:pt x="18722" y="2721"/>
                  <a:pt x="18684" y="2610"/>
                </a:cubicBezTo>
                <a:cubicBezTo>
                  <a:pt x="18559" y="2249"/>
                  <a:pt x="18277" y="1932"/>
                  <a:pt x="17870" y="1739"/>
                </a:cubicBezTo>
                <a:cubicBezTo>
                  <a:pt x="17775" y="1693"/>
                  <a:pt x="17675" y="1656"/>
                  <a:pt x="17570" y="1626"/>
                </a:cubicBezTo>
                <a:cubicBezTo>
                  <a:pt x="17462" y="1596"/>
                  <a:pt x="17350" y="1565"/>
                  <a:pt x="17233" y="1543"/>
                </a:cubicBezTo>
                <a:cubicBezTo>
                  <a:pt x="17116" y="1520"/>
                  <a:pt x="16996" y="1499"/>
                  <a:pt x="16872" y="1484"/>
                </a:cubicBezTo>
                <a:cubicBezTo>
                  <a:pt x="16747" y="1469"/>
                  <a:pt x="16620" y="1460"/>
                  <a:pt x="16493" y="1451"/>
                </a:cubicBezTo>
                <a:cubicBezTo>
                  <a:pt x="16147" y="1427"/>
                  <a:pt x="15788" y="1417"/>
                  <a:pt x="15477" y="1541"/>
                </a:cubicBezTo>
                <a:cubicBezTo>
                  <a:pt x="15382" y="1579"/>
                  <a:pt x="15296" y="1630"/>
                  <a:pt x="15215" y="1685"/>
                </a:cubicBezTo>
                <a:cubicBezTo>
                  <a:pt x="15129" y="1744"/>
                  <a:pt x="15043" y="1814"/>
                  <a:pt x="14954" y="1884"/>
                </a:cubicBezTo>
                <a:cubicBezTo>
                  <a:pt x="14864" y="1955"/>
                  <a:pt x="14771" y="2025"/>
                  <a:pt x="14688" y="2102"/>
                </a:cubicBezTo>
                <a:cubicBezTo>
                  <a:pt x="14087" y="2653"/>
                  <a:pt x="14023" y="3416"/>
                  <a:pt x="13990" y="4142"/>
                </a:cubicBezTo>
                <a:cubicBezTo>
                  <a:pt x="13986" y="4246"/>
                  <a:pt x="13982" y="4350"/>
                  <a:pt x="13964" y="4453"/>
                </a:cubicBezTo>
                <a:cubicBezTo>
                  <a:pt x="13951" y="4533"/>
                  <a:pt x="13928" y="4613"/>
                  <a:pt x="13896" y="4690"/>
                </a:cubicBezTo>
                <a:cubicBezTo>
                  <a:pt x="13849" y="4805"/>
                  <a:pt x="13781" y="4913"/>
                  <a:pt x="13686" y="5007"/>
                </a:cubicBezTo>
                <a:cubicBezTo>
                  <a:pt x="13595" y="5097"/>
                  <a:pt x="13482" y="5172"/>
                  <a:pt x="13355" y="5227"/>
                </a:cubicBezTo>
                <a:cubicBezTo>
                  <a:pt x="13282" y="5258"/>
                  <a:pt x="13205" y="5282"/>
                  <a:pt x="13125" y="5301"/>
                </a:cubicBezTo>
                <a:cubicBezTo>
                  <a:pt x="13023" y="5325"/>
                  <a:pt x="12919" y="5338"/>
                  <a:pt x="12814" y="5345"/>
                </a:cubicBezTo>
                <a:cubicBezTo>
                  <a:pt x="12700" y="5352"/>
                  <a:pt x="12590" y="5352"/>
                  <a:pt x="12483" y="5345"/>
                </a:cubicBezTo>
                <a:cubicBezTo>
                  <a:pt x="12404" y="5340"/>
                  <a:pt x="12326" y="5332"/>
                  <a:pt x="12253" y="5321"/>
                </a:cubicBezTo>
                <a:cubicBezTo>
                  <a:pt x="12225" y="5317"/>
                  <a:pt x="12199" y="5314"/>
                  <a:pt x="12177" y="5310"/>
                </a:cubicBezTo>
                <a:cubicBezTo>
                  <a:pt x="12156" y="5307"/>
                  <a:pt x="12141" y="5304"/>
                  <a:pt x="12130" y="5302"/>
                </a:cubicBezTo>
                <a:cubicBezTo>
                  <a:pt x="12120" y="5301"/>
                  <a:pt x="12114" y="5299"/>
                  <a:pt x="12114" y="5299"/>
                </a:cubicBezTo>
                <a:cubicBezTo>
                  <a:pt x="12114" y="5299"/>
                  <a:pt x="12134" y="5290"/>
                  <a:pt x="12173" y="5277"/>
                </a:cubicBezTo>
                <a:cubicBezTo>
                  <a:pt x="12212" y="5264"/>
                  <a:pt x="12267" y="5246"/>
                  <a:pt x="12337" y="5224"/>
                </a:cubicBezTo>
                <a:cubicBezTo>
                  <a:pt x="12464" y="5182"/>
                  <a:pt x="12598" y="5137"/>
                  <a:pt x="12726" y="5086"/>
                </a:cubicBezTo>
                <a:cubicBezTo>
                  <a:pt x="12801" y="5056"/>
                  <a:pt x="12874" y="5023"/>
                  <a:pt x="12942" y="4985"/>
                </a:cubicBezTo>
                <a:cubicBezTo>
                  <a:pt x="12987" y="4960"/>
                  <a:pt x="13031" y="4932"/>
                  <a:pt x="13070" y="4901"/>
                </a:cubicBezTo>
                <a:cubicBezTo>
                  <a:pt x="13589" y="4495"/>
                  <a:pt x="13271" y="3852"/>
                  <a:pt x="13399" y="3303"/>
                </a:cubicBezTo>
                <a:cubicBezTo>
                  <a:pt x="13415" y="3236"/>
                  <a:pt x="13437" y="3169"/>
                  <a:pt x="13467" y="3104"/>
                </a:cubicBezTo>
                <a:cubicBezTo>
                  <a:pt x="13476" y="3084"/>
                  <a:pt x="13485" y="3064"/>
                  <a:pt x="13493" y="3044"/>
                </a:cubicBezTo>
                <a:cubicBezTo>
                  <a:pt x="13502" y="3025"/>
                  <a:pt x="13511" y="3006"/>
                  <a:pt x="13519" y="2986"/>
                </a:cubicBezTo>
                <a:cubicBezTo>
                  <a:pt x="13515" y="2988"/>
                  <a:pt x="13513" y="2989"/>
                  <a:pt x="13509" y="2991"/>
                </a:cubicBezTo>
                <a:cubicBezTo>
                  <a:pt x="13354" y="3069"/>
                  <a:pt x="13196" y="3110"/>
                  <a:pt x="13068" y="3128"/>
                </a:cubicBezTo>
                <a:cubicBezTo>
                  <a:pt x="13053" y="3130"/>
                  <a:pt x="13038" y="3132"/>
                  <a:pt x="13022" y="3134"/>
                </a:cubicBezTo>
                <a:cubicBezTo>
                  <a:pt x="13008" y="3136"/>
                  <a:pt x="12993" y="3137"/>
                  <a:pt x="12978" y="3139"/>
                </a:cubicBezTo>
                <a:cubicBezTo>
                  <a:pt x="12949" y="3141"/>
                  <a:pt x="12921" y="3140"/>
                  <a:pt x="12896" y="3141"/>
                </a:cubicBezTo>
                <a:cubicBezTo>
                  <a:pt x="12871" y="3141"/>
                  <a:pt x="12849" y="3141"/>
                  <a:pt x="12828" y="3141"/>
                </a:cubicBezTo>
                <a:cubicBezTo>
                  <a:pt x="12818" y="3140"/>
                  <a:pt x="12810" y="3140"/>
                  <a:pt x="12800" y="3139"/>
                </a:cubicBezTo>
                <a:cubicBezTo>
                  <a:pt x="12791" y="3138"/>
                  <a:pt x="12781" y="3137"/>
                  <a:pt x="12772" y="3136"/>
                </a:cubicBezTo>
                <a:cubicBezTo>
                  <a:pt x="12738" y="3133"/>
                  <a:pt x="12712" y="3132"/>
                  <a:pt x="12696" y="3130"/>
                </a:cubicBezTo>
                <a:cubicBezTo>
                  <a:pt x="12679" y="3128"/>
                  <a:pt x="12672" y="3127"/>
                  <a:pt x="12672" y="3127"/>
                </a:cubicBezTo>
                <a:cubicBezTo>
                  <a:pt x="12672" y="3127"/>
                  <a:pt x="12704" y="3118"/>
                  <a:pt x="12768" y="3104"/>
                </a:cubicBezTo>
                <a:cubicBezTo>
                  <a:pt x="12783" y="3101"/>
                  <a:pt x="12801" y="3098"/>
                  <a:pt x="12820" y="3093"/>
                </a:cubicBezTo>
                <a:cubicBezTo>
                  <a:pt x="12949" y="3058"/>
                  <a:pt x="13071" y="3006"/>
                  <a:pt x="13179" y="2940"/>
                </a:cubicBezTo>
                <a:cubicBezTo>
                  <a:pt x="13234" y="2907"/>
                  <a:pt x="13287" y="2868"/>
                  <a:pt x="13339" y="2823"/>
                </a:cubicBezTo>
                <a:cubicBezTo>
                  <a:pt x="13691" y="2387"/>
                  <a:pt x="14072" y="1966"/>
                  <a:pt x="14481" y="1562"/>
                </a:cubicBezTo>
                <a:cubicBezTo>
                  <a:pt x="14571" y="1474"/>
                  <a:pt x="14662" y="1386"/>
                  <a:pt x="14764" y="1306"/>
                </a:cubicBezTo>
                <a:cubicBezTo>
                  <a:pt x="14829" y="1255"/>
                  <a:pt x="14900" y="1206"/>
                  <a:pt x="14978" y="1159"/>
                </a:cubicBezTo>
                <a:cubicBezTo>
                  <a:pt x="14939" y="1110"/>
                  <a:pt x="14890" y="1058"/>
                  <a:pt x="14830" y="1003"/>
                </a:cubicBezTo>
                <a:cubicBezTo>
                  <a:pt x="14768" y="946"/>
                  <a:pt x="14694" y="886"/>
                  <a:pt x="14606" y="829"/>
                </a:cubicBezTo>
                <a:cubicBezTo>
                  <a:pt x="14518" y="772"/>
                  <a:pt x="14417" y="714"/>
                  <a:pt x="14305" y="660"/>
                </a:cubicBezTo>
                <a:cubicBezTo>
                  <a:pt x="14080" y="552"/>
                  <a:pt x="13810" y="451"/>
                  <a:pt x="13501" y="371"/>
                </a:cubicBezTo>
                <a:cubicBezTo>
                  <a:pt x="13193" y="291"/>
                  <a:pt x="12849" y="227"/>
                  <a:pt x="12485" y="197"/>
                </a:cubicBezTo>
                <a:cubicBezTo>
                  <a:pt x="12394" y="190"/>
                  <a:pt x="12302" y="185"/>
                  <a:pt x="12211" y="182"/>
                </a:cubicBezTo>
                <a:cubicBezTo>
                  <a:pt x="12112" y="179"/>
                  <a:pt x="12011" y="178"/>
                  <a:pt x="11910" y="175"/>
                </a:cubicBezTo>
                <a:cubicBezTo>
                  <a:pt x="11706" y="170"/>
                  <a:pt x="11510" y="163"/>
                  <a:pt x="11329" y="177"/>
                </a:cubicBezTo>
                <a:cubicBezTo>
                  <a:pt x="11239" y="185"/>
                  <a:pt x="11155" y="198"/>
                  <a:pt x="11078" y="216"/>
                </a:cubicBezTo>
                <a:cubicBezTo>
                  <a:pt x="11002" y="234"/>
                  <a:pt x="10937" y="262"/>
                  <a:pt x="10880" y="294"/>
                </a:cubicBezTo>
                <a:cubicBezTo>
                  <a:pt x="10873" y="298"/>
                  <a:pt x="10867" y="302"/>
                  <a:pt x="10860" y="306"/>
                </a:cubicBezTo>
                <a:cubicBezTo>
                  <a:pt x="10853" y="311"/>
                  <a:pt x="10847" y="315"/>
                  <a:pt x="10840" y="319"/>
                </a:cubicBezTo>
                <a:cubicBezTo>
                  <a:pt x="10834" y="324"/>
                  <a:pt x="10826" y="328"/>
                  <a:pt x="10820" y="333"/>
                </a:cubicBezTo>
                <a:cubicBezTo>
                  <a:pt x="10813" y="338"/>
                  <a:pt x="10808" y="343"/>
                  <a:pt x="10802" y="347"/>
                </a:cubicBezTo>
                <a:lnTo>
                  <a:pt x="10800" y="349"/>
                </a:lnTo>
                <a:lnTo>
                  <a:pt x="10790" y="357"/>
                </a:lnTo>
                <a:lnTo>
                  <a:pt x="10764" y="382"/>
                </a:lnTo>
                <a:lnTo>
                  <a:pt x="10750" y="395"/>
                </a:lnTo>
                <a:cubicBezTo>
                  <a:pt x="10747" y="397"/>
                  <a:pt x="10744" y="399"/>
                  <a:pt x="10742" y="401"/>
                </a:cubicBezTo>
                <a:cubicBezTo>
                  <a:pt x="10740" y="402"/>
                  <a:pt x="10740" y="403"/>
                  <a:pt x="10740" y="404"/>
                </a:cubicBezTo>
                <a:lnTo>
                  <a:pt x="10730" y="418"/>
                </a:lnTo>
                <a:cubicBezTo>
                  <a:pt x="10723" y="425"/>
                  <a:pt x="10713" y="437"/>
                  <a:pt x="10704" y="450"/>
                </a:cubicBezTo>
                <a:cubicBezTo>
                  <a:pt x="10694" y="463"/>
                  <a:pt x="10684" y="478"/>
                  <a:pt x="10675" y="491"/>
                </a:cubicBezTo>
                <a:lnTo>
                  <a:pt x="10651" y="534"/>
                </a:lnTo>
                <a:lnTo>
                  <a:pt x="10629" y="581"/>
                </a:lnTo>
                <a:cubicBezTo>
                  <a:pt x="10615" y="613"/>
                  <a:pt x="10602" y="647"/>
                  <a:pt x="10591" y="682"/>
                </a:cubicBezTo>
                <a:cubicBezTo>
                  <a:pt x="10580" y="717"/>
                  <a:pt x="10569" y="755"/>
                  <a:pt x="10561" y="793"/>
                </a:cubicBezTo>
                <a:cubicBezTo>
                  <a:pt x="10546" y="869"/>
                  <a:pt x="10534" y="947"/>
                  <a:pt x="10525" y="1030"/>
                </a:cubicBezTo>
                <a:cubicBezTo>
                  <a:pt x="10516" y="1112"/>
                  <a:pt x="10511" y="1197"/>
                  <a:pt x="10505" y="1285"/>
                </a:cubicBezTo>
                <a:lnTo>
                  <a:pt x="10499" y="1412"/>
                </a:lnTo>
                <a:lnTo>
                  <a:pt x="10497" y="1544"/>
                </a:lnTo>
                <a:cubicBezTo>
                  <a:pt x="10494" y="1711"/>
                  <a:pt x="10495" y="1893"/>
                  <a:pt x="10495" y="2072"/>
                </a:cubicBezTo>
                <a:cubicBezTo>
                  <a:pt x="10495" y="2252"/>
                  <a:pt x="10489" y="2433"/>
                  <a:pt x="10471" y="2617"/>
                </a:cubicBezTo>
                <a:cubicBezTo>
                  <a:pt x="10469" y="2633"/>
                  <a:pt x="10469" y="2650"/>
                  <a:pt x="10467" y="2667"/>
                </a:cubicBezTo>
                <a:cubicBezTo>
                  <a:pt x="10484" y="2792"/>
                  <a:pt x="10495" y="2927"/>
                  <a:pt x="10493" y="3070"/>
                </a:cubicBezTo>
                <a:cubicBezTo>
                  <a:pt x="10491" y="3227"/>
                  <a:pt x="10473" y="3394"/>
                  <a:pt x="10443" y="3567"/>
                </a:cubicBezTo>
                <a:cubicBezTo>
                  <a:pt x="10412" y="3746"/>
                  <a:pt x="10370" y="3928"/>
                  <a:pt x="10275" y="4096"/>
                </a:cubicBezTo>
                <a:cubicBezTo>
                  <a:pt x="9935" y="4697"/>
                  <a:pt x="9010" y="5022"/>
                  <a:pt x="8864" y="5683"/>
                </a:cubicBezTo>
                <a:cubicBezTo>
                  <a:pt x="8843" y="5776"/>
                  <a:pt x="8841" y="5872"/>
                  <a:pt x="8872" y="5964"/>
                </a:cubicBezTo>
                <a:cubicBezTo>
                  <a:pt x="8932" y="6145"/>
                  <a:pt x="9108" y="6291"/>
                  <a:pt x="9291" y="6403"/>
                </a:cubicBezTo>
                <a:cubicBezTo>
                  <a:pt x="9352" y="6441"/>
                  <a:pt x="9418" y="6478"/>
                  <a:pt x="9467" y="6520"/>
                </a:cubicBezTo>
                <a:cubicBezTo>
                  <a:pt x="9483" y="6533"/>
                  <a:pt x="9498" y="6548"/>
                  <a:pt x="9511" y="6563"/>
                </a:cubicBezTo>
                <a:cubicBezTo>
                  <a:pt x="9351" y="6561"/>
                  <a:pt x="9192" y="6540"/>
                  <a:pt x="9040" y="6499"/>
                </a:cubicBezTo>
                <a:cubicBezTo>
                  <a:pt x="8893" y="6460"/>
                  <a:pt x="8753" y="6403"/>
                  <a:pt x="8633" y="6326"/>
                </a:cubicBezTo>
                <a:cubicBezTo>
                  <a:pt x="8470" y="6220"/>
                  <a:pt x="8344" y="6077"/>
                  <a:pt x="8282" y="5912"/>
                </a:cubicBezTo>
                <a:cubicBezTo>
                  <a:pt x="8210" y="5718"/>
                  <a:pt x="8228" y="5505"/>
                  <a:pt x="8335" y="5318"/>
                </a:cubicBezTo>
                <a:cubicBezTo>
                  <a:pt x="8459" y="5100"/>
                  <a:pt x="8689" y="4935"/>
                  <a:pt x="8906" y="4767"/>
                </a:cubicBezTo>
                <a:cubicBezTo>
                  <a:pt x="8941" y="4740"/>
                  <a:pt x="8975" y="4713"/>
                  <a:pt x="9010" y="4685"/>
                </a:cubicBezTo>
                <a:cubicBezTo>
                  <a:pt x="9062" y="4643"/>
                  <a:pt x="9112" y="4600"/>
                  <a:pt x="9160" y="4556"/>
                </a:cubicBezTo>
                <a:cubicBezTo>
                  <a:pt x="9209" y="4511"/>
                  <a:pt x="9258" y="4464"/>
                  <a:pt x="9303" y="4417"/>
                </a:cubicBezTo>
                <a:cubicBezTo>
                  <a:pt x="9274" y="4435"/>
                  <a:pt x="9245" y="4454"/>
                  <a:pt x="9216" y="4472"/>
                </a:cubicBezTo>
                <a:cubicBezTo>
                  <a:pt x="9139" y="4521"/>
                  <a:pt x="9062" y="4569"/>
                  <a:pt x="8986" y="4616"/>
                </a:cubicBezTo>
                <a:cubicBezTo>
                  <a:pt x="8912" y="4662"/>
                  <a:pt x="8838" y="4708"/>
                  <a:pt x="8759" y="4750"/>
                </a:cubicBezTo>
                <a:cubicBezTo>
                  <a:pt x="8344" y="4970"/>
                  <a:pt x="7840" y="5040"/>
                  <a:pt x="7355" y="5132"/>
                </a:cubicBezTo>
                <a:cubicBezTo>
                  <a:pt x="7216" y="5158"/>
                  <a:pt x="7076" y="5187"/>
                  <a:pt x="6954" y="5244"/>
                </a:cubicBezTo>
                <a:cubicBezTo>
                  <a:pt x="6632" y="5394"/>
                  <a:pt x="6445" y="5710"/>
                  <a:pt x="6178" y="5861"/>
                </a:cubicBezTo>
                <a:cubicBezTo>
                  <a:pt x="6108" y="5901"/>
                  <a:pt x="6054" y="5915"/>
                  <a:pt x="6032" y="5923"/>
                </a:cubicBezTo>
                <a:cubicBezTo>
                  <a:pt x="6032" y="5923"/>
                  <a:pt x="6034" y="5921"/>
                  <a:pt x="6040" y="5918"/>
                </a:cubicBezTo>
                <a:cubicBezTo>
                  <a:pt x="6046" y="5915"/>
                  <a:pt x="6054" y="5911"/>
                  <a:pt x="6066" y="5906"/>
                </a:cubicBezTo>
                <a:cubicBezTo>
                  <a:pt x="6077" y="5900"/>
                  <a:pt x="6090" y="5891"/>
                  <a:pt x="6104" y="5880"/>
                </a:cubicBezTo>
                <a:cubicBezTo>
                  <a:pt x="6118" y="5869"/>
                  <a:pt x="6134" y="5855"/>
                  <a:pt x="6150" y="5839"/>
                </a:cubicBezTo>
                <a:cubicBezTo>
                  <a:pt x="6180" y="5806"/>
                  <a:pt x="6211" y="5764"/>
                  <a:pt x="6242" y="5710"/>
                </a:cubicBezTo>
                <a:cubicBezTo>
                  <a:pt x="6275" y="5654"/>
                  <a:pt x="6306" y="5589"/>
                  <a:pt x="6344" y="5519"/>
                </a:cubicBezTo>
                <a:cubicBezTo>
                  <a:pt x="6433" y="5357"/>
                  <a:pt x="6555" y="5206"/>
                  <a:pt x="6735" y="5102"/>
                </a:cubicBezTo>
                <a:cubicBezTo>
                  <a:pt x="6765" y="5085"/>
                  <a:pt x="6795" y="5070"/>
                  <a:pt x="6825" y="5055"/>
                </a:cubicBezTo>
                <a:cubicBezTo>
                  <a:pt x="6955" y="4992"/>
                  <a:pt x="7089" y="4933"/>
                  <a:pt x="7226" y="4882"/>
                </a:cubicBezTo>
                <a:cubicBezTo>
                  <a:pt x="7632" y="4732"/>
                  <a:pt x="8072" y="4640"/>
                  <a:pt x="8461" y="4462"/>
                </a:cubicBezTo>
                <a:cubicBezTo>
                  <a:pt x="9119" y="4162"/>
                  <a:pt x="9575" y="3651"/>
                  <a:pt x="9725" y="3063"/>
                </a:cubicBezTo>
                <a:cubicBezTo>
                  <a:pt x="9766" y="2906"/>
                  <a:pt x="9783" y="2746"/>
                  <a:pt x="9790" y="2585"/>
                </a:cubicBezTo>
                <a:cubicBezTo>
                  <a:pt x="9812" y="2050"/>
                  <a:pt x="9721" y="1511"/>
                  <a:pt x="9830" y="982"/>
                </a:cubicBezTo>
                <a:cubicBezTo>
                  <a:pt x="9899" y="647"/>
                  <a:pt x="10046" y="323"/>
                  <a:pt x="10265" y="30"/>
                </a:cubicBezTo>
                <a:lnTo>
                  <a:pt x="10293" y="6"/>
                </a:lnTo>
                <a:lnTo>
                  <a:pt x="10301" y="0"/>
                </a:lnTo>
                <a:close/>
                <a:moveTo>
                  <a:pt x="10856" y="17153"/>
                </a:moveTo>
                <a:cubicBezTo>
                  <a:pt x="9457" y="17098"/>
                  <a:pt x="8118" y="18100"/>
                  <a:pt x="9042" y="18642"/>
                </a:cubicBezTo>
                <a:cubicBezTo>
                  <a:pt x="9319" y="18805"/>
                  <a:pt x="9690" y="18751"/>
                  <a:pt x="10022" y="18665"/>
                </a:cubicBezTo>
                <a:cubicBezTo>
                  <a:pt x="10160" y="18629"/>
                  <a:pt x="10281" y="18593"/>
                  <a:pt x="10381" y="18557"/>
                </a:cubicBezTo>
                <a:cubicBezTo>
                  <a:pt x="10461" y="18528"/>
                  <a:pt x="10505" y="18512"/>
                  <a:pt x="10507" y="18511"/>
                </a:cubicBezTo>
                <a:cubicBezTo>
                  <a:pt x="10507" y="18511"/>
                  <a:pt x="10499" y="18518"/>
                  <a:pt x="10483" y="18532"/>
                </a:cubicBezTo>
                <a:cubicBezTo>
                  <a:pt x="10467" y="18545"/>
                  <a:pt x="10443" y="18566"/>
                  <a:pt x="10411" y="18592"/>
                </a:cubicBezTo>
                <a:cubicBezTo>
                  <a:pt x="10378" y="18617"/>
                  <a:pt x="10337" y="18647"/>
                  <a:pt x="10287" y="18682"/>
                </a:cubicBezTo>
                <a:cubicBezTo>
                  <a:pt x="10236" y="18716"/>
                  <a:pt x="10178" y="18754"/>
                  <a:pt x="10108" y="18794"/>
                </a:cubicBezTo>
                <a:cubicBezTo>
                  <a:pt x="9929" y="18869"/>
                  <a:pt x="9760" y="18958"/>
                  <a:pt x="9603" y="19059"/>
                </a:cubicBezTo>
                <a:cubicBezTo>
                  <a:pt x="8767" y="19598"/>
                  <a:pt x="8371" y="20412"/>
                  <a:pt x="8906" y="21009"/>
                </a:cubicBezTo>
                <a:cubicBezTo>
                  <a:pt x="9269" y="21415"/>
                  <a:pt x="9961" y="21518"/>
                  <a:pt x="10667" y="21570"/>
                </a:cubicBezTo>
                <a:cubicBezTo>
                  <a:pt x="10835" y="21582"/>
                  <a:pt x="11001" y="21592"/>
                  <a:pt x="11168" y="21600"/>
                </a:cubicBezTo>
                <a:cubicBezTo>
                  <a:pt x="11334" y="21599"/>
                  <a:pt x="11499" y="21595"/>
                  <a:pt x="11657" y="21583"/>
                </a:cubicBezTo>
                <a:cubicBezTo>
                  <a:pt x="11811" y="21571"/>
                  <a:pt x="11963" y="21554"/>
                  <a:pt x="12104" y="21510"/>
                </a:cubicBezTo>
                <a:cubicBezTo>
                  <a:pt x="12774" y="21301"/>
                  <a:pt x="12986" y="20675"/>
                  <a:pt x="12912" y="20084"/>
                </a:cubicBezTo>
                <a:cubicBezTo>
                  <a:pt x="12883" y="19853"/>
                  <a:pt x="12820" y="19624"/>
                  <a:pt x="12848" y="19392"/>
                </a:cubicBezTo>
                <a:cubicBezTo>
                  <a:pt x="12849" y="19384"/>
                  <a:pt x="12851" y="19376"/>
                  <a:pt x="12852" y="19367"/>
                </a:cubicBezTo>
                <a:cubicBezTo>
                  <a:pt x="12719" y="19414"/>
                  <a:pt x="12597" y="19437"/>
                  <a:pt x="12493" y="19449"/>
                </a:cubicBezTo>
                <a:cubicBezTo>
                  <a:pt x="12361" y="19464"/>
                  <a:pt x="12259" y="19462"/>
                  <a:pt x="12193" y="19459"/>
                </a:cubicBezTo>
                <a:cubicBezTo>
                  <a:pt x="12159" y="19457"/>
                  <a:pt x="12132" y="19457"/>
                  <a:pt x="12114" y="19456"/>
                </a:cubicBezTo>
                <a:cubicBezTo>
                  <a:pt x="12097" y="19455"/>
                  <a:pt x="12088" y="19454"/>
                  <a:pt x="12088" y="19454"/>
                </a:cubicBezTo>
                <a:cubicBezTo>
                  <a:pt x="12088" y="19454"/>
                  <a:pt x="12097" y="19451"/>
                  <a:pt x="12112" y="19445"/>
                </a:cubicBezTo>
                <a:cubicBezTo>
                  <a:pt x="12128" y="19438"/>
                  <a:pt x="12152" y="19431"/>
                  <a:pt x="12183" y="19419"/>
                </a:cubicBezTo>
                <a:cubicBezTo>
                  <a:pt x="12214" y="19409"/>
                  <a:pt x="12251" y="19393"/>
                  <a:pt x="12293" y="19375"/>
                </a:cubicBezTo>
                <a:cubicBezTo>
                  <a:pt x="12334" y="19357"/>
                  <a:pt x="12381" y="19336"/>
                  <a:pt x="12431" y="19312"/>
                </a:cubicBezTo>
                <a:cubicBezTo>
                  <a:pt x="12555" y="19266"/>
                  <a:pt x="12661" y="19194"/>
                  <a:pt x="12740" y="19105"/>
                </a:cubicBezTo>
                <a:cubicBezTo>
                  <a:pt x="13149" y="18641"/>
                  <a:pt x="12748" y="18048"/>
                  <a:pt x="12195" y="17618"/>
                </a:cubicBezTo>
                <a:cubicBezTo>
                  <a:pt x="11796" y="17308"/>
                  <a:pt x="11322" y="17172"/>
                  <a:pt x="10856" y="17153"/>
                </a:cubicBezTo>
                <a:close/>
              </a:path>
            </a:pathLst>
          </a:custGeom>
          <a:solidFill>
            <a:srgbClr val="3FDDD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88" name="Write Operation"/>
          <p:cNvSpPr txBox="1"/>
          <p:nvPr/>
        </p:nvSpPr>
        <p:spPr>
          <a:xfrm>
            <a:off x="14683111" y="2690982"/>
            <a:ext cx="300789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Write Operation</a:t>
            </a:r>
          </a:p>
        </p:txBody>
      </p:sp>
      <p:graphicFrame>
        <p:nvGraphicFramePr>
          <p:cNvPr id="1389" name="Table"/>
          <p:cNvGraphicFramePr/>
          <p:nvPr/>
        </p:nvGraphicFramePr>
        <p:xfrm>
          <a:off x="14759492" y="4708451"/>
          <a:ext cx="6580610" cy="253988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4920"/>
                <a:gridCol w="1596460"/>
                <a:gridCol w="1512343"/>
                <a:gridCol w="1694184"/>
              </a:tblGrid>
              <a:tr h="4843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ProdCat_ID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568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CatName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56836"/>
                    </a:solidFill>
                  </a:tcPr>
                </a:tc>
              </a:tr>
              <a:tr h="4843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Computer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200">
                          <a:solidFill>
                            <a:srgbClr val="FFFFFF"/>
                          </a:solidFill>
                        </a:rPr>
                        <a:t>Electronic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436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Shoe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White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Sports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3703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White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200">
                          <a:solidFill>
                            <a:srgbClr val="FFFFFF"/>
                          </a:solidFill>
                        </a:rPr>
                        <a:t>Electronic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3703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TV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200">
                          <a:solidFill>
                            <a:srgbClr val="FFFFFF"/>
                          </a:solidFill>
                        </a:rPr>
                        <a:t>Electronic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90" name="Shape"/>
          <p:cNvSpPr/>
          <p:nvPr/>
        </p:nvSpPr>
        <p:spPr>
          <a:xfrm>
            <a:off x="13820618" y="9412703"/>
            <a:ext cx="590132" cy="862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600" fill="norm" stroke="1" extrusionOk="0">
                <a:moveTo>
                  <a:pt x="10301" y="0"/>
                </a:moveTo>
                <a:lnTo>
                  <a:pt x="9503" y="166"/>
                </a:lnTo>
                <a:cubicBezTo>
                  <a:pt x="9356" y="207"/>
                  <a:pt x="9208" y="252"/>
                  <a:pt x="9068" y="309"/>
                </a:cubicBezTo>
                <a:cubicBezTo>
                  <a:pt x="8928" y="367"/>
                  <a:pt x="8796" y="434"/>
                  <a:pt x="8667" y="513"/>
                </a:cubicBezTo>
                <a:cubicBezTo>
                  <a:pt x="8602" y="553"/>
                  <a:pt x="8539" y="596"/>
                  <a:pt x="8469" y="643"/>
                </a:cubicBezTo>
                <a:cubicBezTo>
                  <a:pt x="8399" y="690"/>
                  <a:pt x="8322" y="740"/>
                  <a:pt x="8234" y="790"/>
                </a:cubicBezTo>
                <a:cubicBezTo>
                  <a:pt x="8061" y="890"/>
                  <a:pt x="7832" y="971"/>
                  <a:pt x="7613" y="1007"/>
                </a:cubicBezTo>
                <a:cubicBezTo>
                  <a:pt x="7587" y="1012"/>
                  <a:pt x="7556" y="1017"/>
                  <a:pt x="7533" y="1020"/>
                </a:cubicBezTo>
                <a:lnTo>
                  <a:pt x="7461" y="1031"/>
                </a:lnTo>
                <a:lnTo>
                  <a:pt x="7318" y="1052"/>
                </a:lnTo>
                <a:cubicBezTo>
                  <a:pt x="7225" y="1065"/>
                  <a:pt x="7131" y="1078"/>
                  <a:pt x="7038" y="1091"/>
                </a:cubicBezTo>
                <a:cubicBezTo>
                  <a:pt x="6853" y="1118"/>
                  <a:pt x="6670" y="1143"/>
                  <a:pt x="6493" y="1176"/>
                </a:cubicBezTo>
                <a:cubicBezTo>
                  <a:pt x="6317" y="1210"/>
                  <a:pt x="6147" y="1248"/>
                  <a:pt x="5988" y="1292"/>
                </a:cubicBezTo>
                <a:cubicBezTo>
                  <a:pt x="5842" y="1332"/>
                  <a:pt x="5693" y="1377"/>
                  <a:pt x="5579" y="1459"/>
                </a:cubicBezTo>
                <a:cubicBezTo>
                  <a:pt x="5299" y="1660"/>
                  <a:pt x="5279" y="1998"/>
                  <a:pt x="5501" y="2247"/>
                </a:cubicBezTo>
                <a:cubicBezTo>
                  <a:pt x="5574" y="2329"/>
                  <a:pt x="5672" y="2400"/>
                  <a:pt x="5785" y="2460"/>
                </a:cubicBezTo>
                <a:cubicBezTo>
                  <a:pt x="6017" y="2584"/>
                  <a:pt x="6297" y="2666"/>
                  <a:pt x="6561" y="2733"/>
                </a:cubicBezTo>
                <a:cubicBezTo>
                  <a:pt x="6826" y="2801"/>
                  <a:pt x="7082" y="2854"/>
                  <a:pt x="7308" y="2904"/>
                </a:cubicBezTo>
                <a:cubicBezTo>
                  <a:pt x="7535" y="2954"/>
                  <a:pt x="7734" y="3000"/>
                  <a:pt x="7896" y="3044"/>
                </a:cubicBezTo>
                <a:cubicBezTo>
                  <a:pt x="8058" y="3089"/>
                  <a:pt x="8182" y="3132"/>
                  <a:pt x="8264" y="3164"/>
                </a:cubicBezTo>
                <a:cubicBezTo>
                  <a:pt x="8306" y="3181"/>
                  <a:pt x="8336" y="3194"/>
                  <a:pt x="8357" y="3204"/>
                </a:cubicBezTo>
                <a:cubicBezTo>
                  <a:pt x="8377" y="3213"/>
                  <a:pt x="8387" y="3218"/>
                  <a:pt x="8387" y="3218"/>
                </a:cubicBezTo>
                <a:cubicBezTo>
                  <a:pt x="8387" y="3218"/>
                  <a:pt x="8340" y="3211"/>
                  <a:pt x="8250" y="3201"/>
                </a:cubicBezTo>
                <a:cubicBezTo>
                  <a:pt x="8161" y="3190"/>
                  <a:pt x="8029" y="3180"/>
                  <a:pt x="7862" y="3171"/>
                </a:cubicBezTo>
                <a:cubicBezTo>
                  <a:pt x="7695" y="3162"/>
                  <a:pt x="7492" y="3155"/>
                  <a:pt x="7256" y="3144"/>
                </a:cubicBezTo>
                <a:cubicBezTo>
                  <a:pt x="7139" y="3139"/>
                  <a:pt x="7013" y="3131"/>
                  <a:pt x="6880" y="3122"/>
                </a:cubicBezTo>
                <a:cubicBezTo>
                  <a:pt x="6746" y="3112"/>
                  <a:pt x="6607" y="3102"/>
                  <a:pt x="6459" y="3084"/>
                </a:cubicBezTo>
                <a:cubicBezTo>
                  <a:pt x="6310" y="3067"/>
                  <a:pt x="6155" y="3042"/>
                  <a:pt x="5994" y="3007"/>
                </a:cubicBezTo>
                <a:cubicBezTo>
                  <a:pt x="5954" y="2998"/>
                  <a:pt x="5915" y="2989"/>
                  <a:pt x="5876" y="2980"/>
                </a:cubicBezTo>
                <a:cubicBezTo>
                  <a:pt x="5917" y="3074"/>
                  <a:pt x="5941" y="3175"/>
                  <a:pt x="5946" y="3280"/>
                </a:cubicBezTo>
                <a:cubicBezTo>
                  <a:pt x="5952" y="3439"/>
                  <a:pt x="5908" y="3601"/>
                  <a:pt x="5823" y="3746"/>
                </a:cubicBezTo>
                <a:cubicBezTo>
                  <a:pt x="5738" y="3890"/>
                  <a:pt x="5615" y="4018"/>
                  <a:pt x="5473" y="4118"/>
                </a:cubicBezTo>
                <a:cubicBezTo>
                  <a:pt x="5330" y="4219"/>
                  <a:pt x="5172" y="4296"/>
                  <a:pt x="5008" y="4344"/>
                </a:cubicBezTo>
                <a:cubicBezTo>
                  <a:pt x="4929" y="4369"/>
                  <a:pt x="4846" y="4388"/>
                  <a:pt x="4763" y="4402"/>
                </a:cubicBezTo>
                <a:cubicBezTo>
                  <a:pt x="4685" y="4416"/>
                  <a:pt x="4605" y="4425"/>
                  <a:pt x="4525" y="4429"/>
                </a:cubicBezTo>
                <a:cubicBezTo>
                  <a:pt x="4448" y="4434"/>
                  <a:pt x="4373" y="4433"/>
                  <a:pt x="4302" y="4429"/>
                </a:cubicBezTo>
                <a:cubicBezTo>
                  <a:pt x="4231" y="4425"/>
                  <a:pt x="4164" y="4419"/>
                  <a:pt x="4100" y="4410"/>
                </a:cubicBezTo>
                <a:cubicBezTo>
                  <a:pt x="4036" y="4400"/>
                  <a:pt x="3975" y="4387"/>
                  <a:pt x="3919" y="4374"/>
                </a:cubicBezTo>
                <a:cubicBezTo>
                  <a:pt x="3864" y="4361"/>
                  <a:pt x="3812" y="4346"/>
                  <a:pt x="3765" y="4330"/>
                </a:cubicBezTo>
                <a:cubicBezTo>
                  <a:pt x="3754" y="4326"/>
                  <a:pt x="3743" y="4321"/>
                  <a:pt x="3731" y="4317"/>
                </a:cubicBezTo>
                <a:cubicBezTo>
                  <a:pt x="3720" y="4313"/>
                  <a:pt x="3708" y="4310"/>
                  <a:pt x="3697" y="4306"/>
                </a:cubicBezTo>
                <a:cubicBezTo>
                  <a:pt x="3676" y="4297"/>
                  <a:pt x="3656" y="4289"/>
                  <a:pt x="3637" y="4281"/>
                </a:cubicBezTo>
                <a:cubicBezTo>
                  <a:pt x="3598" y="4264"/>
                  <a:pt x="3564" y="4250"/>
                  <a:pt x="3533" y="4235"/>
                </a:cubicBezTo>
                <a:cubicBezTo>
                  <a:pt x="3502" y="4220"/>
                  <a:pt x="3475" y="4204"/>
                  <a:pt x="3453" y="4191"/>
                </a:cubicBezTo>
                <a:cubicBezTo>
                  <a:pt x="3430" y="4177"/>
                  <a:pt x="3412" y="4165"/>
                  <a:pt x="3396" y="4156"/>
                </a:cubicBezTo>
                <a:cubicBezTo>
                  <a:pt x="3381" y="4147"/>
                  <a:pt x="3370" y="4141"/>
                  <a:pt x="3362" y="4136"/>
                </a:cubicBezTo>
                <a:cubicBezTo>
                  <a:pt x="3355" y="4131"/>
                  <a:pt x="3350" y="4128"/>
                  <a:pt x="3350" y="4128"/>
                </a:cubicBezTo>
                <a:cubicBezTo>
                  <a:pt x="3350" y="4128"/>
                  <a:pt x="3372" y="4126"/>
                  <a:pt x="3410" y="4126"/>
                </a:cubicBezTo>
                <a:cubicBezTo>
                  <a:pt x="3448" y="4126"/>
                  <a:pt x="3503" y="4128"/>
                  <a:pt x="3573" y="4128"/>
                </a:cubicBezTo>
                <a:cubicBezTo>
                  <a:pt x="3590" y="4127"/>
                  <a:pt x="3608" y="4127"/>
                  <a:pt x="3627" y="4126"/>
                </a:cubicBezTo>
                <a:cubicBezTo>
                  <a:pt x="3646" y="4126"/>
                  <a:pt x="3665" y="4125"/>
                  <a:pt x="3685" y="4125"/>
                </a:cubicBezTo>
                <a:cubicBezTo>
                  <a:pt x="3695" y="4124"/>
                  <a:pt x="3705" y="4123"/>
                  <a:pt x="3715" y="4123"/>
                </a:cubicBezTo>
                <a:cubicBezTo>
                  <a:pt x="3726" y="4123"/>
                  <a:pt x="3737" y="4123"/>
                  <a:pt x="3747" y="4123"/>
                </a:cubicBezTo>
                <a:cubicBezTo>
                  <a:pt x="3758" y="4122"/>
                  <a:pt x="3768" y="4121"/>
                  <a:pt x="3779" y="4120"/>
                </a:cubicBezTo>
                <a:cubicBezTo>
                  <a:pt x="3790" y="4119"/>
                  <a:pt x="3802" y="4119"/>
                  <a:pt x="3813" y="4118"/>
                </a:cubicBezTo>
                <a:cubicBezTo>
                  <a:pt x="3859" y="4116"/>
                  <a:pt x="3906" y="4112"/>
                  <a:pt x="3956" y="4107"/>
                </a:cubicBezTo>
                <a:cubicBezTo>
                  <a:pt x="4005" y="4102"/>
                  <a:pt x="4056" y="4096"/>
                  <a:pt x="4108" y="4088"/>
                </a:cubicBezTo>
                <a:cubicBezTo>
                  <a:pt x="4134" y="4083"/>
                  <a:pt x="4160" y="4080"/>
                  <a:pt x="4186" y="4076"/>
                </a:cubicBezTo>
                <a:cubicBezTo>
                  <a:pt x="4213" y="4072"/>
                  <a:pt x="4240" y="4067"/>
                  <a:pt x="4266" y="4060"/>
                </a:cubicBezTo>
                <a:cubicBezTo>
                  <a:pt x="4293" y="4054"/>
                  <a:pt x="4320" y="4047"/>
                  <a:pt x="4346" y="4041"/>
                </a:cubicBezTo>
                <a:cubicBezTo>
                  <a:pt x="4373" y="4034"/>
                  <a:pt x="4400" y="4028"/>
                  <a:pt x="4427" y="4019"/>
                </a:cubicBezTo>
                <a:cubicBezTo>
                  <a:pt x="4534" y="3990"/>
                  <a:pt x="4637" y="3948"/>
                  <a:pt x="4735" y="3900"/>
                </a:cubicBezTo>
                <a:cubicBezTo>
                  <a:pt x="4834" y="3853"/>
                  <a:pt x="4923" y="3795"/>
                  <a:pt x="5000" y="3730"/>
                </a:cubicBezTo>
                <a:cubicBezTo>
                  <a:pt x="5076" y="3665"/>
                  <a:pt x="5138" y="3591"/>
                  <a:pt x="5184" y="3515"/>
                </a:cubicBezTo>
                <a:cubicBezTo>
                  <a:pt x="5230" y="3439"/>
                  <a:pt x="5256" y="3359"/>
                  <a:pt x="5262" y="3278"/>
                </a:cubicBezTo>
                <a:cubicBezTo>
                  <a:pt x="5272" y="3153"/>
                  <a:pt x="5232" y="3030"/>
                  <a:pt x="5170" y="2915"/>
                </a:cubicBezTo>
                <a:cubicBezTo>
                  <a:pt x="5105" y="2794"/>
                  <a:pt x="5015" y="2682"/>
                  <a:pt x="4891" y="2594"/>
                </a:cubicBezTo>
                <a:cubicBezTo>
                  <a:pt x="4754" y="2496"/>
                  <a:pt x="4582" y="2434"/>
                  <a:pt x="4406" y="2388"/>
                </a:cubicBezTo>
                <a:cubicBezTo>
                  <a:pt x="4120" y="2312"/>
                  <a:pt x="3814" y="2275"/>
                  <a:pt x="3523" y="2337"/>
                </a:cubicBezTo>
                <a:cubicBezTo>
                  <a:pt x="3419" y="2359"/>
                  <a:pt x="3327" y="2392"/>
                  <a:pt x="3244" y="2441"/>
                </a:cubicBezTo>
                <a:cubicBezTo>
                  <a:pt x="3201" y="2467"/>
                  <a:pt x="3162" y="2497"/>
                  <a:pt x="3126" y="2528"/>
                </a:cubicBezTo>
                <a:cubicBezTo>
                  <a:pt x="2956" y="2677"/>
                  <a:pt x="2849" y="2869"/>
                  <a:pt x="2643" y="2988"/>
                </a:cubicBezTo>
                <a:cubicBezTo>
                  <a:pt x="2493" y="3074"/>
                  <a:pt x="2307" y="3110"/>
                  <a:pt x="2146" y="3183"/>
                </a:cubicBezTo>
                <a:cubicBezTo>
                  <a:pt x="1607" y="3428"/>
                  <a:pt x="1488" y="3987"/>
                  <a:pt x="1021" y="4301"/>
                </a:cubicBezTo>
                <a:cubicBezTo>
                  <a:pt x="977" y="4332"/>
                  <a:pt x="927" y="4359"/>
                  <a:pt x="877" y="4383"/>
                </a:cubicBezTo>
                <a:cubicBezTo>
                  <a:pt x="893" y="4382"/>
                  <a:pt x="910" y="4380"/>
                  <a:pt x="925" y="4379"/>
                </a:cubicBezTo>
                <a:cubicBezTo>
                  <a:pt x="1194" y="4357"/>
                  <a:pt x="1462" y="4405"/>
                  <a:pt x="1703" y="4500"/>
                </a:cubicBezTo>
                <a:cubicBezTo>
                  <a:pt x="1898" y="4578"/>
                  <a:pt x="2044" y="4674"/>
                  <a:pt x="2150" y="4759"/>
                </a:cubicBezTo>
                <a:cubicBezTo>
                  <a:pt x="2201" y="4803"/>
                  <a:pt x="2241" y="4846"/>
                  <a:pt x="2274" y="4884"/>
                </a:cubicBezTo>
                <a:cubicBezTo>
                  <a:pt x="2307" y="4922"/>
                  <a:pt x="2332" y="4955"/>
                  <a:pt x="2350" y="4982"/>
                </a:cubicBezTo>
                <a:cubicBezTo>
                  <a:pt x="2367" y="5010"/>
                  <a:pt x="2380" y="5032"/>
                  <a:pt x="2388" y="5047"/>
                </a:cubicBezTo>
                <a:cubicBezTo>
                  <a:pt x="2397" y="5061"/>
                  <a:pt x="2402" y="5067"/>
                  <a:pt x="2402" y="5067"/>
                </a:cubicBezTo>
                <a:cubicBezTo>
                  <a:pt x="2402" y="5067"/>
                  <a:pt x="2373" y="5045"/>
                  <a:pt x="2318" y="5001"/>
                </a:cubicBezTo>
                <a:cubicBezTo>
                  <a:pt x="2262" y="4957"/>
                  <a:pt x="2176" y="4904"/>
                  <a:pt x="2060" y="4845"/>
                </a:cubicBezTo>
                <a:cubicBezTo>
                  <a:pt x="1926" y="4770"/>
                  <a:pt x="1773" y="4721"/>
                  <a:pt x="1611" y="4701"/>
                </a:cubicBezTo>
                <a:cubicBezTo>
                  <a:pt x="956" y="4620"/>
                  <a:pt x="358" y="4976"/>
                  <a:pt x="122" y="5478"/>
                </a:cubicBezTo>
                <a:cubicBezTo>
                  <a:pt x="-2" y="5741"/>
                  <a:pt x="-20" y="6025"/>
                  <a:pt x="17" y="6304"/>
                </a:cubicBezTo>
                <a:cubicBezTo>
                  <a:pt x="66" y="6670"/>
                  <a:pt x="221" y="7036"/>
                  <a:pt x="599" y="7249"/>
                </a:cubicBezTo>
                <a:cubicBezTo>
                  <a:pt x="812" y="7370"/>
                  <a:pt x="1073" y="7424"/>
                  <a:pt x="1336" y="7445"/>
                </a:cubicBezTo>
                <a:cubicBezTo>
                  <a:pt x="1667" y="7472"/>
                  <a:pt x="2001" y="7450"/>
                  <a:pt x="2326" y="7395"/>
                </a:cubicBezTo>
                <a:cubicBezTo>
                  <a:pt x="2506" y="7364"/>
                  <a:pt x="2682" y="7324"/>
                  <a:pt x="2853" y="7272"/>
                </a:cubicBezTo>
                <a:cubicBezTo>
                  <a:pt x="3005" y="7225"/>
                  <a:pt x="3152" y="7170"/>
                  <a:pt x="3294" y="7107"/>
                </a:cubicBezTo>
                <a:cubicBezTo>
                  <a:pt x="3340" y="7087"/>
                  <a:pt x="3384" y="7067"/>
                  <a:pt x="3428" y="7046"/>
                </a:cubicBezTo>
                <a:lnTo>
                  <a:pt x="3831" y="6812"/>
                </a:lnTo>
                <a:cubicBezTo>
                  <a:pt x="3944" y="6743"/>
                  <a:pt x="4020" y="6678"/>
                  <a:pt x="4076" y="6635"/>
                </a:cubicBezTo>
                <a:cubicBezTo>
                  <a:pt x="4132" y="6593"/>
                  <a:pt x="4162" y="6570"/>
                  <a:pt x="4162" y="6570"/>
                </a:cubicBezTo>
                <a:cubicBezTo>
                  <a:pt x="4159" y="6575"/>
                  <a:pt x="4154" y="6582"/>
                  <a:pt x="4148" y="6591"/>
                </a:cubicBezTo>
                <a:cubicBezTo>
                  <a:pt x="4113" y="6646"/>
                  <a:pt x="4079" y="6701"/>
                  <a:pt x="4042" y="6755"/>
                </a:cubicBezTo>
                <a:cubicBezTo>
                  <a:pt x="3806" y="7091"/>
                  <a:pt x="3457" y="7370"/>
                  <a:pt x="3034" y="7561"/>
                </a:cubicBezTo>
                <a:cubicBezTo>
                  <a:pt x="2921" y="7614"/>
                  <a:pt x="2800" y="7663"/>
                  <a:pt x="2671" y="7709"/>
                </a:cubicBezTo>
                <a:cubicBezTo>
                  <a:pt x="2541" y="7755"/>
                  <a:pt x="2404" y="7796"/>
                  <a:pt x="2258" y="7831"/>
                </a:cubicBezTo>
                <a:cubicBezTo>
                  <a:pt x="2113" y="7866"/>
                  <a:pt x="1958" y="7891"/>
                  <a:pt x="1797" y="7911"/>
                </a:cubicBezTo>
                <a:cubicBezTo>
                  <a:pt x="1636" y="7931"/>
                  <a:pt x="1469" y="7940"/>
                  <a:pt x="1296" y="7936"/>
                </a:cubicBezTo>
                <a:cubicBezTo>
                  <a:pt x="1123" y="7933"/>
                  <a:pt x="945" y="7915"/>
                  <a:pt x="765" y="7880"/>
                </a:cubicBezTo>
                <a:cubicBezTo>
                  <a:pt x="693" y="7865"/>
                  <a:pt x="622" y="7847"/>
                  <a:pt x="550" y="7826"/>
                </a:cubicBezTo>
                <a:cubicBezTo>
                  <a:pt x="550" y="7827"/>
                  <a:pt x="549" y="7829"/>
                  <a:pt x="548" y="7831"/>
                </a:cubicBezTo>
                <a:cubicBezTo>
                  <a:pt x="548" y="7832"/>
                  <a:pt x="547" y="7834"/>
                  <a:pt x="546" y="7835"/>
                </a:cubicBezTo>
                <a:cubicBezTo>
                  <a:pt x="543" y="7844"/>
                  <a:pt x="541" y="7852"/>
                  <a:pt x="538" y="7861"/>
                </a:cubicBezTo>
                <a:cubicBezTo>
                  <a:pt x="535" y="7870"/>
                  <a:pt x="532" y="7878"/>
                  <a:pt x="528" y="7887"/>
                </a:cubicBezTo>
                <a:cubicBezTo>
                  <a:pt x="526" y="7897"/>
                  <a:pt x="523" y="7906"/>
                  <a:pt x="520" y="7916"/>
                </a:cubicBezTo>
                <a:cubicBezTo>
                  <a:pt x="473" y="8086"/>
                  <a:pt x="452" y="8261"/>
                  <a:pt x="470" y="8435"/>
                </a:cubicBezTo>
                <a:cubicBezTo>
                  <a:pt x="477" y="8502"/>
                  <a:pt x="490" y="8568"/>
                  <a:pt x="508" y="8633"/>
                </a:cubicBezTo>
                <a:cubicBezTo>
                  <a:pt x="586" y="8975"/>
                  <a:pt x="819" y="9284"/>
                  <a:pt x="1164" y="9501"/>
                </a:cubicBezTo>
                <a:cubicBezTo>
                  <a:pt x="1243" y="9551"/>
                  <a:pt x="1329" y="9597"/>
                  <a:pt x="1418" y="9634"/>
                </a:cubicBezTo>
                <a:cubicBezTo>
                  <a:pt x="1508" y="9671"/>
                  <a:pt x="1601" y="9700"/>
                  <a:pt x="1699" y="9721"/>
                </a:cubicBezTo>
                <a:cubicBezTo>
                  <a:pt x="2234" y="9837"/>
                  <a:pt x="2783" y="9691"/>
                  <a:pt x="3290" y="9512"/>
                </a:cubicBezTo>
                <a:cubicBezTo>
                  <a:pt x="3553" y="9419"/>
                  <a:pt x="3811" y="9318"/>
                  <a:pt x="4072" y="9222"/>
                </a:cubicBezTo>
                <a:cubicBezTo>
                  <a:pt x="4173" y="9185"/>
                  <a:pt x="4274" y="9147"/>
                  <a:pt x="4372" y="9114"/>
                </a:cubicBezTo>
                <a:cubicBezTo>
                  <a:pt x="4514" y="9067"/>
                  <a:pt x="4657" y="9024"/>
                  <a:pt x="4803" y="8986"/>
                </a:cubicBezTo>
                <a:cubicBezTo>
                  <a:pt x="4891" y="8964"/>
                  <a:pt x="4981" y="8945"/>
                  <a:pt x="5070" y="8928"/>
                </a:cubicBezTo>
                <a:cubicBezTo>
                  <a:pt x="5151" y="8912"/>
                  <a:pt x="5232" y="8900"/>
                  <a:pt x="5312" y="8890"/>
                </a:cubicBezTo>
                <a:cubicBezTo>
                  <a:pt x="5382" y="8881"/>
                  <a:pt x="5451" y="8873"/>
                  <a:pt x="5519" y="8870"/>
                </a:cubicBezTo>
                <a:cubicBezTo>
                  <a:pt x="5549" y="8868"/>
                  <a:pt x="5579" y="8867"/>
                  <a:pt x="5607" y="8866"/>
                </a:cubicBezTo>
                <a:cubicBezTo>
                  <a:pt x="5605" y="8860"/>
                  <a:pt x="5603" y="8853"/>
                  <a:pt x="5601" y="8846"/>
                </a:cubicBezTo>
                <a:cubicBezTo>
                  <a:pt x="5509" y="8467"/>
                  <a:pt x="5586" y="8080"/>
                  <a:pt x="5735" y="7712"/>
                </a:cubicBezTo>
                <a:cubicBezTo>
                  <a:pt x="5790" y="7577"/>
                  <a:pt x="5845" y="7460"/>
                  <a:pt x="5894" y="7360"/>
                </a:cubicBezTo>
                <a:cubicBezTo>
                  <a:pt x="5940" y="7264"/>
                  <a:pt x="5978" y="7189"/>
                  <a:pt x="6004" y="7137"/>
                </a:cubicBezTo>
                <a:cubicBezTo>
                  <a:pt x="6016" y="7111"/>
                  <a:pt x="6026" y="7091"/>
                  <a:pt x="6032" y="7077"/>
                </a:cubicBezTo>
                <a:cubicBezTo>
                  <a:pt x="6038" y="7064"/>
                  <a:pt x="6040" y="7057"/>
                  <a:pt x="6040" y="7057"/>
                </a:cubicBezTo>
                <a:cubicBezTo>
                  <a:pt x="6040" y="7064"/>
                  <a:pt x="6042" y="7072"/>
                  <a:pt x="6042" y="7079"/>
                </a:cubicBezTo>
                <a:cubicBezTo>
                  <a:pt x="6044" y="7180"/>
                  <a:pt x="6040" y="7282"/>
                  <a:pt x="6032" y="7384"/>
                </a:cubicBezTo>
                <a:cubicBezTo>
                  <a:pt x="6024" y="7486"/>
                  <a:pt x="6012" y="7610"/>
                  <a:pt x="6000" y="7752"/>
                </a:cubicBezTo>
                <a:cubicBezTo>
                  <a:pt x="5999" y="7825"/>
                  <a:pt x="5995" y="7899"/>
                  <a:pt x="5988" y="7973"/>
                </a:cubicBezTo>
                <a:cubicBezTo>
                  <a:pt x="5955" y="8306"/>
                  <a:pt x="5883" y="8673"/>
                  <a:pt x="6192" y="8898"/>
                </a:cubicBezTo>
                <a:cubicBezTo>
                  <a:pt x="6195" y="8900"/>
                  <a:pt x="6199" y="8902"/>
                  <a:pt x="6202" y="8904"/>
                </a:cubicBezTo>
                <a:cubicBezTo>
                  <a:pt x="6209" y="8908"/>
                  <a:pt x="6215" y="8913"/>
                  <a:pt x="6222" y="8917"/>
                </a:cubicBezTo>
                <a:cubicBezTo>
                  <a:pt x="6261" y="8937"/>
                  <a:pt x="6305" y="8950"/>
                  <a:pt x="6350" y="8958"/>
                </a:cubicBezTo>
                <a:cubicBezTo>
                  <a:pt x="6431" y="8973"/>
                  <a:pt x="6535" y="8975"/>
                  <a:pt x="6645" y="8964"/>
                </a:cubicBezTo>
                <a:cubicBezTo>
                  <a:pt x="6757" y="8954"/>
                  <a:pt x="6877" y="8934"/>
                  <a:pt x="6998" y="8904"/>
                </a:cubicBezTo>
                <a:cubicBezTo>
                  <a:pt x="7123" y="8874"/>
                  <a:pt x="7244" y="8833"/>
                  <a:pt x="7367" y="8799"/>
                </a:cubicBezTo>
                <a:cubicBezTo>
                  <a:pt x="8023" y="8613"/>
                  <a:pt x="8767" y="8561"/>
                  <a:pt x="9445" y="8437"/>
                </a:cubicBezTo>
                <a:cubicBezTo>
                  <a:pt x="10123" y="8313"/>
                  <a:pt x="10736" y="8117"/>
                  <a:pt x="11128" y="7647"/>
                </a:cubicBezTo>
                <a:cubicBezTo>
                  <a:pt x="11234" y="7521"/>
                  <a:pt x="11300" y="7364"/>
                  <a:pt x="11191" y="7248"/>
                </a:cubicBezTo>
                <a:cubicBezTo>
                  <a:pt x="11153" y="7208"/>
                  <a:pt x="11095" y="7182"/>
                  <a:pt x="11032" y="7174"/>
                </a:cubicBezTo>
                <a:cubicBezTo>
                  <a:pt x="10977" y="7157"/>
                  <a:pt x="10926" y="7145"/>
                  <a:pt x="10878" y="7139"/>
                </a:cubicBezTo>
                <a:cubicBezTo>
                  <a:pt x="10830" y="7133"/>
                  <a:pt x="10788" y="7131"/>
                  <a:pt x="10754" y="7131"/>
                </a:cubicBezTo>
                <a:cubicBezTo>
                  <a:pt x="10736" y="7131"/>
                  <a:pt x="10721" y="7130"/>
                  <a:pt x="10708" y="7131"/>
                </a:cubicBezTo>
                <a:cubicBezTo>
                  <a:pt x="10694" y="7132"/>
                  <a:pt x="10683" y="7134"/>
                  <a:pt x="10673" y="7134"/>
                </a:cubicBezTo>
                <a:cubicBezTo>
                  <a:pt x="10664" y="7135"/>
                  <a:pt x="10658" y="7134"/>
                  <a:pt x="10653" y="7134"/>
                </a:cubicBezTo>
                <a:cubicBezTo>
                  <a:pt x="10659" y="7132"/>
                  <a:pt x="10663" y="7128"/>
                  <a:pt x="10671" y="7125"/>
                </a:cubicBezTo>
                <a:cubicBezTo>
                  <a:pt x="10732" y="7102"/>
                  <a:pt x="10802" y="7083"/>
                  <a:pt x="10876" y="7073"/>
                </a:cubicBezTo>
                <a:cubicBezTo>
                  <a:pt x="10974" y="7058"/>
                  <a:pt x="11077" y="7059"/>
                  <a:pt x="11176" y="7077"/>
                </a:cubicBezTo>
                <a:cubicBezTo>
                  <a:pt x="11269" y="7094"/>
                  <a:pt x="11359" y="7127"/>
                  <a:pt x="11427" y="7180"/>
                </a:cubicBezTo>
                <a:cubicBezTo>
                  <a:pt x="11608" y="7321"/>
                  <a:pt x="11593" y="7542"/>
                  <a:pt x="11531" y="7741"/>
                </a:cubicBezTo>
                <a:cubicBezTo>
                  <a:pt x="11500" y="7839"/>
                  <a:pt x="11461" y="7934"/>
                  <a:pt x="11413" y="8028"/>
                </a:cubicBezTo>
                <a:cubicBezTo>
                  <a:pt x="11380" y="8057"/>
                  <a:pt x="11344" y="8084"/>
                  <a:pt x="11307" y="8110"/>
                </a:cubicBezTo>
                <a:cubicBezTo>
                  <a:pt x="11270" y="8136"/>
                  <a:pt x="11232" y="8160"/>
                  <a:pt x="11193" y="8183"/>
                </a:cubicBezTo>
                <a:cubicBezTo>
                  <a:pt x="11197" y="8187"/>
                  <a:pt x="11204" y="8192"/>
                  <a:pt x="11209" y="8197"/>
                </a:cubicBezTo>
                <a:cubicBezTo>
                  <a:pt x="11570" y="8539"/>
                  <a:pt x="12067" y="8774"/>
                  <a:pt x="12615" y="8877"/>
                </a:cubicBezTo>
                <a:cubicBezTo>
                  <a:pt x="12661" y="8886"/>
                  <a:pt x="12706" y="8893"/>
                  <a:pt x="12752" y="8900"/>
                </a:cubicBezTo>
                <a:lnTo>
                  <a:pt x="12776" y="8862"/>
                </a:lnTo>
                <a:cubicBezTo>
                  <a:pt x="12956" y="8612"/>
                  <a:pt x="13205" y="8388"/>
                  <a:pt x="13491" y="8221"/>
                </a:cubicBezTo>
                <a:cubicBezTo>
                  <a:pt x="13736" y="8077"/>
                  <a:pt x="14009" y="7965"/>
                  <a:pt x="14295" y="7881"/>
                </a:cubicBezTo>
                <a:cubicBezTo>
                  <a:pt x="14666" y="7772"/>
                  <a:pt x="15054" y="7707"/>
                  <a:pt x="15447" y="7676"/>
                </a:cubicBezTo>
                <a:cubicBezTo>
                  <a:pt x="15592" y="7664"/>
                  <a:pt x="15738" y="7657"/>
                  <a:pt x="15884" y="7655"/>
                </a:cubicBezTo>
                <a:cubicBezTo>
                  <a:pt x="15913" y="7655"/>
                  <a:pt x="15943" y="7655"/>
                  <a:pt x="15972" y="7655"/>
                </a:cubicBezTo>
                <a:cubicBezTo>
                  <a:pt x="15996" y="7655"/>
                  <a:pt x="16014" y="7657"/>
                  <a:pt x="16027" y="7657"/>
                </a:cubicBezTo>
                <a:cubicBezTo>
                  <a:pt x="16039" y="7657"/>
                  <a:pt x="16045" y="7657"/>
                  <a:pt x="16045" y="7657"/>
                </a:cubicBezTo>
                <a:cubicBezTo>
                  <a:pt x="16045" y="7657"/>
                  <a:pt x="16039" y="7660"/>
                  <a:pt x="16029" y="7665"/>
                </a:cubicBezTo>
                <a:cubicBezTo>
                  <a:pt x="16018" y="7670"/>
                  <a:pt x="16003" y="7677"/>
                  <a:pt x="15982" y="7687"/>
                </a:cubicBezTo>
                <a:cubicBezTo>
                  <a:pt x="15941" y="7705"/>
                  <a:pt x="15880" y="7733"/>
                  <a:pt x="15802" y="7766"/>
                </a:cubicBezTo>
                <a:cubicBezTo>
                  <a:pt x="15725" y="7799"/>
                  <a:pt x="15631" y="7838"/>
                  <a:pt x="15523" y="7881"/>
                </a:cubicBezTo>
                <a:cubicBezTo>
                  <a:pt x="15417" y="7924"/>
                  <a:pt x="15298" y="7972"/>
                  <a:pt x="15167" y="8025"/>
                </a:cubicBezTo>
                <a:cubicBezTo>
                  <a:pt x="15037" y="8077"/>
                  <a:pt x="14899" y="8136"/>
                  <a:pt x="14756" y="8197"/>
                </a:cubicBezTo>
                <a:cubicBezTo>
                  <a:pt x="14686" y="8229"/>
                  <a:pt x="14614" y="8260"/>
                  <a:pt x="14541" y="8293"/>
                </a:cubicBezTo>
                <a:cubicBezTo>
                  <a:pt x="14469" y="8327"/>
                  <a:pt x="14398" y="8363"/>
                  <a:pt x="14327" y="8401"/>
                </a:cubicBezTo>
                <a:cubicBezTo>
                  <a:pt x="13735" y="8659"/>
                  <a:pt x="13307" y="9100"/>
                  <a:pt x="13147" y="9618"/>
                </a:cubicBezTo>
                <a:cubicBezTo>
                  <a:pt x="13110" y="9737"/>
                  <a:pt x="13087" y="9859"/>
                  <a:pt x="13080" y="9981"/>
                </a:cubicBezTo>
                <a:cubicBezTo>
                  <a:pt x="13074" y="10098"/>
                  <a:pt x="13084" y="10208"/>
                  <a:pt x="13108" y="10307"/>
                </a:cubicBezTo>
                <a:cubicBezTo>
                  <a:pt x="13133" y="10405"/>
                  <a:pt x="13174" y="10492"/>
                  <a:pt x="13225" y="10566"/>
                </a:cubicBezTo>
                <a:cubicBezTo>
                  <a:pt x="13275" y="10639"/>
                  <a:pt x="13337" y="10697"/>
                  <a:pt x="13395" y="10742"/>
                </a:cubicBezTo>
                <a:cubicBezTo>
                  <a:pt x="13425" y="10764"/>
                  <a:pt x="13453" y="10783"/>
                  <a:pt x="13479" y="10799"/>
                </a:cubicBezTo>
                <a:cubicBezTo>
                  <a:pt x="13505" y="10816"/>
                  <a:pt x="13530" y="10829"/>
                  <a:pt x="13549" y="10839"/>
                </a:cubicBezTo>
                <a:cubicBezTo>
                  <a:pt x="13569" y="10849"/>
                  <a:pt x="13583" y="10857"/>
                  <a:pt x="13593" y="10862"/>
                </a:cubicBezTo>
                <a:cubicBezTo>
                  <a:pt x="13604" y="10868"/>
                  <a:pt x="13610" y="10870"/>
                  <a:pt x="13610" y="10870"/>
                </a:cubicBezTo>
                <a:cubicBezTo>
                  <a:pt x="13610" y="10870"/>
                  <a:pt x="13604" y="10870"/>
                  <a:pt x="13591" y="10870"/>
                </a:cubicBezTo>
                <a:cubicBezTo>
                  <a:pt x="13579" y="10870"/>
                  <a:pt x="13560" y="10869"/>
                  <a:pt x="13535" y="10869"/>
                </a:cubicBezTo>
                <a:cubicBezTo>
                  <a:pt x="13523" y="10869"/>
                  <a:pt x="13510" y="10867"/>
                  <a:pt x="13495" y="10866"/>
                </a:cubicBezTo>
                <a:cubicBezTo>
                  <a:pt x="13480" y="10864"/>
                  <a:pt x="13465" y="10863"/>
                  <a:pt x="13447" y="10861"/>
                </a:cubicBezTo>
                <a:cubicBezTo>
                  <a:pt x="13429" y="10859"/>
                  <a:pt x="13409" y="10857"/>
                  <a:pt x="13389" y="10853"/>
                </a:cubicBezTo>
                <a:cubicBezTo>
                  <a:pt x="13369" y="10849"/>
                  <a:pt x="13348" y="10844"/>
                  <a:pt x="13325" y="10839"/>
                </a:cubicBezTo>
                <a:cubicBezTo>
                  <a:pt x="13236" y="10816"/>
                  <a:pt x="13127" y="10775"/>
                  <a:pt x="13020" y="10706"/>
                </a:cubicBezTo>
                <a:cubicBezTo>
                  <a:pt x="12971" y="10675"/>
                  <a:pt x="12924" y="10636"/>
                  <a:pt x="12878" y="10594"/>
                </a:cubicBezTo>
                <a:cubicBezTo>
                  <a:pt x="12878" y="10601"/>
                  <a:pt x="12878" y="10609"/>
                  <a:pt x="12878" y="10616"/>
                </a:cubicBezTo>
                <a:cubicBezTo>
                  <a:pt x="12878" y="10623"/>
                  <a:pt x="12878" y="10632"/>
                  <a:pt x="12878" y="10640"/>
                </a:cubicBezTo>
                <a:cubicBezTo>
                  <a:pt x="12876" y="10651"/>
                  <a:pt x="12875" y="10664"/>
                  <a:pt x="12872" y="10676"/>
                </a:cubicBezTo>
                <a:cubicBezTo>
                  <a:pt x="12869" y="10689"/>
                  <a:pt x="12866" y="10701"/>
                  <a:pt x="12862" y="10714"/>
                </a:cubicBezTo>
                <a:cubicBezTo>
                  <a:pt x="12739" y="10934"/>
                  <a:pt x="12494" y="11096"/>
                  <a:pt x="12201" y="11156"/>
                </a:cubicBezTo>
                <a:cubicBezTo>
                  <a:pt x="11795" y="11239"/>
                  <a:pt x="11385" y="11117"/>
                  <a:pt x="10996" y="10993"/>
                </a:cubicBezTo>
                <a:cubicBezTo>
                  <a:pt x="8785" y="10288"/>
                  <a:pt x="6727" y="11491"/>
                  <a:pt x="7585" y="12388"/>
                </a:cubicBezTo>
                <a:cubicBezTo>
                  <a:pt x="7850" y="12664"/>
                  <a:pt x="8353" y="12669"/>
                  <a:pt x="8601" y="12565"/>
                </a:cubicBezTo>
                <a:cubicBezTo>
                  <a:pt x="8601" y="12565"/>
                  <a:pt x="8358" y="12699"/>
                  <a:pt x="8058" y="12735"/>
                </a:cubicBezTo>
                <a:cubicBezTo>
                  <a:pt x="7758" y="12771"/>
                  <a:pt x="7403" y="12708"/>
                  <a:pt x="7182" y="12312"/>
                </a:cubicBezTo>
                <a:cubicBezTo>
                  <a:pt x="7182" y="12315"/>
                  <a:pt x="7180" y="12319"/>
                  <a:pt x="7180" y="12321"/>
                </a:cubicBezTo>
                <a:cubicBezTo>
                  <a:pt x="7180" y="12325"/>
                  <a:pt x="7180" y="12328"/>
                  <a:pt x="7180" y="12331"/>
                </a:cubicBezTo>
                <a:cubicBezTo>
                  <a:pt x="7179" y="12344"/>
                  <a:pt x="7179" y="12359"/>
                  <a:pt x="7178" y="12372"/>
                </a:cubicBezTo>
                <a:cubicBezTo>
                  <a:pt x="7165" y="12663"/>
                  <a:pt x="7231" y="12950"/>
                  <a:pt x="7361" y="13225"/>
                </a:cubicBezTo>
                <a:cubicBezTo>
                  <a:pt x="7590" y="13711"/>
                  <a:pt x="8039" y="14141"/>
                  <a:pt x="8681" y="14205"/>
                </a:cubicBezTo>
                <a:cubicBezTo>
                  <a:pt x="9189" y="14256"/>
                  <a:pt x="9679" y="14052"/>
                  <a:pt x="9942" y="13705"/>
                </a:cubicBezTo>
                <a:cubicBezTo>
                  <a:pt x="10050" y="13561"/>
                  <a:pt x="10114" y="13396"/>
                  <a:pt x="10180" y="13236"/>
                </a:cubicBezTo>
                <a:cubicBezTo>
                  <a:pt x="10249" y="13071"/>
                  <a:pt x="10321" y="12910"/>
                  <a:pt x="10407" y="12764"/>
                </a:cubicBezTo>
                <a:cubicBezTo>
                  <a:pt x="10492" y="12619"/>
                  <a:pt x="10586" y="12487"/>
                  <a:pt x="10693" y="12380"/>
                </a:cubicBezTo>
                <a:cubicBezTo>
                  <a:pt x="10822" y="12251"/>
                  <a:pt x="10991" y="12142"/>
                  <a:pt x="11197" y="12115"/>
                </a:cubicBezTo>
                <a:cubicBezTo>
                  <a:pt x="11236" y="12109"/>
                  <a:pt x="11275" y="12107"/>
                  <a:pt x="11315" y="12108"/>
                </a:cubicBezTo>
                <a:cubicBezTo>
                  <a:pt x="11331" y="12108"/>
                  <a:pt x="11345" y="12110"/>
                  <a:pt x="11357" y="12111"/>
                </a:cubicBezTo>
                <a:cubicBezTo>
                  <a:pt x="11369" y="12113"/>
                  <a:pt x="11377" y="12114"/>
                  <a:pt x="11385" y="12115"/>
                </a:cubicBezTo>
                <a:cubicBezTo>
                  <a:pt x="11393" y="12116"/>
                  <a:pt x="11399" y="12117"/>
                  <a:pt x="11403" y="12118"/>
                </a:cubicBezTo>
                <a:cubicBezTo>
                  <a:pt x="11407" y="12118"/>
                  <a:pt x="11409" y="12118"/>
                  <a:pt x="11409" y="12118"/>
                </a:cubicBezTo>
                <a:cubicBezTo>
                  <a:pt x="11401" y="12119"/>
                  <a:pt x="11395" y="12122"/>
                  <a:pt x="11387" y="12124"/>
                </a:cubicBezTo>
                <a:cubicBezTo>
                  <a:pt x="11286" y="12148"/>
                  <a:pt x="11193" y="12188"/>
                  <a:pt x="11118" y="12246"/>
                </a:cubicBezTo>
                <a:cubicBezTo>
                  <a:pt x="11045" y="12303"/>
                  <a:pt x="10979" y="12386"/>
                  <a:pt x="10926" y="12490"/>
                </a:cubicBezTo>
                <a:cubicBezTo>
                  <a:pt x="10872" y="12596"/>
                  <a:pt x="10831" y="12722"/>
                  <a:pt x="10794" y="12863"/>
                </a:cubicBezTo>
                <a:cubicBezTo>
                  <a:pt x="10756" y="13006"/>
                  <a:pt x="10728" y="13162"/>
                  <a:pt x="10695" y="13334"/>
                </a:cubicBezTo>
                <a:cubicBezTo>
                  <a:pt x="10648" y="13584"/>
                  <a:pt x="10585" y="13836"/>
                  <a:pt x="10427" y="14057"/>
                </a:cubicBezTo>
                <a:cubicBezTo>
                  <a:pt x="10145" y="14451"/>
                  <a:pt x="9613" y="14684"/>
                  <a:pt x="9040" y="14739"/>
                </a:cubicBezTo>
                <a:cubicBezTo>
                  <a:pt x="9015" y="14741"/>
                  <a:pt x="8991" y="14744"/>
                  <a:pt x="8966" y="14745"/>
                </a:cubicBezTo>
                <a:cubicBezTo>
                  <a:pt x="8965" y="14749"/>
                  <a:pt x="8964" y="14753"/>
                  <a:pt x="8964" y="14756"/>
                </a:cubicBezTo>
                <a:cubicBezTo>
                  <a:pt x="8954" y="14840"/>
                  <a:pt x="8954" y="14925"/>
                  <a:pt x="8974" y="15007"/>
                </a:cubicBezTo>
                <a:cubicBezTo>
                  <a:pt x="9127" y="15638"/>
                  <a:pt x="10069" y="15825"/>
                  <a:pt x="10950" y="15836"/>
                </a:cubicBezTo>
                <a:cubicBezTo>
                  <a:pt x="11829" y="15847"/>
                  <a:pt x="12775" y="15680"/>
                  <a:pt x="12944" y="15055"/>
                </a:cubicBezTo>
                <a:cubicBezTo>
                  <a:pt x="12967" y="14972"/>
                  <a:pt x="12968" y="14888"/>
                  <a:pt x="12964" y="14804"/>
                </a:cubicBezTo>
                <a:cubicBezTo>
                  <a:pt x="12962" y="14769"/>
                  <a:pt x="12959" y="14736"/>
                  <a:pt x="12956" y="14707"/>
                </a:cubicBezTo>
                <a:cubicBezTo>
                  <a:pt x="12939" y="14705"/>
                  <a:pt x="12921" y="14701"/>
                  <a:pt x="12904" y="14698"/>
                </a:cubicBezTo>
                <a:cubicBezTo>
                  <a:pt x="12773" y="14671"/>
                  <a:pt x="12651" y="14620"/>
                  <a:pt x="12547" y="14551"/>
                </a:cubicBezTo>
                <a:cubicBezTo>
                  <a:pt x="12465" y="14496"/>
                  <a:pt x="12402" y="14437"/>
                  <a:pt x="12349" y="14379"/>
                </a:cubicBezTo>
                <a:cubicBezTo>
                  <a:pt x="12296" y="14321"/>
                  <a:pt x="12257" y="14262"/>
                  <a:pt x="12223" y="14207"/>
                </a:cubicBezTo>
                <a:cubicBezTo>
                  <a:pt x="12154" y="14096"/>
                  <a:pt x="12112" y="13993"/>
                  <a:pt x="12080" y="13902"/>
                </a:cubicBezTo>
                <a:cubicBezTo>
                  <a:pt x="12048" y="13811"/>
                  <a:pt x="12026" y="13732"/>
                  <a:pt x="12010" y="13667"/>
                </a:cubicBezTo>
                <a:cubicBezTo>
                  <a:pt x="11994" y="13601"/>
                  <a:pt x="11986" y="13549"/>
                  <a:pt x="11978" y="13514"/>
                </a:cubicBezTo>
                <a:cubicBezTo>
                  <a:pt x="11970" y="13478"/>
                  <a:pt x="11966" y="13458"/>
                  <a:pt x="11966" y="13458"/>
                </a:cubicBezTo>
                <a:cubicBezTo>
                  <a:pt x="11966" y="13458"/>
                  <a:pt x="11987" y="13471"/>
                  <a:pt x="12018" y="13498"/>
                </a:cubicBezTo>
                <a:cubicBezTo>
                  <a:pt x="12050" y="13524"/>
                  <a:pt x="12096" y="13564"/>
                  <a:pt x="12150" y="13615"/>
                </a:cubicBezTo>
                <a:cubicBezTo>
                  <a:pt x="12205" y="13666"/>
                  <a:pt x="12269" y="13727"/>
                  <a:pt x="12341" y="13796"/>
                </a:cubicBezTo>
                <a:cubicBezTo>
                  <a:pt x="12391" y="13845"/>
                  <a:pt x="12446" y="13896"/>
                  <a:pt x="12505" y="13948"/>
                </a:cubicBezTo>
                <a:cubicBezTo>
                  <a:pt x="12546" y="13997"/>
                  <a:pt x="12596" y="14042"/>
                  <a:pt x="12652" y="14081"/>
                </a:cubicBezTo>
                <a:cubicBezTo>
                  <a:pt x="12798" y="14181"/>
                  <a:pt x="12984" y="14239"/>
                  <a:pt x="13179" y="14237"/>
                </a:cubicBezTo>
                <a:cubicBezTo>
                  <a:pt x="13616" y="14232"/>
                  <a:pt x="13972" y="13952"/>
                  <a:pt x="13980" y="13605"/>
                </a:cubicBezTo>
                <a:cubicBezTo>
                  <a:pt x="13985" y="13403"/>
                  <a:pt x="13878" y="13207"/>
                  <a:pt x="13730" y="13060"/>
                </a:cubicBezTo>
                <a:cubicBezTo>
                  <a:pt x="13677" y="13008"/>
                  <a:pt x="13596" y="12942"/>
                  <a:pt x="13551" y="12888"/>
                </a:cubicBezTo>
                <a:cubicBezTo>
                  <a:pt x="13475" y="12796"/>
                  <a:pt x="13386" y="12762"/>
                  <a:pt x="13295" y="12691"/>
                </a:cubicBezTo>
                <a:cubicBezTo>
                  <a:pt x="13249" y="12656"/>
                  <a:pt x="13203" y="12623"/>
                  <a:pt x="13157" y="12593"/>
                </a:cubicBezTo>
                <a:cubicBezTo>
                  <a:pt x="13111" y="12563"/>
                  <a:pt x="13064" y="12536"/>
                  <a:pt x="13020" y="12511"/>
                </a:cubicBezTo>
                <a:cubicBezTo>
                  <a:pt x="12931" y="12462"/>
                  <a:pt x="12847" y="12423"/>
                  <a:pt x="12776" y="12391"/>
                </a:cubicBezTo>
                <a:cubicBezTo>
                  <a:pt x="12700" y="12357"/>
                  <a:pt x="12622" y="12325"/>
                  <a:pt x="12543" y="12296"/>
                </a:cubicBezTo>
                <a:cubicBezTo>
                  <a:pt x="12549" y="12296"/>
                  <a:pt x="12555" y="12295"/>
                  <a:pt x="12561" y="12295"/>
                </a:cubicBezTo>
                <a:cubicBezTo>
                  <a:pt x="12645" y="12290"/>
                  <a:pt x="12728" y="12288"/>
                  <a:pt x="12812" y="12291"/>
                </a:cubicBezTo>
                <a:cubicBezTo>
                  <a:pt x="12898" y="12295"/>
                  <a:pt x="13003" y="12306"/>
                  <a:pt x="13123" y="12329"/>
                </a:cubicBezTo>
                <a:cubicBezTo>
                  <a:pt x="13242" y="12353"/>
                  <a:pt x="13375" y="12388"/>
                  <a:pt x="13513" y="12445"/>
                </a:cubicBezTo>
                <a:cubicBezTo>
                  <a:pt x="13652" y="12501"/>
                  <a:pt x="13796" y="12579"/>
                  <a:pt x="13930" y="12678"/>
                </a:cubicBezTo>
                <a:cubicBezTo>
                  <a:pt x="14064" y="12778"/>
                  <a:pt x="14188" y="12901"/>
                  <a:pt x="14285" y="13045"/>
                </a:cubicBezTo>
                <a:cubicBezTo>
                  <a:pt x="14333" y="13117"/>
                  <a:pt x="14374" y="13194"/>
                  <a:pt x="14407" y="13275"/>
                </a:cubicBezTo>
                <a:cubicBezTo>
                  <a:pt x="14431" y="13334"/>
                  <a:pt x="14450" y="13394"/>
                  <a:pt x="14463" y="13457"/>
                </a:cubicBezTo>
                <a:cubicBezTo>
                  <a:pt x="14486" y="13424"/>
                  <a:pt x="14513" y="13393"/>
                  <a:pt x="14541" y="13364"/>
                </a:cubicBezTo>
                <a:cubicBezTo>
                  <a:pt x="15267" y="12611"/>
                  <a:pt x="17762" y="13079"/>
                  <a:pt x="17536" y="11785"/>
                </a:cubicBezTo>
                <a:cubicBezTo>
                  <a:pt x="17514" y="11660"/>
                  <a:pt x="17441" y="11546"/>
                  <a:pt x="17357" y="11439"/>
                </a:cubicBezTo>
                <a:cubicBezTo>
                  <a:pt x="17277" y="11337"/>
                  <a:pt x="17192" y="11246"/>
                  <a:pt x="17103" y="11172"/>
                </a:cubicBezTo>
                <a:cubicBezTo>
                  <a:pt x="17014" y="11097"/>
                  <a:pt x="16924" y="11039"/>
                  <a:pt x="16844" y="10995"/>
                </a:cubicBezTo>
                <a:cubicBezTo>
                  <a:pt x="16765" y="10951"/>
                  <a:pt x="16696" y="10920"/>
                  <a:pt x="16648" y="10900"/>
                </a:cubicBezTo>
                <a:cubicBezTo>
                  <a:pt x="16623" y="10891"/>
                  <a:pt x="16604" y="10883"/>
                  <a:pt x="16592" y="10878"/>
                </a:cubicBezTo>
                <a:cubicBezTo>
                  <a:pt x="16579" y="10873"/>
                  <a:pt x="16574" y="10870"/>
                  <a:pt x="16574" y="10870"/>
                </a:cubicBezTo>
                <a:cubicBezTo>
                  <a:pt x="16574" y="10870"/>
                  <a:pt x="16582" y="10870"/>
                  <a:pt x="16596" y="10869"/>
                </a:cubicBezTo>
                <a:cubicBezTo>
                  <a:pt x="16610" y="10868"/>
                  <a:pt x="16630" y="10867"/>
                  <a:pt x="16658" y="10867"/>
                </a:cubicBezTo>
                <a:cubicBezTo>
                  <a:pt x="16713" y="10868"/>
                  <a:pt x="16797" y="10869"/>
                  <a:pt x="16902" y="10886"/>
                </a:cubicBezTo>
                <a:cubicBezTo>
                  <a:pt x="17007" y="10903"/>
                  <a:pt x="17135" y="10934"/>
                  <a:pt x="17271" y="10989"/>
                </a:cubicBezTo>
                <a:cubicBezTo>
                  <a:pt x="17407" y="11043"/>
                  <a:pt x="17552" y="11120"/>
                  <a:pt x="17690" y="11227"/>
                </a:cubicBezTo>
                <a:cubicBezTo>
                  <a:pt x="17827" y="11334"/>
                  <a:pt x="17958" y="11470"/>
                  <a:pt x="18055" y="11636"/>
                </a:cubicBezTo>
                <a:cubicBezTo>
                  <a:pt x="18103" y="11719"/>
                  <a:pt x="18142" y="11810"/>
                  <a:pt x="18167" y="11908"/>
                </a:cubicBezTo>
                <a:cubicBezTo>
                  <a:pt x="18178" y="11898"/>
                  <a:pt x="18188" y="11889"/>
                  <a:pt x="18199" y="11879"/>
                </a:cubicBezTo>
                <a:cubicBezTo>
                  <a:pt x="18210" y="11870"/>
                  <a:pt x="18224" y="11862"/>
                  <a:pt x="18235" y="11852"/>
                </a:cubicBezTo>
                <a:cubicBezTo>
                  <a:pt x="18314" y="11791"/>
                  <a:pt x="18399" y="11732"/>
                  <a:pt x="18492" y="11674"/>
                </a:cubicBezTo>
                <a:cubicBezTo>
                  <a:pt x="18584" y="11617"/>
                  <a:pt x="18685" y="11563"/>
                  <a:pt x="18790" y="11513"/>
                </a:cubicBezTo>
                <a:cubicBezTo>
                  <a:pt x="19001" y="11413"/>
                  <a:pt x="19235" y="11332"/>
                  <a:pt x="19464" y="11268"/>
                </a:cubicBezTo>
                <a:cubicBezTo>
                  <a:pt x="19691" y="11202"/>
                  <a:pt x="19911" y="11152"/>
                  <a:pt x="20067" y="11085"/>
                </a:cubicBezTo>
                <a:cubicBezTo>
                  <a:pt x="20145" y="11052"/>
                  <a:pt x="20207" y="11016"/>
                  <a:pt x="20261" y="10973"/>
                </a:cubicBezTo>
                <a:cubicBezTo>
                  <a:pt x="20268" y="10968"/>
                  <a:pt x="20277" y="10963"/>
                  <a:pt x="20283" y="10957"/>
                </a:cubicBezTo>
                <a:cubicBezTo>
                  <a:pt x="20290" y="10951"/>
                  <a:pt x="20295" y="10946"/>
                  <a:pt x="20301" y="10940"/>
                </a:cubicBezTo>
                <a:cubicBezTo>
                  <a:pt x="20305" y="10937"/>
                  <a:pt x="20308" y="10933"/>
                  <a:pt x="20311" y="10930"/>
                </a:cubicBezTo>
                <a:cubicBezTo>
                  <a:pt x="20315" y="10927"/>
                  <a:pt x="20318" y="10924"/>
                  <a:pt x="20321" y="10921"/>
                </a:cubicBezTo>
                <a:lnTo>
                  <a:pt x="20337" y="10905"/>
                </a:lnTo>
                <a:lnTo>
                  <a:pt x="20361" y="10875"/>
                </a:lnTo>
                <a:lnTo>
                  <a:pt x="20378" y="10856"/>
                </a:lnTo>
                <a:cubicBezTo>
                  <a:pt x="20383" y="10849"/>
                  <a:pt x="20390" y="10841"/>
                  <a:pt x="20396" y="10834"/>
                </a:cubicBezTo>
                <a:cubicBezTo>
                  <a:pt x="20401" y="10826"/>
                  <a:pt x="20406" y="10820"/>
                  <a:pt x="20412" y="10812"/>
                </a:cubicBezTo>
                <a:cubicBezTo>
                  <a:pt x="20455" y="10751"/>
                  <a:pt x="20485" y="10692"/>
                  <a:pt x="20502" y="10633"/>
                </a:cubicBezTo>
                <a:cubicBezTo>
                  <a:pt x="20518" y="10575"/>
                  <a:pt x="20522" y="10517"/>
                  <a:pt x="20512" y="10463"/>
                </a:cubicBezTo>
                <a:cubicBezTo>
                  <a:pt x="20501" y="10408"/>
                  <a:pt x="20476" y="10355"/>
                  <a:pt x="20440" y="10303"/>
                </a:cubicBezTo>
                <a:cubicBezTo>
                  <a:pt x="20403" y="10251"/>
                  <a:pt x="20354" y="10203"/>
                  <a:pt x="20295" y="10158"/>
                </a:cubicBezTo>
                <a:cubicBezTo>
                  <a:pt x="20179" y="10069"/>
                  <a:pt x="20030" y="9999"/>
                  <a:pt x="19882" y="9947"/>
                </a:cubicBezTo>
                <a:cubicBezTo>
                  <a:pt x="19735" y="9894"/>
                  <a:pt x="19587" y="9855"/>
                  <a:pt x="19452" y="9828"/>
                </a:cubicBezTo>
                <a:cubicBezTo>
                  <a:pt x="19316" y="9801"/>
                  <a:pt x="19193" y="9784"/>
                  <a:pt x="19091" y="9771"/>
                </a:cubicBezTo>
                <a:cubicBezTo>
                  <a:pt x="19040" y="9765"/>
                  <a:pt x="18995" y="9760"/>
                  <a:pt x="18955" y="9755"/>
                </a:cubicBezTo>
                <a:cubicBezTo>
                  <a:pt x="18914" y="9751"/>
                  <a:pt x="18879" y="9748"/>
                  <a:pt x="18850" y="9746"/>
                </a:cubicBezTo>
                <a:cubicBezTo>
                  <a:pt x="18822" y="9743"/>
                  <a:pt x="18801" y="9741"/>
                  <a:pt x="18786" y="9740"/>
                </a:cubicBezTo>
                <a:cubicBezTo>
                  <a:pt x="18772" y="9738"/>
                  <a:pt x="18764" y="9737"/>
                  <a:pt x="18764" y="9737"/>
                </a:cubicBezTo>
                <a:cubicBezTo>
                  <a:pt x="18764" y="9737"/>
                  <a:pt x="18770" y="9736"/>
                  <a:pt x="18784" y="9732"/>
                </a:cubicBezTo>
                <a:cubicBezTo>
                  <a:pt x="18798" y="9728"/>
                  <a:pt x="18819" y="9721"/>
                  <a:pt x="18846" y="9714"/>
                </a:cubicBezTo>
                <a:cubicBezTo>
                  <a:pt x="18901" y="9702"/>
                  <a:pt x="18981" y="9682"/>
                  <a:pt x="19087" y="9664"/>
                </a:cubicBezTo>
                <a:cubicBezTo>
                  <a:pt x="19192" y="9646"/>
                  <a:pt x="19323" y="9630"/>
                  <a:pt x="19476" y="9623"/>
                </a:cubicBezTo>
                <a:cubicBezTo>
                  <a:pt x="19628" y="9616"/>
                  <a:pt x="19805" y="9618"/>
                  <a:pt x="19999" y="9646"/>
                </a:cubicBezTo>
                <a:cubicBezTo>
                  <a:pt x="20192" y="9675"/>
                  <a:pt x="20404" y="9729"/>
                  <a:pt x="20612" y="9836"/>
                </a:cubicBezTo>
                <a:cubicBezTo>
                  <a:pt x="20716" y="9889"/>
                  <a:pt x="20815" y="9957"/>
                  <a:pt x="20903" y="10043"/>
                </a:cubicBezTo>
                <a:cubicBezTo>
                  <a:pt x="20942" y="10081"/>
                  <a:pt x="20979" y="10124"/>
                  <a:pt x="21011" y="10169"/>
                </a:cubicBezTo>
                <a:cubicBezTo>
                  <a:pt x="21012" y="10157"/>
                  <a:pt x="21012" y="10144"/>
                  <a:pt x="21013" y="10131"/>
                </a:cubicBezTo>
                <a:cubicBezTo>
                  <a:pt x="21014" y="10118"/>
                  <a:pt x="21017" y="10106"/>
                  <a:pt x="21019" y="10093"/>
                </a:cubicBezTo>
                <a:cubicBezTo>
                  <a:pt x="21022" y="10062"/>
                  <a:pt x="21024" y="10029"/>
                  <a:pt x="21029" y="9995"/>
                </a:cubicBezTo>
                <a:cubicBezTo>
                  <a:pt x="21033" y="9962"/>
                  <a:pt x="21040" y="9929"/>
                  <a:pt x="21047" y="9894"/>
                </a:cubicBezTo>
                <a:cubicBezTo>
                  <a:pt x="21056" y="9821"/>
                  <a:pt x="21072" y="9748"/>
                  <a:pt x="21095" y="9676"/>
                </a:cubicBezTo>
                <a:cubicBezTo>
                  <a:pt x="21189" y="9385"/>
                  <a:pt x="21392" y="9118"/>
                  <a:pt x="21420" y="8817"/>
                </a:cubicBezTo>
                <a:cubicBezTo>
                  <a:pt x="21426" y="8750"/>
                  <a:pt x="21424" y="8683"/>
                  <a:pt x="21412" y="8617"/>
                </a:cubicBezTo>
                <a:cubicBezTo>
                  <a:pt x="21386" y="8490"/>
                  <a:pt x="21324" y="8369"/>
                  <a:pt x="21231" y="8263"/>
                </a:cubicBezTo>
                <a:cubicBezTo>
                  <a:pt x="20649" y="7596"/>
                  <a:pt x="19463" y="7786"/>
                  <a:pt x="18413" y="7892"/>
                </a:cubicBezTo>
                <a:cubicBezTo>
                  <a:pt x="18336" y="7900"/>
                  <a:pt x="18259" y="7907"/>
                  <a:pt x="18181" y="7913"/>
                </a:cubicBezTo>
                <a:cubicBezTo>
                  <a:pt x="18154" y="7915"/>
                  <a:pt x="18135" y="7916"/>
                  <a:pt x="18121" y="7917"/>
                </a:cubicBezTo>
                <a:cubicBezTo>
                  <a:pt x="18107" y="7919"/>
                  <a:pt x="18099" y="7919"/>
                  <a:pt x="18099" y="7919"/>
                </a:cubicBezTo>
                <a:cubicBezTo>
                  <a:pt x="18099" y="7919"/>
                  <a:pt x="18105" y="7915"/>
                  <a:pt x="18117" y="7910"/>
                </a:cubicBezTo>
                <a:cubicBezTo>
                  <a:pt x="18129" y="7904"/>
                  <a:pt x="18146" y="7896"/>
                  <a:pt x="18169" y="7884"/>
                </a:cubicBezTo>
                <a:cubicBezTo>
                  <a:pt x="18216" y="7863"/>
                  <a:pt x="18285" y="7830"/>
                  <a:pt x="18375" y="7793"/>
                </a:cubicBezTo>
                <a:cubicBezTo>
                  <a:pt x="18466" y="7756"/>
                  <a:pt x="18577" y="7712"/>
                  <a:pt x="18708" y="7668"/>
                </a:cubicBezTo>
                <a:cubicBezTo>
                  <a:pt x="18774" y="7646"/>
                  <a:pt x="18843" y="7623"/>
                  <a:pt x="18918" y="7602"/>
                </a:cubicBezTo>
                <a:cubicBezTo>
                  <a:pt x="18993" y="7579"/>
                  <a:pt x="19074" y="7559"/>
                  <a:pt x="19159" y="7538"/>
                </a:cubicBezTo>
                <a:cubicBezTo>
                  <a:pt x="19328" y="7497"/>
                  <a:pt x="19515" y="7460"/>
                  <a:pt x="19720" y="7434"/>
                </a:cubicBezTo>
                <a:cubicBezTo>
                  <a:pt x="19925" y="7409"/>
                  <a:pt x="20147" y="7395"/>
                  <a:pt x="20384" y="7406"/>
                </a:cubicBezTo>
                <a:cubicBezTo>
                  <a:pt x="20502" y="7411"/>
                  <a:pt x="20623" y="7422"/>
                  <a:pt x="20746" y="7442"/>
                </a:cubicBezTo>
                <a:cubicBezTo>
                  <a:pt x="20869" y="7463"/>
                  <a:pt x="20993" y="7493"/>
                  <a:pt x="21117" y="7534"/>
                </a:cubicBezTo>
                <a:cubicBezTo>
                  <a:pt x="21278" y="7586"/>
                  <a:pt x="21438" y="7660"/>
                  <a:pt x="21580" y="7756"/>
                </a:cubicBezTo>
                <a:cubicBezTo>
                  <a:pt x="21570" y="7730"/>
                  <a:pt x="21560" y="7704"/>
                  <a:pt x="21550" y="7676"/>
                </a:cubicBezTo>
                <a:cubicBezTo>
                  <a:pt x="21472" y="7448"/>
                  <a:pt x="21418" y="7198"/>
                  <a:pt x="21402" y="6932"/>
                </a:cubicBezTo>
                <a:cubicBezTo>
                  <a:pt x="21367" y="6350"/>
                  <a:pt x="21520" y="5759"/>
                  <a:pt x="21438" y="5175"/>
                </a:cubicBezTo>
                <a:cubicBezTo>
                  <a:pt x="21361" y="4624"/>
                  <a:pt x="21072" y="4092"/>
                  <a:pt x="20510" y="3761"/>
                </a:cubicBezTo>
                <a:cubicBezTo>
                  <a:pt x="20437" y="3718"/>
                  <a:pt x="20358" y="3679"/>
                  <a:pt x="20277" y="3644"/>
                </a:cubicBezTo>
                <a:cubicBezTo>
                  <a:pt x="20115" y="3580"/>
                  <a:pt x="19938" y="3541"/>
                  <a:pt x="19754" y="3517"/>
                </a:cubicBezTo>
                <a:cubicBezTo>
                  <a:pt x="19568" y="3492"/>
                  <a:pt x="19373" y="3489"/>
                  <a:pt x="19181" y="3517"/>
                </a:cubicBezTo>
                <a:cubicBezTo>
                  <a:pt x="18956" y="3549"/>
                  <a:pt x="18742" y="3621"/>
                  <a:pt x="18568" y="3738"/>
                </a:cubicBezTo>
                <a:cubicBezTo>
                  <a:pt x="17574" y="4403"/>
                  <a:pt x="18407" y="5614"/>
                  <a:pt x="17874" y="6474"/>
                </a:cubicBezTo>
                <a:cubicBezTo>
                  <a:pt x="17761" y="6657"/>
                  <a:pt x="17591" y="6814"/>
                  <a:pt x="17367" y="6915"/>
                </a:cubicBezTo>
                <a:cubicBezTo>
                  <a:pt x="17155" y="7010"/>
                  <a:pt x="16922" y="7041"/>
                  <a:pt x="16722" y="7027"/>
                </a:cubicBezTo>
                <a:cubicBezTo>
                  <a:pt x="16523" y="7013"/>
                  <a:pt x="16353" y="6961"/>
                  <a:pt x="16223" y="6894"/>
                </a:cubicBezTo>
                <a:cubicBezTo>
                  <a:pt x="16041" y="6801"/>
                  <a:pt x="15903" y="6667"/>
                  <a:pt x="15822" y="6529"/>
                </a:cubicBezTo>
                <a:cubicBezTo>
                  <a:pt x="15807" y="6504"/>
                  <a:pt x="15797" y="6483"/>
                  <a:pt x="15790" y="6469"/>
                </a:cubicBezTo>
                <a:cubicBezTo>
                  <a:pt x="15793" y="6471"/>
                  <a:pt x="15816" y="6485"/>
                  <a:pt x="15856" y="6507"/>
                </a:cubicBezTo>
                <a:cubicBezTo>
                  <a:pt x="15946" y="6558"/>
                  <a:pt x="16066" y="6610"/>
                  <a:pt x="16181" y="6645"/>
                </a:cubicBezTo>
                <a:cubicBezTo>
                  <a:pt x="16350" y="6696"/>
                  <a:pt x="16533" y="6716"/>
                  <a:pt x="16710" y="6684"/>
                </a:cubicBezTo>
                <a:cubicBezTo>
                  <a:pt x="16971" y="6637"/>
                  <a:pt x="17178" y="6478"/>
                  <a:pt x="17275" y="6278"/>
                </a:cubicBezTo>
                <a:cubicBezTo>
                  <a:pt x="17415" y="5990"/>
                  <a:pt x="17311" y="5676"/>
                  <a:pt x="17309" y="5369"/>
                </a:cubicBezTo>
                <a:cubicBezTo>
                  <a:pt x="17308" y="5186"/>
                  <a:pt x="17344" y="5006"/>
                  <a:pt x="17393" y="4827"/>
                </a:cubicBezTo>
                <a:cubicBezTo>
                  <a:pt x="17442" y="4652"/>
                  <a:pt x="17502" y="4478"/>
                  <a:pt x="17588" y="4312"/>
                </a:cubicBezTo>
                <a:cubicBezTo>
                  <a:pt x="17676" y="4142"/>
                  <a:pt x="17791" y="3980"/>
                  <a:pt x="17928" y="3831"/>
                </a:cubicBezTo>
                <a:cubicBezTo>
                  <a:pt x="17858" y="3857"/>
                  <a:pt x="17789" y="3885"/>
                  <a:pt x="17720" y="3913"/>
                </a:cubicBezTo>
                <a:cubicBezTo>
                  <a:pt x="17652" y="3941"/>
                  <a:pt x="17584" y="3970"/>
                  <a:pt x="17518" y="4000"/>
                </a:cubicBezTo>
                <a:cubicBezTo>
                  <a:pt x="17349" y="4075"/>
                  <a:pt x="17187" y="4154"/>
                  <a:pt x="17033" y="4237"/>
                </a:cubicBezTo>
                <a:cubicBezTo>
                  <a:pt x="16724" y="4401"/>
                  <a:pt x="16443" y="4574"/>
                  <a:pt x="16199" y="4745"/>
                </a:cubicBezTo>
                <a:cubicBezTo>
                  <a:pt x="15954" y="4916"/>
                  <a:pt x="15747" y="5086"/>
                  <a:pt x="15582" y="5249"/>
                </a:cubicBezTo>
                <a:cubicBezTo>
                  <a:pt x="15424" y="5404"/>
                  <a:pt x="15322" y="5573"/>
                  <a:pt x="15251" y="5713"/>
                </a:cubicBezTo>
                <a:cubicBezTo>
                  <a:pt x="15179" y="5854"/>
                  <a:pt x="15138" y="5972"/>
                  <a:pt x="15113" y="6053"/>
                </a:cubicBezTo>
                <a:cubicBezTo>
                  <a:pt x="15088" y="6133"/>
                  <a:pt x="15077" y="6177"/>
                  <a:pt x="15077" y="6177"/>
                </a:cubicBezTo>
                <a:cubicBezTo>
                  <a:pt x="15077" y="6177"/>
                  <a:pt x="15076" y="6166"/>
                  <a:pt x="15075" y="6144"/>
                </a:cubicBezTo>
                <a:cubicBezTo>
                  <a:pt x="15073" y="6122"/>
                  <a:pt x="15071" y="6090"/>
                  <a:pt x="15071" y="6048"/>
                </a:cubicBezTo>
                <a:cubicBezTo>
                  <a:pt x="15071" y="5964"/>
                  <a:pt x="15072" y="5839"/>
                  <a:pt x="15107" y="5681"/>
                </a:cubicBezTo>
                <a:cubicBezTo>
                  <a:pt x="15141" y="5524"/>
                  <a:pt x="15202" y="5332"/>
                  <a:pt x="15343" y="5124"/>
                </a:cubicBezTo>
                <a:cubicBezTo>
                  <a:pt x="15382" y="5066"/>
                  <a:pt x="15414" y="5028"/>
                  <a:pt x="15455" y="4974"/>
                </a:cubicBezTo>
                <a:cubicBezTo>
                  <a:pt x="15496" y="4923"/>
                  <a:pt x="15539" y="4872"/>
                  <a:pt x="15586" y="4821"/>
                </a:cubicBezTo>
                <a:cubicBezTo>
                  <a:pt x="15679" y="4718"/>
                  <a:pt x="15782" y="4614"/>
                  <a:pt x="15896" y="4510"/>
                </a:cubicBezTo>
                <a:cubicBezTo>
                  <a:pt x="16125" y="4302"/>
                  <a:pt x="16393" y="4092"/>
                  <a:pt x="16704" y="3891"/>
                </a:cubicBezTo>
                <a:cubicBezTo>
                  <a:pt x="17014" y="3690"/>
                  <a:pt x="17367" y="3497"/>
                  <a:pt x="17762" y="3333"/>
                </a:cubicBezTo>
                <a:cubicBezTo>
                  <a:pt x="17960" y="3252"/>
                  <a:pt x="18168" y="3178"/>
                  <a:pt x="18389" y="3115"/>
                </a:cubicBezTo>
                <a:cubicBezTo>
                  <a:pt x="18510" y="3082"/>
                  <a:pt x="18635" y="3054"/>
                  <a:pt x="18762" y="3029"/>
                </a:cubicBezTo>
                <a:cubicBezTo>
                  <a:pt x="18761" y="3014"/>
                  <a:pt x="18758" y="3000"/>
                  <a:pt x="18756" y="2986"/>
                </a:cubicBezTo>
                <a:cubicBezTo>
                  <a:pt x="18755" y="2971"/>
                  <a:pt x="18754" y="2956"/>
                  <a:pt x="18752" y="2940"/>
                </a:cubicBezTo>
                <a:cubicBezTo>
                  <a:pt x="18744" y="2833"/>
                  <a:pt x="18722" y="2721"/>
                  <a:pt x="18684" y="2610"/>
                </a:cubicBezTo>
                <a:cubicBezTo>
                  <a:pt x="18559" y="2249"/>
                  <a:pt x="18277" y="1932"/>
                  <a:pt x="17870" y="1739"/>
                </a:cubicBezTo>
                <a:cubicBezTo>
                  <a:pt x="17775" y="1693"/>
                  <a:pt x="17675" y="1656"/>
                  <a:pt x="17570" y="1626"/>
                </a:cubicBezTo>
                <a:cubicBezTo>
                  <a:pt x="17462" y="1596"/>
                  <a:pt x="17350" y="1565"/>
                  <a:pt x="17233" y="1543"/>
                </a:cubicBezTo>
                <a:cubicBezTo>
                  <a:pt x="17116" y="1520"/>
                  <a:pt x="16996" y="1499"/>
                  <a:pt x="16872" y="1484"/>
                </a:cubicBezTo>
                <a:cubicBezTo>
                  <a:pt x="16747" y="1469"/>
                  <a:pt x="16620" y="1460"/>
                  <a:pt x="16493" y="1451"/>
                </a:cubicBezTo>
                <a:cubicBezTo>
                  <a:pt x="16147" y="1427"/>
                  <a:pt x="15788" y="1417"/>
                  <a:pt x="15477" y="1541"/>
                </a:cubicBezTo>
                <a:cubicBezTo>
                  <a:pt x="15382" y="1579"/>
                  <a:pt x="15296" y="1630"/>
                  <a:pt x="15215" y="1685"/>
                </a:cubicBezTo>
                <a:cubicBezTo>
                  <a:pt x="15129" y="1744"/>
                  <a:pt x="15043" y="1814"/>
                  <a:pt x="14954" y="1884"/>
                </a:cubicBezTo>
                <a:cubicBezTo>
                  <a:pt x="14864" y="1955"/>
                  <a:pt x="14771" y="2025"/>
                  <a:pt x="14688" y="2102"/>
                </a:cubicBezTo>
                <a:cubicBezTo>
                  <a:pt x="14087" y="2653"/>
                  <a:pt x="14023" y="3416"/>
                  <a:pt x="13990" y="4142"/>
                </a:cubicBezTo>
                <a:cubicBezTo>
                  <a:pt x="13986" y="4246"/>
                  <a:pt x="13982" y="4350"/>
                  <a:pt x="13964" y="4453"/>
                </a:cubicBezTo>
                <a:cubicBezTo>
                  <a:pt x="13951" y="4533"/>
                  <a:pt x="13928" y="4613"/>
                  <a:pt x="13896" y="4690"/>
                </a:cubicBezTo>
                <a:cubicBezTo>
                  <a:pt x="13849" y="4805"/>
                  <a:pt x="13781" y="4913"/>
                  <a:pt x="13686" y="5007"/>
                </a:cubicBezTo>
                <a:cubicBezTo>
                  <a:pt x="13595" y="5097"/>
                  <a:pt x="13482" y="5172"/>
                  <a:pt x="13355" y="5227"/>
                </a:cubicBezTo>
                <a:cubicBezTo>
                  <a:pt x="13282" y="5258"/>
                  <a:pt x="13205" y="5282"/>
                  <a:pt x="13125" y="5301"/>
                </a:cubicBezTo>
                <a:cubicBezTo>
                  <a:pt x="13023" y="5325"/>
                  <a:pt x="12919" y="5338"/>
                  <a:pt x="12814" y="5345"/>
                </a:cubicBezTo>
                <a:cubicBezTo>
                  <a:pt x="12700" y="5352"/>
                  <a:pt x="12590" y="5352"/>
                  <a:pt x="12483" y="5345"/>
                </a:cubicBezTo>
                <a:cubicBezTo>
                  <a:pt x="12404" y="5340"/>
                  <a:pt x="12326" y="5332"/>
                  <a:pt x="12253" y="5321"/>
                </a:cubicBezTo>
                <a:cubicBezTo>
                  <a:pt x="12225" y="5317"/>
                  <a:pt x="12199" y="5314"/>
                  <a:pt x="12177" y="5310"/>
                </a:cubicBezTo>
                <a:cubicBezTo>
                  <a:pt x="12156" y="5307"/>
                  <a:pt x="12141" y="5304"/>
                  <a:pt x="12130" y="5302"/>
                </a:cubicBezTo>
                <a:cubicBezTo>
                  <a:pt x="12120" y="5301"/>
                  <a:pt x="12114" y="5299"/>
                  <a:pt x="12114" y="5299"/>
                </a:cubicBezTo>
                <a:cubicBezTo>
                  <a:pt x="12114" y="5299"/>
                  <a:pt x="12134" y="5290"/>
                  <a:pt x="12173" y="5277"/>
                </a:cubicBezTo>
                <a:cubicBezTo>
                  <a:pt x="12212" y="5264"/>
                  <a:pt x="12267" y="5246"/>
                  <a:pt x="12337" y="5224"/>
                </a:cubicBezTo>
                <a:cubicBezTo>
                  <a:pt x="12464" y="5182"/>
                  <a:pt x="12598" y="5137"/>
                  <a:pt x="12726" y="5086"/>
                </a:cubicBezTo>
                <a:cubicBezTo>
                  <a:pt x="12801" y="5056"/>
                  <a:pt x="12874" y="5023"/>
                  <a:pt x="12942" y="4985"/>
                </a:cubicBezTo>
                <a:cubicBezTo>
                  <a:pt x="12987" y="4960"/>
                  <a:pt x="13031" y="4932"/>
                  <a:pt x="13070" y="4901"/>
                </a:cubicBezTo>
                <a:cubicBezTo>
                  <a:pt x="13589" y="4495"/>
                  <a:pt x="13271" y="3852"/>
                  <a:pt x="13399" y="3303"/>
                </a:cubicBezTo>
                <a:cubicBezTo>
                  <a:pt x="13415" y="3236"/>
                  <a:pt x="13437" y="3169"/>
                  <a:pt x="13467" y="3104"/>
                </a:cubicBezTo>
                <a:cubicBezTo>
                  <a:pt x="13476" y="3084"/>
                  <a:pt x="13485" y="3064"/>
                  <a:pt x="13493" y="3044"/>
                </a:cubicBezTo>
                <a:cubicBezTo>
                  <a:pt x="13502" y="3025"/>
                  <a:pt x="13511" y="3006"/>
                  <a:pt x="13519" y="2986"/>
                </a:cubicBezTo>
                <a:cubicBezTo>
                  <a:pt x="13515" y="2988"/>
                  <a:pt x="13513" y="2989"/>
                  <a:pt x="13509" y="2991"/>
                </a:cubicBezTo>
                <a:cubicBezTo>
                  <a:pt x="13354" y="3069"/>
                  <a:pt x="13196" y="3110"/>
                  <a:pt x="13068" y="3128"/>
                </a:cubicBezTo>
                <a:cubicBezTo>
                  <a:pt x="13053" y="3130"/>
                  <a:pt x="13038" y="3132"/>
                  <a:pt x="13022" y="3134"/>
                </a:cubicBezTo>
                <a:cubicBezTo>
                  <a:pt x="13008" y="3136"/>
                  <a:pt x="12993" y="3137"/>
                  <a:pt x="12978" y="3139"/>
                </a:cubicBezTo>
                <a:cubicBezTo>
                  <a:pt x="12949" y="3141"/>
                  <a:pt x="12921" y="3140"/>
                  <a:pt x="12896" y="3141"/>
                </a:cubicBezTo>
                <a:cubicBezTo>
                  <a:pt x="12871" y="3141"/>
                  <a:pt x="12849" y="3141"/>
                  <a:pt x="12828" y="3141"/>
                </a:cubicBezTo>
                <a:cubicBezTo>
                  <a:pt x="12818" y="3140"/>
                  <a:pt x="12810" y="3140"/>
                  <a:pt x="12800" y="3139"/>
                </a:cubicBezTo>
                <a:cubicBezTo>
                  <a:pt x="12791" y="3138"/>
                  <a:pt x="12781" y="3137"/>
                  <a:pt x="12772" y="3136"/>
                </a:cubicBezTo>
                <a:cubicBezTo>
                  <a:pt x="12738" y="3133"/>
                  <a:pt x="12712" y="3132"/>
                  <a:pt x="12696" y="3130"/>
                </a:cubicBezTo>
                <a:cubicBezTo>
                  <a:pt x="12679" y="3128"/>
                  <a:pt x="12672" y="3127"/>
                  <a:pt x="12672" y="3127"/>
                </a:cubicBezTo>
                <a:cubicBezTo>
                  <a:pt x="12672" y="3127"/>
                  <a:pt x="12704" y="3118"/>
                  <a:pt x="12768" y="3104"/>
                </a:cubicBezTo>
                <a:cubicBezTo>
                  <a:pt x="12783" y="3101"/>
                  <a:pt x="12801" y="3098"/>
                  <a:pt x="12820" y="3093"/>
                </a:cubicBezTo>
                <a:cubicBezTo>
                  <a:pt x="12949" y="3058"/>
                  <a:pt x="13071" y="3006"/>
                  <a:pt x="13179" y="2940"/>
                </a:cubicBezTo>
                <a:cubicBezTo>
                  <a:pt x="13234" y="2907"/>
                  <a:pt x="13287" y="2868"/>
                  <a:pt x="13339" y="2823"/>
                </a:cubicBezTo>
                <a:cubicBezTo>
                  <a:pt x="13691" y="2387"/>
                  <a:pt x="14072" y="1966"/>
                  <a:pt x="14481" y="1562"/>
                </a:cubicBezTo>
                <a:cubicBezTo>
                  <a:pt x="14571" y="1474"/>
                  <a:pt x="14662" y="1386"/>
                  <a:pt x="14764" y="1306"/>
                </a:cubicBezTo>
                <a:cubicBezTo>
                  <a:pt x="14829" y="1255"/>
                  <a:pt x="14900" y="1206"/>
                  <a:pt x="14978" y="1159"/>
                </a:cubicBezTo>
                <a:cubicBezTo>
                  <a:pt x="14939" y="1110"/>
                  <a:pt x="14890" y="1058"/>
                  <a:pt x="14830" y="1003"/>
                </a:cubicBezTo>
                <a:cubicBezTo>
                  <a:pt x="14768" y="946"/>
                  <a:pt x="14694" y="886"/>
                  <a:pt x="14606" y="829"/>
                </a:cubicBezTo>
                <a:cubicBezTo>
                  <a:pt x="14518" y="772"/>
                  <a:pt x="14417" y="714"/>
                  <a:pt x="14305" y="660"/>
                </a:cubicBezTo>
                <a:cubicBezTo>
                  <a:pt x="14080" y="552"/>
                  <a:pt x="13810" y="451"/>
                  <a:pt x="13501" y="371"/>
                </a:cubicBezTo>
                <a:cubicBezTo>
                  <a:pt x="13193" y="291"/>
                  <a:pt x="12849" y="227"/>
                  <a:pt x="12485" y="197"/>
                </a:cubicBezTo>
                <a:cubicBezTo>
                  <a:pt x="12394" y="190"/>
                  <a:pt x="12302" y="185"/>
                  <a:pt x="12211" y="182"/>
                </a:cubicBezTo>
                <a:cubicBezTo>
                  <a:pt x="12112" y="179"/>
                  <a:pt x="12011" y="178"/>
                  <a:pt x="11910" y="175"/>
                </a:cubicBezTo>
                <a:cubicBezTo>
                  <a:pt x="11706" y="170"/>
                  <a:pt x="11510" y="163"/>
                  <a:pt x="11329" y="177"/>
                </a:cubicBezTo>
                <a:cubicBezTo>
                  <a:pt x="11239" y="185"/>
                  <a:pt x="11155" y="198"/>
                  <a:pt x="11078" y="216"/>
                </a:cubicBezTo>
                <a:cubicBezTo>
                  <a:pt x="11002" y="234"/>
                  <a:pt x="10937" y="262"/>
                  <a:pt x="10880" y="294"/>
                </a:cubicBezTo>
                <a:cubicBezTo>
                  <a:pt x="10873" y="298"/>
                  <a:pt x="10867" y="302"/>
                  <a:pt x="10860" y="306"/>
                </a:cubicBezTo>
                <a:cubicBezTo>
                  <a:pt x="10853" y="311"/>
                  <a:pt x="10847" y="315"/>
                  <a:pt x="10840" y="319"/>
                </a:cubicBezTo>
                <a:cubicBezTo>
                  <a:pt x="10834" y="324"/>
                  <a:pt x="10826" y="328"/>
                  <a:pt x="10820" y="333"/>
                </a:cubicBezTo>
                <a:cubicBezTo>
                  <a:pt x="10813" y="338"/>
                  <a:pt x="10808" y="343"/>
                  <a:pt x="10802" y="347"/>
                </a:cubicBezTo>
                <a:lnTo>
                  <a:pt x="10800" y="349"/>
                </a:lnTo>
                <a:lnTo>
                  <a:pt x="10790" y="357"/>
                </a:lnTo>
                <a:lnTo>
                  <a:pt x="10764" y="382"/>
                </a:lnTo>
                <a:lnTo>
                  <a:pt x="10750" y="395"/>
                </a:lnTo>
                <a:cubicBezTo>
                  <a:pt x="10747" y="397"/>
                  <a:pt x="10744" y="399"/>
                  <a:pt x="10742" y="401"/>
                </a:cubicBezTo>
                <a:cubicBezTo>
                  <a:pt x="10740" y="402"/>
                  <a:pt x="10740" y="403"/>
                  <a:pt x="10740" y="404"/>
                </a:cubicBezTo>
                <a:lnTo>
                  <a:pt x="10730" y="418"/>
                </a:lnTo>
                <a:cubicBezTo>
                  <a:pt x="10723" y="425"/>
                  <a:pt x="10713" y="437"/>
                  <a:pt x="10704" y="450"/>
                </a:cubicBezTo>
                <a:cubicBezTo>
                  <a:pt x="10694" y="463"/>
                  <a:pt x="10684" y="478"/>
                  <a:pt x="10675" y="491"/>
                </a:cubicBezTo>
                <a:lnTo>
                  <a:pt x="10651" y="534"/>
                </a:lnTo>
                <a:lnTo>
                  <a:pt x="10629" y="581"/>
                </a:lnTo>
                <a:cubicBezTo>
                  <a:pt x="10615" y="613"/>
                  <a:pt x="10602" y="647"/>
                  <a:pt x="10591" y="682"/>
                </a:cubicBezTo>
                <a:cubicBezTo>
                  <a:pt x="10580" y="717"/>
                  <a:pt x="10569" y="755"/>
                  <a:pt x="10561" y="793"/>
                </a:cubicBezTo>
                <a:cubicBezTo>
                  <a:pt x="10546" y="869"/>
                  <a:pt x="10534" y="947"/>
                  <a:pt x="10525" y="1030"/>
                </a:cubicBezTo>
                <a:cubicBezTo>
                  <a:pt x="10516" y="1112"/>
                  <a:pt x="10511" y="1197"/>
                  <a:pt x="10505" y="1285"/>
                </a:cubicBezTo>
                <a:lnTo>
                  <a:pt x="10499" y="1412"/>
                </a:lnTo>
                <a:lnTo>
                  <a:pt x="10497" y="1544"/>
                </a:lnTo>
                <a:cubicBezTo>
                  <a:pt x="10494" y="1711"/>
                  <a:pt x="10495" y="1893"/>
                  <a:pt x="10495" y="2072"/>
                </a:cubicBezTo>
                <a:cubicBezTo>
                  <a:pt x="10495" y="2252"/>
                  <a:pt x="10489" y="2433"/>
                  <a:pt x="10471" y="2617"/>
                </a:cubicBezTo>
                <a:cubicBezTo>
                  <a:pt x="10469" y="2633"/>
                  <a:pt x="10469" y="2650"/>
                  <a:pt x="10467" y="2667"/>
                </a:cubicBezTo>
                <a:cubicBezTo>
                  <a:pt x="10484" y="2792"/>
                  <a:pt x="10495" y="2927"/>
                  <a:pt x="10493" y="3070"/>
                </a:cubicBezTo>
                <a:cubicBezTo>
                  <a:pt x="10491" y="3227"/>
                  <a:pt x="10473" y="3394"/>
                  <a:pt x="10443" y="3567"/>
                </a:cubicBezTo>
                <a:cubicBezTo>
                  <a:pt x="10412" y="3746"/>
                  <a:pt x="10370" y="3928"/>
                  <a:pt x="10275" y="4096"/>
                </a:cubicBezTo>
                <a:cubicBezTo>
                  <a:pt x="9935" y="4697"/>
                  <a:pt x="9010" y="5022"/>
                  <a:pt x="8864" y="5683"/>
                </a:cubicBezTo>
                <a:cubicBezTo>
                  <a:pt x="8843" y="5776"/>
                  <a:pt x="8841" y="5872"/>
                  <a:pt x="8872" y="5964"/>
                </a:cubicBezTo>
                <a:cubicBezTo>
                  <a:pt x="8932" y="6145"/>
                  <a:pt x="9108" y="6291"/>
                  <a:pt x="9291" y="6403"/>
                </a:cubicBezTo>
                <a:cubicBezTo>
                  <a:pt x="9352" y="6441"/>
                  <a:pt x="9418" y="6478"/>
                  <a:pt x="9467" y="6520"/>
                </a:cubicBezTo>
                <a:cubicBezTo>
                  <a:pt x="9483" y="6533"/>
                  <a:pt x="9498" y="6548"/>
                  <a:pt x="9511" y="6563"/>
                </a:cubicBezTo>
                <a:cubicBezTo>
                  <a:pt x="9351" y="6561"/>
                  <a:pt x="9192" y="6540"/>
                  <a:pt x="9040" y="6499"/>
                </a:cubicBezTo>
                <a:cubicBezTo>
                  <a:pt x="8893" y="6460"/>
                  <a:pt x="8753" y="6403"/>
                  <a:pt x="8633" y="6326"/>
                </a:cubicBezTo>
                <a:cubicBezTo>
                  <a:pt x="8470" y="6220"/>
                  <a:pt x="8344" y="6077"/>
                  <a:pt x="8282" y="5912"/>
                </a:cubicBezTo>
                <a:cubicBezTo>
                  <a:pt x="8210" y="5718"/>
                  <a:pt x="8228" y="5505"/>
                  <a:pt x="8335" y="5318"/>
                </a:cubicBezTo>
                <a:cubicBezTo>
                  <a:pt x="8459" y="5100"/>
                  <a:pt x="8689" y="4935"/>
                  <a:pt x="8906" y="4767"/>
                </a:cubicBezTo>
                <a:cubicBezTo>
                  <a:pt x="8941" y="4740"/>
                  <a:pt x="8975" y="4713"/>
                  <a:pt x="9010" y="4685"/>
                </a:cubicBezTo>
                <a:cubicBezTo>
                  <a:pt x="9062" y="4643"/>
                  <a:pt x="9112" y="4600"/>
                  <a:pt x="9160" y="4556"/>
                </a:cubicBezTo>
                <a:cubicBezTo>
                  <a:pt x="9209" y="4511"/>
                  <a:pt x="9258" y="4464"/>
                  <a:pt x="9303" y="4417"/>
                </a:cubicBezTo>
                <a:cubicBezTo>
                  <a:pt x="9274" y="4435"/>
                  <a:pt x="9245" y="4454"/>
                  <a:pt x="9216" y="4472"/>
                </a:cubicBezTo>
                <a:cubicBezTo>
                  <a:pt x="9139" y="4521"/>
                  <a:pt x="9062" y="4569"/>
                  <a:pt x="8986" y="4616"/>
                </a:cubicBezTo>
                <a:cubicBezTo>
                  <a:pt x="8912" y="4662"/>
                  <a:pt x="8838" y="4708"/>
                  <a:pt x="8759" y="4750"/>
                </a:cubicBezTo>
                <a:cubicBezTo>
                  <a:pt x="8344" y="4970"/>
                  <a:pt x="7840" y="5040"/>
                  <a:pt x="7355" y="5132"/>
                </a:cubicBezTo>
                <a:cubicBezTo>
                  <a:pt x="7216" y="5158"/>
                  <a:pt x="7076" y="5187"/>
                  <a:pt x="6954" y="5244"/>
                </a:cubicBezTo>
                <a:cubicBezTo>
                  <a:pt x="6632" y="5394"/>
                  <a:pt x="6445" y="5710"/>
                  <a:pt x="6178" y="5861"/>
                </a:cubicBezTo>
                <a:cubicBezTo>
                  <a:pt x="6108" y="5901"/>
                  <a:pt x="6054" y="5915"/>
                  <a:pt x="6032" y="5923"/>
                </a:cubicBezTo>
                <a:cubicBezTo>
                  <a:pt x="6032" y="5923"/>
                  <a:pt x="6034" y="5921"/>
                  <a:pt x="6040" y="5918"/>
                </a:cubicBezTo>
                <a:cubicBezTo>
                  <a:pt x="6046" y="5915"/>
                  <a:pt x="6054" y="5911"/>
                  <a:pt x="6066" y="5906"/>
                </a:cubicBezTo>
                <a:cubicBezTo>
                  <a:pt x="6077" y="5900"/>
                  <a:pt x="6090" y="5891"/>
                  <a:pt x="6104" y="5880"/>
                </a:cubicBezTo>
                <a:cubicBezTo>
                  <a:pt x="6118" y="5869"/>
                  <a:pt x="6134" y="5855"/>
                  <a:pt x="6150" y="5839"/>
                </a:cubicBezTo>
                <a:cubicBezTo>
                  <a:pt x="6180" y="5806"/>
                  <a:pt x="6211" y="5764"/>
                  <a:pt x="6242" y="5710"/>
                </a:cubicBezTo>
                <a:cubicBezTo>
                  <a:pt x="6275" y="5654"/>
                  <a:pt x="6306" y="5589"/>
                  <a:pt x="6344" y="5519"/>
                </a:cubicBezTo>
                <a:cubicBezTo>
                  <a:pt x="6433" y="5357"/>
                  <a:pt x="6555" y="5206"/>
                  <a:pt x="6735" y="5102"/>
                </a:cubicBezTo>
                <a:cubicBezTo>
                  <a:pt x="6765" y="5085"/>
                  <a:pt x="6795" y="5070"/>
                  <a:pt x="6825" y="5055"/>
                </a:cubicBezTo>
                <a:cubicBezTo>
                  <a:pt x="6955" y="4992"/>
                  <a:pt x="7089" y="4933"/>
                  <a:pt x="7226" y="4882"/>
                </a:cubicBezTo>
                <a:cubicBezTo>
                  <a:pt x="7632" y="4732"/>
                  <a:pt x="8072" y="4640"/>
                  <a:pt x="8461" y="4462"/>
                </a:cubicBezTo>
                <a:cubicBezTo>
                  <a:pt x="9119" y="4162"/>
                  <a:pt x="9575" y="3651"/>
                  <a:pt x="9725" y="3063"/>
                </a:cubicBezTo>
                <a:cubicBezTo>
                  <a:pt x="9766" y="2906"/>
                  <a:pt x="9783" y="2746"/>
                  <a:pt x="9790" y="2585"/>
                </a:cubicBezTo>
                <a:cubicBezTo>
                  <a:pt x="9812" y="2050"/>
                  <a:pt x="9721" y="1511"/>
                  <a:pt x="9830" y="982"/>
                </a:cubicBezTo>
                <a:cubicBezTo>
                  <a:pt x="9899" y="647"/>
                  <a:pt x="10046" y="323"/>
                  <a:pt x="10265" y="30"/>
                </a:cubicBezTo>
                <a:lnTo>
                  <a:pt x="10293" y="6"/>
                </a:lnTo>
                <a:lnTo>
                  <a:pt x="10301" y="0"/>
                </a:lnTo>
                <a:close/>
                <a:moveTo>
                  <a:pt x="10856" y="17153"/>
                </a:moveTo>
                <a:cubicBezTo>
                  <a:pt x="9457" y="17098"/>
                  <a:pt x="8118" y="18100"/>
                  <a:pt x="9042" y="18642"/>
                </a:cubicBezTo>
                <a:cubicBezTo>
                  <a:pt x="9319" y="18805"/>
                  <a:pt x="9690" y="18751"/>
                  <a:pt x="10022" y="18665"/>
                </a:cubicBezTo>
                <a:cubicBezTo>
                  <a:pt x="10160" y="18629"/>
                  <a:pt x="10281" y="18593"/>
                  <a:pt x="10381" y="18557"/>
                </a:cubicBezTo>
                <a:cubicBezTo>
                  <a:pt x="10461" y="18528"/>
                  <a:pt x="10505" y="18512"/>
                  <a:pt x="10507" y="18511"/>
                </a:cubicBezTo>
                <a:cubicBezTo>
                  <a:pt x="10507" y="18511"/>
                  <a:pt x="10499" y="18518"/>
                  <a:pt x="10483" y="18532"/>
                </a:cubicBezTo>
                <a:cubicBezTo>
                  <a:pt x="10467" y="18545"/>
                  <a:pt x="10443" y="18566"/>
                  <a:pt x="10411" y="18592"/>
                </a:cubicBezTo>
                <a:cubicBezTo>
                  <a:pt x="10378" y="18617"/>
                  <a:pt x="10337" y="18647"/>
                  <a:pt x="10287" y="18682"/>
                </a:cubicBezTo>
                <a:cubicBezTo>
                  <a:pt x="10236" y="18716"/>
                  <a:pt x="10178" y="18754"/>
                  <a:pt x="10108" y="18794"/>
                </a:cubicBezTo>
                <a:cubicBezTo>
                  <a:pt x="9929" y="18869"/>
                  <a:pt x="9760" y="18958"/>
                  <a:pt x="9603" y="19059"/>
                </a:cubicBezTo>
                <a:cubicBezTo>
                  <a:pt x="8767" y="19598"/>
                  <a:pt x="8371" y="20412"/>
                  <a:pt x="8906" y="21009"/>
                </a:cubicBezTo>
                <a:cubicBezTo>
                  <a:pt x="9269" y="21415"/>
                  <a:pt x="9961" y="21518"/>
                  <a:pt x="10667" y="21570"/>
                </a:cubicBezTo>
                <a:cubicBezTo>
                  <a:pt x="10835" y="21582"/>
                  <a:pt x="11001" y="21592"/>
                  <a:pt x="11168" y="21600"/>
                </a:cubicBezTo>
                <a:cubicBezTo>
                  <a:pt x="11334" y="21599"/>
                  <a:pt x="11499" y="21595"/>
                  <a:pt x="11657" y="21583"/>
                </a:cubicBezTo>
                <a:cubicBezTo>
                  <a:pt x="11811" y="21571"/>
                  <a:pt x="11963" y="21554"/>
                  <a:pt x="12104" y="21510"/>
                </a:cubicBezTo>
                <a:cubicBezTo>
                  <a:pt x="12774" y="21301"/>
                  <a:pt x="12986" y="20675"/>
                  <a:pt x="12912" y="20084"/>
                </a:cubicBezTo>
                <a:cubicBezTo>
                  <a:pt x="12883" y="19853"/>
                  <a:pt x="12820" y="19624"/>
                  <a:pt x="12848" y="19392"/>
                </a:cubicBezTo>
                <a:cubicBezTo>
                  <a:pt x="12849" y="19384"/>
                  <a:pt x="12851" y="19376"/>
                  <a:pt x="12852" y="19367"/>
                </a:cubicBezTo>
                <a:cubicBezTo>
                  <a:pt x="12719" y="19414"/>
                  <a:pt x="12597" y="19437"/>
                  <a:pt x="12493" y="19449"/>
                </a:cubicBezTo>
                <a:cubicBezTo>
                  <a:pt x="12361" y="19464"/>
                  <a:pt x="12259" y="19462"/>
                  <a:pt x="12193" y="19459"/>
                </a:cubicBezTo>
                <a:cubicBezTo>
                  <a:pt x="12159" y="19457"/>
                  <a:pt x="12132" y="19457"/>
                  <a:pt x="12114" y="19456"/>
                </a:cubicBezTo>
                <a:cubicBezTo>
                  <a:pt x="12097" y="19455"/>
                  <a:pt x="12088" y="19454"/>
                  <a:pt x="12088" y="19454"/>
                </a:cubicBezTo>
                <a:cubicBezTo>
                  <a:pt x="12088" y="19454"/>
                  <a:pt x="12097" y="19451"/>
                  <a:pt x="12112" y="19445"/>
                </a:cubicBezTo>
                <a:cubicBezTo>
                  <a:pt x="12128" y="19438"/>
                  <a:pt x="12152" y="19431"/>
                  <a:pt x="12183" y="19419"/>
                </a:cubicBezTo>
                <a:cubicBezTo>
                  <a:pt x="12214" y="19409"/>
                  <a:pt x="12251" y="19393"/>
                  <a:pt x="12293" y="19375"/>
                </a:cubicBezTo>
                <a:cubicBezTo>
                  <a:pt x="12334" y="19357"/>
                  <a:pt x="12381" y="19336"/>
                  <a:pt x="12431" y="19312"/>
                </a:cubicBezTo>
                <a:cubicBezTo>
                  <a:pt x="12555" y="19266"/>
                  <a:pt x="12661" y="19194"/>
                  <a:pt x="12740" y="19105"/>
                </a:cubicBezTo>
                <a:cubicBezTo>
                  <a:pt x="13149" y="18641"/>
                  <a:pt x="12748" y="18048"/>
                  <a:pt x="12195" y="17618"/>
                </a:cubicBezTo>
                <a:cubicBezTo>
                  <a:pt x="11796" y="17308"/>
                  <a:pt x="11322" y="17172"/>
                  <a:pt x="10856" y="17153"/>
                </a:cubicBezTo>
                <a:close/>
              </a:path>
            </a:pathLst>
          </a:custGeom>
          <a:solidFill>
            <a:srgbClr val="3FDDD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91" name="Read Operation"/>
          <p:cNvSpPr txBox="1"/>
          <p:nvPr/>
        </p:nvSpPr>
        <p:spPr>
          <a:xfrm>
            <a:off x="14752533" y="9438766"/>
            <a:ext cx="3255630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Read Operation</a:t>
            </a:r>
          </a:p>
        </p:txBody>
      </p:sp>
      <p:sp>
        <p:nvSpPr>
          <p:cNvPr id="1392" name="Customer detail purchased  products under the category of “Electronic“ from store “LA”"/>
          <p:cNvSpPr txBox="1"/>
          <p:nvPr/>
        </p:nvSpPr>
        <p:spPr>
          <a:xfrm>
            <a:off x="14683111" y="10207634"/>
            <a:ext cx="815060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Customer detail purchased  products under the category of “Electronic“ from store “LA”</a:t>
            </a:r>
          </a:p>
        </p:txBody>
      </p:sp>
      <p:sp>
        <p:nvSpPr>
          <p:cNvPr id="1393" name="Join operation with 4 tables"/>
          <p:cNvSpPr txBox="1"/>
          <p:nvPr/>
        </p:nvSpPr>
        <p:spPr>
          <a:xfrm>
            <a:off x="14683111" y="11627608"/>
            <a:ext cx="815060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lvl1pPr>
          </a:lstStyle>
          <a:p>
            <a:pPr/>
            <a:r>
              <a:t>Join operation with 4 tables</a:t>
            </a:r>
          </a:p>
        </p:txBody>
      </p:sp>
      <p:sp>
        <p:nvSpPr>
          <p:cNvPr id="1394" name="Product Category : “Computer” to “Electronic&quot;"/>
          <p:cNvSpPr txBox="1"/>
          <p:nvPr/>
        </p:nvSpPr>
        <p:spPr>
          <a:xfrm>
            <a:off x="14683111" y="3383041"/>
            <a:ext cx="815060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Product Category : “Computer” to “Electronic"</a:t>
            </a:r>
          </a:p>
        </p:txBody>
      </p:sp>
      <p:sp>
        <p:nvSpPr>
          <p:cNvPr id="1395" name="Shape"/>
          <p:cNvSpPr/>
          <p:nvPr/>
        </p:nvSpPr>
        <p:spPr>
          <a:xfrm>
            <a:off x="17746478" y="9438766"/>
            <a:ext cx="593937" cy="6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179" y="12977"/>
                </a:moveTo>
                <a:cubicBezTo>
                  <a:pt x="15333" y="15197"/>
                  <a:pt x="13171" y="16688"/>
                  <a:pt x="10800" y="16688"/>
                </a:cubicBezTo>
                <a:cubicBezTo>
                  <a:pt x="8429" y="16688"/>
                  <a:pt x="6267" y="15197"/>
                  <a:pt x="5421" y="12977"/>
                </a:cubicBezTo>
                <a:cubicBezTo>
                  <a:pt x="5232" y="12482"/>
                  <a:pt x="5481" y="11927"/>
                  <a:pt x="5976" y="11738"/>
                </a:cubicBezTo>
                <a:cubicBezTo>
                  <a:pt x="6471" y="11550"/>
                  <a:pt x="7026" y="11798"/>
                  <a:pt x="7215" y="12293"/>
                </a:cubicBezTo>
                <a:cubicBezTo>
                  <a:pt x="7780" y="13774"/>
                  <a:pt x="9220" y="14768"/>
                  <a:pt x="10800" y="14768"/>
                </a:cubicBezTo>
                <a:cubicBezTo>
                  <a:pt x="12380" y="14768"/>
                  <a:pt x="13820" y="13774"/>
                  <a:pt x="14385" y="12293"/>
                </a:cubicBezTo>
                <a:cubicBezTo>
                  <a:pt x="14574" y="11798"/>
                  <a:pt x="15128" y="11549"/>
                  <a:pt x="15624" y="11738"/>
                </a:cubicBezTo>
                <a:cubicBezTo>
                  <a:pt x="16119" y="11927"/>
                  <a:pt x="16368" y="12482"/>
                  <a:pt x="16179" y="12977"/>
                </a:cubicBezTo>
                <a:close/>
                <a:moveTo>
                  <a:pt x="13310" y="8366"/>
                </a:moveTo>
                <a:cubicBezTo>
                  <a:pt x="13385" y="8366"/>
                  <a:pt x="13446" y="8427"/>
                  <a:pt x="13446" y="8502"/>
                </a:cubicBezTo>
                <a:cubicBezTo>
                  <a:pt x="13446" y="8577"/>
                  <a:pt x="13385" y="8638"/>
                  <a:pt x="13310" y="8638"/>
                </a:cubicBezTo>
                <a:cubicBezTo>
                  <a:pt x="13235" y="8638"/>
                  <a:pt x="13175" y="8577"/>
                  <a:pt x="13175" y="8502"/>
                </a:cubicBezTo>
                <a:cubicBezTo>
                  <a:pt x="13175" y="8427"/>
                  <a:pt x="13235" y="8366"/>
                  <a:pt x="13310" y="8366"/>
                </a:cubicBezTo>
                <a:close/>
                <a:moveTo>
                  <a:pt x="13310" y="10286"/>
                </a:moveTo>
                <a:cubicBezTo>
                  <a:pt x="14294" y="10286"/>
                  <a:pt x="15095" y="9486"/>
                  <a:pt x="15095" y="8502"/>
                </a:cubicBezTo>
                <a:cubicBezTo>
                  <a:pt x="15095" y="7518"/>
                  <a:pt x="14294" y="6718"/>
                  <a:pt x="13310" y="6718"/>
                </a:cubicBezTo>
                <a:cubicBezTo>
                  <a:pt x="12327" y="6718"/>
                  <a:pt x="11526" y="7518"/>
                  <a:pt x="11526" y="8502"/>
                </a:cubicBezTo>
                <a:cubicBezTo>
                  <a:pt x="11526" y="9486"/>
                  <a:pt x="12327" y="10286"/>
                  <a:pt x="13310" y="10286"/>
                </a:cubicBezTo>
                <a:close/>
                <a:moveTo>
                  <a:pt x="8688" y="8366"/>
                </a:moveTo>
                <a:cubicBezTo>
                  <a:pt x="8763" y="8366"/>
                  <a:pt x="8823" y="8427"/>
                  <a:pt x="8823" y="8502"/>
                </a:cubicBezTo>
                <a:cubicBezTo>
                  <a:pt x="8823" y="8577"/>
                  <a:pt x="8763" y="8638"/>
                  <a:pt x="8688" y="8638"/>
                </a:cubicBezTo>
                <a:cubicBezTo>
                  <a:pt x="8613" y="8638"/>
                  <a:pt x="8552" y="8577"/>
                  <a:pt x="8552" y="8502"/>
                </a:cubicBezTo>
                <a:cubicBezTo>
                  <a:pt x="8552" y="8427"/>
                  <a:pt x="8613" y="8366"/>
                  <a:pt x="8688" y="8366"/>
                </a:cubicBezTo>
                <a:close/>
                <a:moveTo>
                  <a:pt x="8688" y="10286"/>
                </a:moveTo>
                <a:cubicBezTo>
                  <a:pt x="9672" y="10286"/>
                  <a:pt x="10472" y="9486"/>
                  <a:pt x="10472" y="8502"/>
                </a:cubicBezTo>
                <a:cubicBezTo>
                  <a:pt x="10472" y="7518"/>
                  <a:pt x="9672" y="6718"/>
                  <a:pt x="8688" y="6718"/>
                </a:cubicBezTo>
                <a:cubicBezTo>
                  <a:pt x="7704" y="6718"/>
                  <a:pt x="6903" y="7518"/>
                  <a:pt x="6903" y="8502"/>
                </a:cubicBezTo>
                <a:cubicBezTo>
                  <a:pt x="6903" y="9486"/>
                  <a:pt x="7704" y="10286"/>
                  <a:pt x="8688" y="10286"/>
                </a:cubicBezTo>
                <a:close/>
                <a:moveTo>
                  <a:pt x="10800" y="19680"/>
                </a:moveTo>
                <a:cubicBezTo>
                  <a:pt x="5904" y="19680"/>
                  <a:pt x="1920" y="15696"/>
                  <a:pt x="1920" y="10800"/>
                </a:cubicBezTo>
                <a:cubicBezTo>
                  <a:pt x="1920" y="5904"/>
                  <a:pt x="5904" y="1920"/>
                  <a:pt x="10800" y="1920"/>
                </a:cubicBezTo>
                <a:cubicBezTo>
                  <a:pt x="15696" y="1920"/>
                  <a:pt x="19680" y="5904"/>
                  <a:pt x="19680" y="10800"/>
                </a:cubicBezTo>
                <a:cubicBezTo>
                  <a:pt x="19680" y="15696"/>
                  <a:pt x="15696" y="19680"/>
                  <a:pt x="10800" y="19680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D6A85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96" name="Shape"/>
          <p:cNvSpPr/>
          <p:nvPr/>
        </p:nvSpPr>
        <p:spPr>
          <a:xfrm>
            <a:off x="17746478" y="2690982"/>
            <a:ext cx="593937" cy="6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179" y="15386"/>
                </a:moveTo>
                <a:cubicBezTo>
                  <a:pt x="16368" y="15882"/>
                  <a:pt x="16119" y="16436"/>
                  <a:pt x="15624" y="16625"/>
                </a:cubicBezTo>
                <a:cubicBezTo>
                  <a:pt x="15511" y="16668"/>
                  <a:pt x="15396" y="16688"/>
                  <a:pt x="15282" y="16688"/>
                </a:cubicBezTo>
                <a:cubicBezTo>
                  <a:pt x="14895" y="16688"/>
                  <a:pt x="14531" y="16453"/>
                  <a:pt x="14385" y="16070"/>
                </a:cubicBezTo>
                <a:cubicBezTo>
                  <a:pt x="13820" y="14590"/>
                  <a:pt x="12380" y="13595"/>
                  <a:pt x="10800" y="13595"/>
                </a:cubicBezTo>
                <a:cubicBezTo>
                  <a:pt x="9220" y="13595"/>
                  <a:pt x="7780" y="14590"/>
                  <a:pt x="7215" y="16070"/>
                </a:cubicBezTo>
                <a:cubicBezTo>
                  <a:pt x="7026" y="16565"/>
                  <a:pt x="6471" y="16814"/>
                  <a:pt x="5976" y="16625"/>
                </a:cubicBezTo>
                <a:cubicBezTo>
                  <a:pt x="5481" y="16436"/>
                  <a:pt x="5232" y="15882"/>
                  <a:pt x="5421" y="15386"/>
                </a:cubicBezTo>
                <a:cubicBezTo>
                  <a:pt x="6267" y="13167"/>
                  <a:pt x="8429" y="11675"/>
                  <a:pt x="10800" y="11675"/>
                </a:cubicBezTo>
                <a:cubicBezTo>
                  <a:pt x="13171" y="11675"/>
                  <a:pt x="15333" y="13167"/>
                  <a:pt x="16179" y="15386"/>
                </a:cubicBezTo>
                <a:close/>
                <a:moveTo>
                  <a:pt x="13310" y="8366"/>
                </a:moveTo>
                <a:cubicBezTo>
                  <a:pt x="13385" y="8366"/>
                  <a:pt x="13446" y="8427"/>
                  <a:pt x="13446" y="8502"/>
                </a:cubicBezTo>
                <a:cubicBezTo>
                  <a:pt x="13446" y="8577"/>
                  <a:pt x="13385" y="8638"/>
                  <a:pt x="13310" y="8638"/>
                </a:cubicBezTo>
                <a:cubicBezTo>
                  <a:pt x="13235" y="8638"/>
                  <a:pt x="13175" y="8577"/>
                  <a:pt x="13175" y="8502"/>
                </a:cubicBezTo>
                <a:cubicBezTo>
                  <a:pt x="13175" y="8427"/>
                  <a:pt x="13235" y="8366"/>
                  <a:pt x="13310" y="8366"/>
                </a:cubicBezTo>
                <a:close/>
                <a:moveTo>
                  <a:pt x="13310" y="10286"/>
                </a:moveTo>
                <a:cubicBezTo>
                  <a:pt x="14294" y="10286"/>
                  <a:pt x="15095" y="9486"/>
                  <a:pt x="15095" y="8502"/>
                </a:cubicBezTo>
                <a:cubicBezTo>
                  <a:pt x="15095" y="7518"/>
                  <a:pt x="14294" y="6718"/>
                  <a:pt x="13310" y="6718"/>
                </a:cubicBezTo>
                <a:cubicBezTo>
                  <a:pt x="12327" y="6718"/>
                  <a:pt x="11526" y="7518"/>
                  <a:pt x="11526" y="8502"/>
                </a:cubicBezTo>
                <a:cubicBezTo>
                  <a:pt x="11526" y="9486"/>
                  <a:pt x="12327" y="10286"/>
                  <a:pt x="13310" y="10286"/>
                </a:cubicBezTo>
                <a:close/>
                <a:moveTo>
                  <a:pt x="8688" y="8366"/>
                </a:moveTo>
                <a:cubicBezTo>
                  <a:pt x="8763" y="8366"/>
                  <a:pt x="8823" y="8427"/>
                  <a:pt x="8823" y="8502"/>
                </a:cubicBezTo>
                <a:cubicBezTo>
                  <a:pt x="8823" y="8577"/>
                  <a:pt x="8763" y="8638"/>
                  <a:pt x="8688" y="8638"/>
                </a:cubicBezTo>
                <a:cubicBezTo>
                  <a:pt x="8613" y="8638"/>
                  <a:pt x="8552" y="8577"/>
                  <a:pt x="8552" y="8502"/>
                </a:cubicBezTo>
                <a:cubicBezTo>
                  <a:pt x="8552" y="8427"/>
                  <a:pt x="8613" y="8366"/>
                  <a:pt x="8688" y="8366"/>
                </a:cubicBezTo>
                <a:close/>
                <a:moveTo>
                  <a:pt x="8688" y="10286"/>
                </a:moveTo>
                <a:cubicBezTo>
                  <a:pt x="9672" y="10286"/>
                  <a:pt x="10472" y="9486"/>
                  <a:pt x="10472" y="8502"/>
                </a:cubicBezTo>
                <a:cubicBezTo>
                  <a:pt x="10472" y="7518"/>
                  <a:pt x="9672" y="6718"/>
                  <a:pt x="8688" y="6718"/>
                </a:cubicBezTo>
                <a:cubicBezTo>
                  <a:pt x="7704" y="6718"/>
                  <a:pt x="6903" y="7518"/>
                  <a:pt x="6903" y="8502"/>
                </a:cubicBezTo>
                <a:cubicBezTo>
                  <a:pt x="6903" y="9486"/>
                  <a:pt x="7704" y="10286"/>
                  <a:pt x="8688" y="10286"/>
                </a:cubicBezTo>
                <a:close/>
                <a:moveTo>
                  <a:pt x="10800" y="19680"/>
                </a:moveTo>
                <a:cubicBezTo>
                  <a:pt x="5904" y="19680"/>
                  <a:pt x="1920" y="15696"/>
                  <a:pt x="1920" y="10800"/>
                </a:cubicBezTo>
                <a:cubicBezTo>
                  <a:pt x="1920" y="5904"/>
                  <a:pt x="5904" y="1920"/>
                  <a:pt x="10800" y="1920"/>
                </a:cubicBezTo>
                <a:cubicBezTo>
                  <a:pt x="15696" y="1920"/>
                  <a:pt x="19680" y="5904"/>
                  <a:pt x="19680" y="10800"/>
                </a:cubicBezTo>
                <a:cubicBezTo>
                  <a:pt x="19680" y="15696"/>
                  <a:pt x="15696" y="19680"/>
                  <a:pt x="10800" y="19680"/>
                </a:cubicBezTo>
                <a:close/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</a:path>
            </a:pathLst>
          </a:custGeom>
          <a:solidFill>
            <a:srgbClr val="6C9DC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97" name="Normalized - OLTP"/>
          <p:cNvSpPr txBox="1"/>
          <p:nvPr/>
        </p:nvSpPr>
        <p:spPr>
          <a:xfrm>
            <a:off x="1015682" y="1606214"/>
            <a:ext cx="4827837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6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Normalized - OLTP</a:t>
            </a:r>
          </a:p>
        </p:txBody>
      </p:sp>
      <p:sp>
        <p:nvSpPr>
          <p:cNvPr id="1398" name="Denormalized - OLAP"/>
          <p:cNvSpPr txBox="1"/>
          <p:nvPr/>
        </p:nvSpPr>
        <p:spPr>
          <a:xfrm>
            <a:off x="13966431" y="1606214"/>
            <a:ext cx="4827837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6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Denormalized - OLAP</a:t>
            </a:r>
          </a:p>
        </p:txBody>
      </p:sp>
      <p:sp>
        <p:nvSpPr>
          <p:cNvPr id="1399" name="Update single record"/>
          <p:cNvSpPr txBox="1"/>
          <p:nvPr/>
        </p:nvSpPr>
        <p:spPr>
          <a:xfrm>
            <a:off x="1785789" y="7644300"/>
            <a:ext cx="815060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lvl1pPr>
          </a:lstStyle>
          <a:p>
            <a:pPr/>
            <a:r>
              <a:t>Update single record</a:t>
            </a:r>
          </a:p>
        </p:txBody>
      </p:sp>
      <p:sp>
        <p:nvSpPr>
          <p:cNvPr id="1400" name="Update multiple records"/>
          <p:cNvSpPr txBox="1"/>
          <p:nvPr/>
        </p:nvSpPr>
        <p:spPr>
          <a:xfrm>
            <a:off x="14683111" y="7505324"/>
            <a:ext cx="815060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lvl1pPr>
          </a:lstStyle>
          <a:p>
            <a:pPr/>
            <a:r>
              <a:t>Update multiple records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03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04" name="Modeling Concepts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Modeling Concepts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1405" name="DWH Design Approaches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DWH Design Approaches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DWH Design Approache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DWH Design Approaches</a:t>
            </a:r>
          </a:p>
        </p:txBody>
      </p:sp>
      <p:sp>
        <p:nvSpPr>
          <p:cNvPr id="1408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411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409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10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414" name="Group"/>
          <p:cNvGrpSpPr/>
          <p:nvPr/>
        </p:nvGrpSpPr>
        <p:grpSpPr>
          <a:xfrm>
            <a:off x="327021" y="4131907"/>
            <a:ext cx="4371562" cy="2023185"/>
            <a:chOff x="0" y="0"/>
            <a:chExt cx="4371560" cy="2023184"/>
          </a:xfrm>
        </p:grpSpPr>
        <p:pic>
          <p:nvPicPr>
            <p:cNvPr id="1412" name="question_gray.png" descr="question_gra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14430"/>
              <a:ext cx="1500384" cy="1908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3" name="Right  Data Warehouse Design"/>
            <p:cNvSpPr txBox="1"/>
            <p:nvPr/>
          </p:nvSpPr>
          <p:spPr>
            <a:xfrm>
              <a:off x="1117896" y="0"/>
              <a:ext cx="3253665" cy="803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Right  Data Warehouse Design </a:t>
              </a:r>
            </a:p>
          </p:txBody>
        </p:sp>
      </p:grpSp>
      <p:grpSp>
        <p:nvGrpSpPr>
          <p:cNvPr id="1417" name="Group"/>
          <p:cNvGrpSpPr/>
          <p:nvPr/>
        </p:nvGrpSpPr>
        <p:grpSpPr>
          <a:xfrm>
            <a:off x="7590804" y="2012883"/>
            <a:ext cx="1605154" cy="2135286"/>
            <a:chOff x="0" y="0"/>
            <a:chExt cx="1605152" cy="2135284"/>
          </a:xfrm>
        </p:grpSpPr>
        <p:pic>
          <p:nvPicPr>
            <p:cNvPr id="1415" name="Formal Male 1.png" descr="Formal Male 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845" y="652538"/>
              <a:ext cx="1090230" cy="1482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6" name="Bill Inmon"/>
            <p:cNvSpPr txBox="1"/>
            <p:nvPr/>
          </p:nvSpPr>
          <p:spPr>
            <a:xfrm>
              <a:off x="0" y="-1"/>
              <a:ext cx="1605154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>
                  <a:solidFill>
                    <a:srgbClr val="DCDEE0"/>
                  </a:solidFill>
                </a:defRPr>
              </a:lvl1pPr>
            </a:lstStyle>
            <a:p>
              <a:pPr/>
              <a:r>
                <a:t>Bill Inmon</a:t>
              </a:r>
            </a:p>
          </p:txBody>
        </p:sp>
      </p:grpSp>
      <p:grpSp>
        <p:nvGrpSpPr>
          <p:cNvPr id="1420" name="Group"/>
          <p:cNvGrpSpPr/>
          <p:nvPr/>
        </p:nvGrpSpPr>
        <p:grpSpPr>
          <a:xfrm>
            <a:off x="7590804" y="5334785"/>
            <a:ext cx="2210410" cy="2165119"/>
            <a:chOff x="0" y="0"/>
            <a:chExt cx="2210409" cy="2165118"/>
          </a:xfrm>
        </p:grpSpPr>
        <p:pic>
          <p:nvPicPr>
            <p:cNvPr id="1418" name="Formal Male 2.png" descr="Formal Male 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7584" y="703950"/>
              <a:ext cx="1074580" cy="1461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9" name="Ralph Kimball"/>
            <p:cNvSpPr txBox="1"/>
            <p:nvPr/>
          </p:nvSpPr>
          <p:spPr>
            <a:xfrm>
              <a:off x="-1" y="-1"/>
              <a:ext cx="2210411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>
                  <a:solidFill>
                    <a:srgbClr val="DCDEE0"/>
                  </a:solidFill>
                </a:defRPr>
              </a:lvl1pPr>
            </a:lstStyle>
            <a:p>
              <a:pPr/>
              <a:r>
                <a:t>Ralph Kimball</a:t>
              </a:r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16413208" y="2281108"/>
            <a:ext cx="3436455" cy="904876"/>
            <a:chOff x="0" y="0"/>
            <a:chExt cx="3436453" cy="904875"/>
          </a:xfrm>
        </p:grpSpPr>
        <p:sp>
          <p:nvSpPr>
            <p:cNvPr id="1421" name="Third Normal…"/>
            <p:cNvSpPr txBox="1"/>
            <p:nvPr/>
          </p:nvSpPr>
          <p:spPr>
            <a:xfrm>
              <a:off x="1269833" y="0"/>
              <a:ext cx="216662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500"/>
              </a:pPr>
              <a:r>
                <a:t>Third Normal </a:t>
              </a:r>
            </a:p>
            <a:p>
              <a:pPr>
                <a:defRPr sz="2500"/>
              </a:pPr>
              <a:r>
                <a:t>Form</a:t>
              </a:r>
            </a:p>
          </p:txBody>
        </p:sp>
        <p:sp>
          <p:nvSpPr>
            <p:cNvPr id="1422" name="Line"/>
            <p:cNvSpPr/>
            <p:nvPr/>
          </p:nvSpPr>
          <p:spPr>
            <a:xfrm>
              <a:off x="0" y="435657"/>
              <a:ext cx="124729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4829260" y="1220506"/>
            <a:ext cx="3362033" cy="5475525"/>
            <a:chOff x="0" y="0"/>
            <a:chExt cx="3362032" cy="5475523"/>
          </a:xfrm>
        </p:grpSpPr>
        <p:grpSp>
          <p:nvGrpSpPr>
            <p:cNvPr id="1429" name="Group"/>
            <p:cNvGrpSpPr/>
            <p:nvPr/>
          </p:nvGrpSpPr>
          <p:grpSpPr>
            <a:xfrm>
              <a:off x="0" y="1521105"/>
              <a:ext cx="2952526" cy="3954419"/>
              <a:chOff x="0" y="0"/>
              <a:chExt cx="2952525" cy="3954417"/>
            </a:xfrm>
          </p:grpSpPr>
          <p:sp>
            <p:nvSpPr>
              <p:cNvPr id="1424" name="Line"/>
              <p:cNvSpPr/>
              <p:nvPr/>
            </p:nvSpPr>
            <p:spPr>
              <a:xfrm flipV="1">
                <a:off x="7694" y="302110"/>
                <a:ext cx="1" cy="334948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425" name="Line"/>
              <p:cNvSpPr/>
              <p:nvPr/>
            </p:nvSpPr>
            <p:spPr>
              <a:xfrm>
                <a:off x="4565" y="3642591"/>
                <a:ext cx="752476" cy="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426" name="Line"/>
              <p:cNvSpPr/>
              <p:nvPr/>
            </p:nvSpPr>
            <p:spPr>
              <a:xfrm>
                <a:off x="0" y="304113"/>
                <a:ext cx="752476" cy="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427" name="Top Down"/>
              <p:cNvSpPr txBox="1"/>
              <p:nvPr/>
            </p:nvSpPr>
            <p:spPr>
              <a:xfrm>
                <a:off x="824218" y="-1"/>
                <a:ext cx="2102908" cy="587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2900">
                    <a:solidFill>
                      <a:srgbClr val="75B1D5"/>
                    </a:solidFill>
                  </a:defRPr>
                </a:lvl1pPr>
              </a:lstStyle>
              <a:p>
                <a:pPr/>
                <a:r>
                  <a:t>Top Down</a:t>
                </a:r>
              </a:p>
            </p:txBody>
          </p:sp>
          <p:sp>
            <p:nvSpPr>
              <p:cNvPr id="1428" name="Bottom Up"/>
              <p:cNvSpPr txBox="1"/>
              <p:nvPr/>
            </p:nvSpPr>
            <p:spPr>
              <a:xfrm>
                <a:off x="849618" y="3367042"/>
                <a:ext cx="2102908" cy="587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2900">
                    <a:solidFill>
                      <a:srgbClr val="75B1D5"/>
                    </a:solidFill>
                  </a:defRPr>
                </a:lvl1pPr>
              </a:lstStyle>
              <a:p>
                <a:pPr/>
                <a:r>
                  <a:t>Bottom Up</a:t>
                </a:r>
              </a:p>
            </p:txBody>
          </p:sp>
        </p:grpSp>
        <p:sp>
          <p:nvSpPr>
            <p:cNvPr id="1430" name="DWH Design Approaches"/>
            <p:cNvSpPr txBox="1"/>
            <p:nvPr/>
          </p:nvSpPr>
          <p:spPr>
            <a:xfrm>
              <a:off x="202900" y="0"/>
              <a:ext cx="3159133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DWH Design Approaches</a:t>
              </a:r>
            </a:p>
          </p:txBody>
        </p:sp>
      </p:grpSp>
      <p:grpSp>
        <p:nvGrpSpPr>
          <p:cNvPr id="1440" name="Group"/>
          <p:cNvGrpSpPr/>
          <p:nvPr/>
        </p:nvGrpSpPr>
        <p:grpSpPr>
          <a:xfrm>
            <a:off x="16699850" y="1182406"/>
            <a:ext cx="3809750" cy="6416400"/>
            <a:chOff x="0" y="0"/>
            <a:chExt cx="3809748" cy="6416399"/>
          </a:xfrm>
        </p:grpSpPr>
        <p:grpSp>
          <p:nvGrpSpPr>
            <p:cNvPr id="1438" name="Group"/>
            <p:cNvGrpSpPr/>
            <p:nvPr/>
          </p:nvGrpSpPr>
          <p:grpSpPr>
            <a:xfrm>
              <a:off x="302020" y="4180475"/>
              <a:ext cx="2753947" cy="2235925"/>
              <a:chOff x="0" y="0"/>
              <a:chExt cx="2753946" cy="2235923"/>
            </a:xfrm>
          </p:grpSpPr>
          <p:grpSp>
            <p:nvGrpSpPr>
              <p:cNvPr id="1435" name="Group"/>
              <p:cNvGrpSpPr/>
              <p:nvPr/>
            </p:nvGrpSpPr>
            <p:grpSpPr>
              <a:xfrm>
                <a:off x="0" y="253622"/>
                <a:ext cx="752476" cy="1715023"/>
                <a:chOff x="0" y="0"/>
                <a:chExt cx="752475" cy="1715022"/>
              </a:xfrm>
            </p:grpSpPr>
            <p:sp>
              <p:nvSpPr>
                <p:cNvPr id="1432" name="Line"/>
                <p:cNvSpPr/>
                <p:nvPr/>
              </p:nvSpPr>
              <p:spPr>
                <a:xfrm flipV="1">
                  <a:off x="6349" y="-1"/>
                  <a:ext cx="1" cy="1715024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433" name="Line"/>
                <p:cNvSpPr/>
                <p:nvPr/>
              </p:nvSpPr>
              <p:spPr>
                <a:xfrm>
                  <a:off x="0" y="1713431"/>
                  <a:ext cx="752476" cy="1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434" name="Line"/>
                <p:cNvSpPr/>
                <p:nvPr/>
              </p:nvSpPr>
              <p:spPr>
                <a:xfrm>
                  <a:off x="0" y="1591"/>
                  <a:ext cx="752476" cy="1"/>
                </a:xfrm>
                <a:prstGeom prst="line">
                  <a:avLst/>
                </a:prstGeom>
                <a:noFill/>
                <a:ln w="12700" cap="flat">
                  <a:solidFill>
                    <a:srgbClr val="DCDEE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1436" name="Star Schema"/>
              <p:cNvSpPr txBox="1"/>
              <p:nvPr/>
            </p:nvSpPr>
            <p:spPr>
              <a:xfrm>
                <a:off x="781000" y="0"/>
                <a:ext cx="1972946" cy="523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500"/>
                </a:lvl1pPr>
              </a:lstStyle>
              <a:p>
                <a:pPr/>
                <a:r>
                  <a:t>Star Schema</a:t>
                </a:r>
              </a:p>
            </p:txBody>
          </p:sp>
          <p:sp>
            <p:nvSpPr>
              <p:cNvPr id="1437" name="Snowflake"/>
              <p:cNvSpPr txBox="1"/>
              <p:nvPr/>
            </p:nvSpPr>
            <p:spPr>
              <a:xfrm>
                <a:off x="794790" y="1712048"/>
                <a:ext cx="1602424" cy="523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500"/>
                </a:lvl1pPr>
              </a:lstStyle>
              <a:p>
                <a:pPr/>
                <a:r>
                  <a:t>Snowflake</a:t>
                </a:r>
              </a:p>
            </p:txBody>
          </p:sp>
        </p:grpSp>
        <p:sp>
          <p:nvSpPr>
            <p:cNvPr id="1439" name="Schema…"/>
            <p:cNvSpPr txBox="1"/>
            <p:nvPr/>
          </p:nvSpPr>
          <p:spPr>
            <a:xfrm>
              <a:off x="0" y="0"/>
              <a:ext cx="3809749" cy="955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pPr>
              <a:r>
                <a:t>Schema</a:t>
              </a:r>
            </a:p>
            <a:p>
              <a:pPr>
                <a:defRPr sz="29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pPr>
              <a:r>
                <a:t>(</a:t>
              </a:r>
              <a:r>
                <a:rPr sz="2200"/>
                <a:t>Arrangement of Tables </a:t>
              </a:r>
              <a:r>
                <a:t>)</a:t>
              </a:r>
            </a:p>
          </p:txBody>
        </p:sp>
      </p:grpSp>
      <p:graphicFrame>
        <p:nvGraphicFramePr>
          <p:cNvPr id="1441" name="Table"/>
          <p:cNvGraphicFramePr/>
          <p:nvPr/>
        </p:nvGraphicFramePr>
        <p:xfrm>
          <a:off x="12846866" y="9014524"/>
          <a:ext cx="9371960" cy="397426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565243"/>
                <a:gridCol w="2223804"/>
                <a:gridCol w="2056068"/>
                <a:gridCol w="2285776"/>
                <a:gridCol w="1815576"/>
              </a:tblGrid>
              <a:tr h="891659"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Design Approach</a:t>
                      </a: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solidFill>
                      <a:srgbClr val="40596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Data Modeling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40596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Table Structure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40596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Schema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405967"/>
                    </a:solidFill>
                  </a:tcPr>
                </a:tc>
              </a:tr>
              <a:tr h="92479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OLTP</a:t>
                      </a:r>
                    </a:p>
                  </a:txBody>
                  <a:tcPr marL="50800" marR="50800" marT="50800" marB="50800" anchor="ctr" anchorCtr="0" horzOverflow="overflow">
                    <a:lnT w="0">
                      <a:miter lim="400000"/>
                    </a:lnT>
                    <a:solidFill>
                      <a:srgbClr val="77B2D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ER
Modeling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Normalized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3NF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36216">
                <a:tc row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DWH (OLAP)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77B2D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Inmon ( Bottom-Up)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ER
Modeling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Normalized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3NF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019048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Kimbal 
(Top-Down)</a:t>
                      </a:r>
                    </a:p>
                  </a:txBody>
                  <a:tcPr marL="50800" marR="50800" marT="50800" marB="50800" anchor="t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Dimensional Modeling</a:t>
                      </a:r>
                    </a:p>
                  </a:txBody>
                  <a:tcPr marL="50800" marR="50800" marT="50800" marB="50800" anchor="t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Denormalized</a:t>
                      </a:r>
                    </a:p>
                  </a:txBody>
                  <a:tcPr marL="50800" marR="50800" marT="50800" marB="50800" anchor="t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Star &amp; Snowflake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446" name="Group"/>
          <p:cNvGrpSpPr/>
          <p:nvPr/>
        </p:nvGrpSpPr>
        <p:grpSpPr>
          <a:xfrm>
            <a:off x="13023440" y="1220506"/>
            <a:ext cx="3400866" cy="5711728"/>
            <a:chOff x="0" y="0"/>
            <a:chExt cx="3400864" cy="5711726"/>
          </a:xfrm>
        </p:grpSpPr>
        <p:sp>
          <p:nvSpPr>
            <p:cNvPr id="1442" name="ER Modeling"/>
            <p:cNvSpPr txBox="1"/>
            <p:nvPr/>
          </p:nvSpPr>
          <p:spPr>
            <a:xfrm>
              <a:off x="0" y="1251101"/>
              <a:ext cx="3400865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500">
                  <a:solidFill>
                    <a:srgbClr val="C39EB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ER Modeling</a:t>
              </a:r>
            </a:p>
          </p:txBody>
        </p:sp>
        <p:sp>
          <p:nvSpPr>
            <p:cNvPr id="1443" name="Dimensional…"/>
            <p:cNvSpPr txBox="1"/>
            <p:nvPr/>
          </p:nvSpPr>
          <p:spPr>
            <a:xfrm>
              <a:off x="590537" y="4806851"/>
              <a:ext cx="221979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2500">
                  <a:solidFill>
                    <a:srgbClr val="C39EB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Dimensional </a:t>
              </a:r>
            </a:p>
            <a:p>
              <a:pPr>
                <a:defRPr b="1" sz="2500">
                  <a:solidFill>
                    <a:srgbClr val="C39EB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Model</a:t>
              </a:r>
            </a:p>
          </p:txBody>
        </p:sp>
        <p:sp>
          <p:nvSpPr>
            <p:cNvPr id="1444" name="Data Modeling Method in DWH"/>
            <p:cNvSpPr txBox="1"/>
            <p:nvPr/>
          </p:nvSpPr>
          <p:spPr>
            <a:xfrm>
              <a:off x="120865" y="0"/>
              <a:ext cx="3159133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Data Modeling Method in DWH</a:t>
              </a:r>
            </a:p>
          </p:txBody>
        </p:sp>
        <p:sp>
          <p:nvSpPr>
            <p:cNvPr id="1445" name="Dimensional…"/>
            <p:cNvSpPr txBox="1"/>
            <p:nvPr/>
          </p:nvSpPr>
          <p:spPr>
            <a:xfrm>
              <a:off x="590537" y="2349803"/>
              <a:ext cx="221979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2500">
                  <a:solidFill>
                    <a:srgbClr val="C39EB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Dimensional </a:t>
              </a:r>
            </a:p>
            <a:p>
              <a:pPr>
                <a:defRPr b="1" sz="2500">
                  <a:solidFill>
                    <a:srgbClr val="C39EB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Model</a:t>
              </a:r>
            </a:p>
          </p:txBody>
        </p:sp>
      </p:grpSp>
      <p:grpSp>
        <p:nvGrpSpPr>
          <p:cNvPr id="1452" name="Group"/>
          <p:cNvGrpSpPr/>
          <p:nvPr/>
        </p:nvGrpSpPr>
        <p:grpSpPr>
          <a:xfrm>
            <a:off x="9825401" y="1201456"/>
            <a:ext cx="3174598" cy="6276141"/>
            <a:chOff x="0" y="0"/>
            <a:chExt cx="3174597" cy="6276139"/>
          </a:xfrm>
        </p:grpSpPr>
        <p:sp>
          <p:nvSpPr>
            <p:cNvPr id="1447" name="Data Store"/>
            <p:cNvSpPr txBox="1"/>
            <p:nvPr/>
          </p:nvSpPr>
          <p:spPr>
            <a:xfrm>
              <a:off x="0" y="-1"/>
              <a:ext cx="3159133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Data Store</a:t>
              </a:r>
            </a:p>
          </p:txBody>
        </p:sp>
        <p:sp>
          <p:nvSpPr>
            <p:cNvPr id="1448" name="Enterprise DWH"/>
            <p:cNvSpPr txBox="1"/>
            <p:nvPr/>
          </p:nvSpPr>
          <p:spPr>
            <a:xfrm>
              <a:off x="420651" y="1253371"/>
              <a:ext cx="2753947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500">
                  <a:solidFill>
                    <a:srgbClr val="C39EB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Enterprise DWH</a:t>
              </a:r>
            </a:p>
          </p:txBody>
        </p:sp>
        <p:sp>
          <p:nvSpPr>
            <p:cNvPr id="1449" name="Data Mart"/>
            <p:cNvSpPr txBox="1"/>
            <p:nvPr/>
          </p:nvSpPr>
          <p:spPr>
            <a:xfrm>
              <a:off x="778412" y="2335293"/>
              <a:ext cx="1602309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500">
                  <a:solidFill>
                    <a:srgbClr val="C39EB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Mart</a:t>
              </a:r>
            </a:p>
          </p:txBody>
        </p:sp>
        <p:sp>
          <p:nvSpPr>
            <p:cNvPr id="1450" name="Enterprise DWH"/>
            <p:cNvSpPr txBox="1"/>
            <p:nvPr/>
          </p:nvSpPr>
          <p:spPr>
            <a:xfrm>
              <a:off x="420651" y="5752264"/>
              <a:ext cx="2753947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500">
                  <a:solidFill>
                    <a:srgbClr val="C39EB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Enterprise DWH</a:t>
              </a:r>
            </a:p>
          </p:txBody>
        </p:sp>
        <p:sp>
          <p:nvSpPr>
            <p:cNvPr id="1451" name="Data Mart"/>
            <p:cNvSpPr txBox="1"/>
            <p:nvPr/>
          </p:nvSpPr>
          <p:spPr>
            <a:xfrm>
              <a:off x="778412" y="4810024"/>
              <a:ext cx="1602309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500">
                  <a:solidFill>
                    <a:srgbClr val="C39EB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Mart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1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1" grpId="2"/>
      <p:bldP build="whole" bldLvl="1" animBg="1" rev="0" advAuto="0" spid="1452" grpId="5"/>
      <p:bldP build="whole" bldLvl="1" animBg="1" rev="0" advAuto="0" spid="1440" grpId="7"/>
      <p:bldP build="whole" bldLvl="1" animBg="1" rev="0" advAuto="0" spid="1441" grpId="9"/>
      <p:bldP build="whole" bldLvl="1" animBg="1" rev="0" advAuto="0" spid="1420" grpId="4"/>
      <p:bldP build="whole" bldLvl="1" animBg="1" rev="0" advAuto="0" spid="1417" grpId="3"/>
      <p:bldP build="whole" bldLvl="1" animBg="1" rev="0" advAuto="0" spid="1423" grpId="8"/>
      <p:bldP build="whole" bldLvl="1" animBg="1" rev="0" advAuto="0" spid="1446" grpId="6"/>
      <p:bldP build="whole" bldLvl="1" animBg="1" rev="0" advAuto="0" spid="14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DWH Design Approache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DWH Design Approaches</a:t>
            </a:r>
          </a:p>
        </p:txBody>
      </p:sp>
      <p:sp>
        <p:nvSpPr>
          <p:cNvPr id="145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45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45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5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576" name="Group"/>
          <p:cNvGrpSpPr/>
          <p:nvPr/>
        </p:nvGrpSpPr>
        <p:grpSpPr>
          <a:xfrm>
            <a:off x="1671508" y="1288647"/>
            <a:ext cx="11602475" cy="11774798"/>
            <a:chOff x="0" y="0"/>
            <a:chExt cx="11602473" cy="11774796"/>
          </a:xfrm>
        </p:grpSpPr>
        <p:grpSp>
          <p:nvGrpSpPr>
            <p:cNvPr id="1512" name="Group"/>
            <p:cNvGrpSpPr/>
            <p:nvPr/>
          </p:nvGrpSpPr>
          <p:grpSpPr>
            <a:xfrm>
              <a:off x="253434" y="1033229"/>
              <a:ext cx="11349040" cy="4525034"/>
              <a:chOff x="13360" y="236539"/>
              <a:chExt cx="11349039" cy="4525033"/>
            </a:xfrm>
          </p:grpSpPr>
          <p:grpSp>
            <p:nvGrpSpPr>
              <p:cNvPr id="1465" name="Group"/>
              <p:cNvGrpSpPr/>
              <p:nvPr/>
            </p:nvGrpSpPr>
            <p:grpSpPr>
              <a:xfrm>
                <a:off x="13360" y="826957"/>
                <a:ext cx="873332" cy="1032103"/>
                <a:chOff x="0" y="0"/>
                <a:chExt cx="873330" cy="1032102"/>
              </a:xfrm>
            </p:grpSpPr>
            <p:sp>
              <p:nvSpPr>
                <p:cNvPr id="1459" name="Shape"/>
                <p:cNvSpPr/>
                <p:nvPr/>
              </p:nvSpPr>
              <p:spPr>
                <a:xfrm>
                  <a:off x="0" y="732234"/>
                  <a:ext cx="873331" cy="2998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60" name="Oval"/>
                <p:cNvSpPr/>
                <p:nvPr/>
              </p:nvSpPr>
              <p:spPr>
                <a:xfrm>
                  <a:off x="0" y="607218"/>
                  <a:ext cx="873331" cy="278270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61" name="Shape"/>
                <p:cNvSpPr/>
                <p:nvPr/>
              </p:nvSpPr>
              <p:spPr>
                <a:xfrm>
                  <a:off x="0" y="428625"/>
                  <a:ext cx="873331" cy="299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62" name="Oval"/>
                <p:cNvSpPr/>
                <p:nvPr/>
              </p:nvSpPr>
              <p:spPr>
                <a:xfrm>
                  <a:off x="0" y="303609"/>
                  <a:ext cx="873331" cy="278270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63" name="Shape"/>
                <p:cNvSpPr/>
                <p:nvPr/>
              </p:nvSpPr>
              <p:spPr>
                <a:xfrm>
                  <a:off x="0" y="142875"/>
                  <a:ext cx="873331" cy="299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64" name="Oval"/>
                <p:cNvSpPr/>
                <p:nvPr/>
              </p:nvSpPr>
              <p:spPr>
                <a:xfrm>
                  <a:off x="0" y="0"/>
                  <a:ext cx="873331" cy="278269"/>
                </a:xfrm>
                <a:prstGeom prst="ellipse">
                  <a:avLst/>
                </a:prstGeom>
                <a:solidFill>
                  <a:srgbClr val="FBF3EB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472" name="Group"/>
              <p:cNvGrpSpPr/>
              <p:nvPr/>
            </p:nvGrpSpPr>
            <p:grpSpPr>
              <a:xfrm>
                <a:off x="13360" y="1838167"/>
                <a:ext cx="873332" cy="1032103"/>
                <a:chOff x="0" y="0"/>
                <a:chExt cx="873330" cy="1032102"/>
              </a:xfrm>
            </p:grpSpPr>
            <p:sp>
              <p:nvSpPr>
                <p:cNvPr id="1466" name="Shape"/>
                <p:cNvSpPr/>
                <p:nvPr/>
              </p:nvSpPr>
              <p:spPr>
                <a:xfrm>
                  <a:off x="0" y="732234"/>
                  <a:ext cx="873331" cy="2998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67" name="Oval"/>
                <p:cNvSpPr/>
                <p:nvPr/>
              </p:nvSpPr>
              <p:spPr>
                <a:xfrm>
                  <a:off x="0" y="607218"/>
                  <a:ext cx="873331" cy="278270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68" name="Shape"/>
                <p:cNvSpPr/>
                <p:nvPr/>
              </p:nvSpPr>
              <p:spPr>
                <a:xfrm>
                  <a:off x="0" y="428625"/>
                  <a:ext cx="873331" cy="299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69" name="Oval"/>
                <p:cNvSpPr/>
                <p:nvPr/>
              </p:nvSpPr>
              <p:spPr>
                <a:xfrm>
                  <a:off x="0" y="303609"/>
                  <a:ext cx="873331" cy="278270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0" name="Shape"/>
                <p:cNvSpPr/>
                <p:nvPr/>
              </p:nvSpPr>
              <p:spPr>
                <a:xfrm>
                  <a:off x="0" y="142875"/>
                  <a:ext cx="873331" cy="299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1" name="Oval"/>
                <p:cNvSpPr/>
                <p:nvPr/>
              </p:nvSpPr>
              <p:spPr>
                <a:xfrm>
                  <a:off x="0" y="0"/>
                  <a:ext cx="873331" cy="278269"/>
                </a:xfrm>
                <a:prstGeom prst="ellipse">
                  <a:avLst/>
                </a:prstGeom>
                <a:solidFill>
                  <a:srgbClr val="FBF3EB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479" name="Group"/>
              <p:cNvGrpSpPr/>
              <p:nvPr/>
            </p:nvGrpSpPr>
            <p:grpSpPr>
              <a:xfrm>
                <a:off x="13360" y="2884517"/>
                <a:ext cx="873332" cy="1032104"/>
                <a:chOff x="0" y="0"/>
                <a:chExt cx="873330" cy="1032102"/>
              </a:xfrm>
            </p:grpSpPr>
            <p:sp>
              <p:nvSpPr>
                <p:cNvPr id="1473" name="Shape"/>
                <p:cNvSpPr/>
                <p:nvPr/>
              </p:nvSpPr>
              <p:spPr>
                <a:xfrm>
                  <a:off x="0" y="732234"/>
                  <a:ext cx="873331" cy="2998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4" name="Oval"/>
                <p:cNvSpPr/>
                <p:nvPr/>
              </p:nvSpPr>
              <p:spPr>
                <a:xfrm>
                  <a:off x="0" y="607218"/>
                  <a:ext cx="873331" cy="278270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5" name="Shape"/>
                <p:cNvSpPr/>
                <p:nvPr/>
              </p:nvSpPr>
              <p:spPr>
                <a:xfrm>
                  <a:off x="0" y="428625"/>
                  <a:ext cx="873331" cy="299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6" name="Oval"/>
                <p:cNvSpPr/>
                <p:nvPr/>
              </p:nvSpPr>
              <p:spPr>
                <a:xfrm>
                  <a:off x="0" y="303609"/>
                  <a:ext cx="873331" cy="278270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7" name="Shape"/>
                <p:cNvSpPr/>
                <p:nvPr/>
              </p:nvSpPr>
              <p:spPr>
                <a:xfrm>
                  <a:off x="0" y="142875"/>
                  <a:ext cx="873331" cy="299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8" name="Oval"/>
                <p:cNvSpPr/>
                <p:nvPr/>
              </p:nvSpPr>
              <p:spPr>
                <a:xfrm>
                  <a:off x="0" y="0"/>
                  <a:ext cx="873331" cy="278269"/>
                </a:xfrm>
                <a:prstGeom prst="ellipse">
                  <a:avLst/>
                </a:prstGeom>
                <a:solidFill>
                  <a:srgbClr val="FBF3EB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sp>
            <p:nvSpPr>
              <p:cNvPr id="1480" name="Acc"/>
              <p:cNvSpPr/>
              <p:nvPr/>
            </p:nvSpPr>
            <p:spPr>
              <a:xfrm>
                <a:off x="990379" y="120671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pPr/>
                <a:r>
                  <a:t>Acc</a:t>
                </a:r>
              </a:p>
            </p:txBody>
          </p:sp>
          <p:sp>
            <p:nvSpPr>
              <p:cNvPr id="1481" name="Sales"/>
              <p:cNvSpPr/>
              <p:nvPr/>
            </p:nvSpPr>
            <p:spPr>
              <a:xfrm>
                <a:off x="936693" y="23185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pPr/>
                <a:r>
                  <a:t>Sales</a:t>
                </a:r>
              </a:p>
            </p:txBody>
          </p:sp>
          <p:sp>
            <p:nvSpPr>
              <p:cNvPr id="1482" name="CRM"/>
              <p:cNvSpPr/>
              <p:nvPr/>
            </p:nvSpPr>
            <p:spPr>
              <a:xfrm>
                <a:off x="1026223" y="340056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pPr/>
                <a:r>
                  <a:t>CRM</a:t>
                </a:r>
              </a:p>
            </p:txBody>
          </p:sp>
          <p:grpSp>
            <p:nvGrpSpPr>
              <p:cNvPr id="1489" name="Group"/>
              <p:cNvGrpSpPr/>
              <p:nvPr/>
            </p:nvGrpSpPr>
            <p:grpSpPr>
              <a:xfrm>
                <a:off x="2006372" y="1155504"/>
                <a:ext cx="1195391" cy="2193692"/>
                <a:chOff x="0" y="0"/>
                <a:chExt cx="1195389" cy="2193690"/>
              </a:xfrm>
            </p:grpSpPr>
            <p:grpSp>
              <p:nvGrpSpPr>
                <p:cNvPr id="1487" name="Group"/>
                <p:cNvGrpSpPr/>
                <p:nvPr/>
              </p:nvGrpSpPr>
              <p:grpSpPr>
                <a:xfrm>
                  <a:off x="-1" y="0"/>
                  <a:ext cx="590133" cy="2193691"/>
                  <a:chOff x="0" y="0"/>
                  <a:chExt cx="590131" cy="2193690"/>
                </a:xfrm>
              </p:grpSpPr>
              <p:sp>
                <p:nvSpPr>
                  <p:cNvPr id="1483" name="Line"/>
                  <p:cNvSpPr/>
                  <p:nvPr/>
                </p:nvSpPr>
                <p:spPr>
                  <a:xfrm>
                    <a:off x="0" y="5727"/>
                    <a:ext cx="590132" cy="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3600"/>
                    </a:pPr>
                  </a:p>
                </p:txBody>
              </p:sp>
              <p:sp>
                <p:nvSpPr>
                  <p:cNvPr id="1484" name="Line"/>
                  <p:cNvSpPr/>
                  <p:nvPr/>
                </p:nvSpPr>
                <p:spPr>
                  <a:xfrm>
                    <a:off x="0" y="1131897"/>
                    <a:ext cx="590132" cy="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3600"/>
                    </a:pPr>
                  </a:p>
                </p:txBody>
              </p:sp>
              <p:sp>
                <p:nvSpPr>
                  <p:cNvPr id="1485" name="Line"/>
                  <p:cNvSpPr/>
                  <p:nvPr/>
                </p:nvSpPr>
                <p:spPr>
                  <a:xfrm>
                    <a:off x="0" y="2158720"/>
                    <a:ext cx="590132" cy="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3600"/>
                    </a:pPr>
                  </a:p>
                </p:txBody>
              </p:sp>
              <p:sp>
                <p:nvSpPr>
                  <p:cNvPr id="1486" name="Line"/>
                  <p:cNvSpPr/>
                  <p:nvPr/>
                </p:nvSpPr>
                <p:spPr>
                  <a:xfrm flipH="1">
                    <a:off x="585569" y="-1"/>
                    <a:ext cx="1" cy="2193692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3600"/>
                    </a:pPr>
                  </a:p>
                </p:txBody>
              </p:sp>
            </p:grpSp>
            <p:sp>
              <p:nvSpPr>
                <p:cNvPr id="1488" name="Line"/>
                <p:cNvSpPr/>
                <p:nvPr/>
              </p:nvSpPr>
              <p:spPr>
                <a:xfrm>
                  <a:off x="605258" y="1132563"/>
                  <a:ext cx="590132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grpSp>
            <p:nvGrpSpPr>
              <p:cNvPr id="1492" name="Group"/>
              <p:cNvGrpSpPr/>
              <p:nvPr/>
            </p:nvGrpSpPr>
            <p:grpSpPr>
              <a:xfrm>
                <a:off x="3282848" y="1435565"/>
                <a:ext cx="1352523" cy="1309474"/>
                <a:chOff x="0" y="0"/>
                <a:chExt cx="1352521" cy="1309473"/>
              </a:xfrm>
            </p:grpSpPr>
            <p:pic>
              <p:nvPicPr>
                <p:cNvPr id="1490" name="Screen Shot 2020-04-09 at 22.41.56.png" descr="Screen Shot 2020-04-09 at 22.41.56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277370"/>
                  <a:ext cx="981580" cy="10321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91" name="Screen Shot 2020-04-09 at 22.38.02.png" descr="Screen Shot 2020-04-09 at 22.38.02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19894" y="0"/>
                  <a:ext cx="732628" cy="6938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88900" dist="25400" dir="5400000">
                    <a:srgbClr val="000000">
                      <a:alpha val="50000"/>
                    </a:srgbClr>
                  </a:outerShdw>
                </a:effectLst>
              </p:spPr>
            </p:pic>
          </p:grpSp>
          <p:sp>
            <p:nvSpPr>
              <p:cNvPr id="1493" name="Line"/>
              <p:cNvSpPr/>
              <p:nvPr/>
            </p:nvSpPr>
            <p:spPr>
              <a:xfrm>
                <a:off x="4324415" y="2318500"/>
                <a:ext cx="678065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pic>
            <p:nvPicPr>
              <p:cNvPr id="1494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169622" y="1685447"/>
                <a:ext cx="1572161" cy="181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95" name="Source System"/>
              <p:cNvSpPr/>
              <p:nvPr/>
            </p:nvSpPr>
            <p:spPr>
              <a:xfrm>
                <a:off x="1087201" y="23653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1" sz="22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Source System</a:t>
                </a:r>
              </a:p>
            </p:txBody>
          </p:sp>
          <p:sp>
            <p:nvSpPr>
              <p:cNvPr id="1496" name="ETL (Staging)"/>
              <p:cNvSpPr/>
              <p:nvPr/>
            </p:nvSpPr>
            <p:spPr>
              <a:xfrm>
                <a:off x="3795586" y="23653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>
                  <a:defRPr b="1" sz="22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ETL (</a:t>
                </a:r>
                <a:r>
                  <a:rPr b="0">
                    <a:latin typeface="+mn-lt"/>
                    <a:ea typeface="+mn-ea"/>
                    <a:cs typeface="+mn-cs"/>
                    <a:sym typeface="Helvetica Light"/>
                  </a:rPr>
                  <a:t>Staging</a:t>
                </a:r>
                <a:r>
                  <a:t>)</a:t>
                </a:r>
              </a:p>
            </p:txBody>
          </p:sp>
          <p:sp>
            <p:nvSpPr>
              <p:cNvPr id="1497" name="Enterprise…"/>
              <p:cNvSpPr/>
              <p:nvPr/>
            </p:nvSpPr>
            <p:spPr>
              <a:xfrm>
                <a:off x="5955701" y="40620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>
                  <a:defRPr b="1" sz="22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Enterprise</a:t>
                </a:r>
              </a:p>
              <a:p>
                <a:pPr>
                  <a:defRPr b="1" sz="22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DWH</a:t>
                </a:r>
              </a:p>
            </p:txBody>
          </p:sp>
          <p:pic>
            <p:nvPicPr>
              <p:cNvPr id="1498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650259" y="592553"/>
                <a:ext cx="732628" cy="8463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501" name="Group"/>
              <p:cNvGrpSpPr/>
              <p:nvPr/>
            </p:nvGrpSpPr>
            <p:grpSpPr>
              <a:xfrm>
                <a:off x="7586350" y="1860203"/>
                <a:ext cx="946726" cy="916594"/>
                <a:chOff x="0" y="0"/>
                <a:chExt cx="946725" cy="916592"/>
              </a:xfrm>
            </p:grpSpPr>
            <p:pic>
              <p:nvPicPr>
                <p:cNvPr id="1499" name="Screen Shot 2020-04-09 at 22.41.56.png" descr="Screen Shot 2020-04-09 at 22.41.56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194151"/>
                  <a:ext cx="687078" cy="7224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00" name="Screen Shot 2020-04-09 at 22.38.02.png" descr="Screen Shot 2020-04-09 at 22.38.02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33907" y="0"/>
                  <a:ext cx="512819" cy="48564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88900" dist="25400" dir="5400000">
                    <a:srgbClr val="000000">
                      <a:alpha val="50000"/>
                    </a:srgbClr>
                  </a:outerShdw>
                </a:effectLst>
              </p:spPr>
            </p:pic>
          </p:grpSp>
          <p:sp>
            <p:nvSpPr>
              <p:cNvPr id="1502" name="Line"/>
              <p:cNvSpPr/>
              <p:nvPr/>
            </p:nvSpPr>
            <p:spPr>
              <a:xfrm>
                <a:off x="6855347" y="2354218"/>
                <a:ext cx="678065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503" name="ETL"/>
              <p:cNvSpPr/>
              <p:nvPr/>
            </p:nvSpPr>
            <p:spPr>
              <a:xfrm>
                <a:off x="7861604" y="23653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1" sz="22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ETL</a:t>
                </a:r>
              </a:p>
            </p:txBody>
          </p:sp>
          <p:sp>
            <p:nvSpPr>
              <p:cNvPr id="1504" name="DataMart 1"/>
              <p:cNvSpPr/>
              <p:nvPr/>
            </p:nvSpPr>
            <p:spPr>
              <a:xfrm>
                <a:off x="10038822" y="379926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/>
                </a:lvl1pPr>
              </a:lstStyle>
              <a:p>
                <a:pPr/>
                <a:r>
                  <a:t>DataMart 1</a:t>
                </a:r>
              </a:p>
            </p:txBody>
          </p:sp>
          <p:pic>
            <p:nvPicPr>
              <p:cNvPr id="1505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672508" y="2160672"/>
                <a:ext cx="732628" cy="8463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06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672508" y="3723250"/>
                <a:ext cx="732628" cy="8463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07" name="DataMart 2"/>
              <p:cNvSpPr/>
              <p:nvPr/>
            </p:nvSpPr>
            <p:spPr>
              <a:xfrm>
                <a:off x="10038822" y="191247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/>
                </a:lvl1pPr>
              </a:lstStyle>
              <a:p>
                <a:pPr/>
                <a:r>
                  <a:t>DataMart 2</a:t>
                </a:r>
              </a:p>
            </p:txBody>
          </p:sp>
          <p:sp>
            <p:nvSpPr>
              <p:cNvPr id="1508" name="DataMart 3"/>
              <p:cNvSpPr/>
              <p:nvPr/>
            </p:nvSpPr>
            <p:spPr>
              <a:xfrm>
                <a:off x="10092400" y="349157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/>
                </a:lvl1pPr>
              </a:lstStyle>
              <a:p>
                <a:pPr/>
                <a:r>
                  <a:t>DataMart 3</a:t>
                </a:r>
              </a:p>
            </p:txBody>
          </p:sp>
          <p:sp>
            <p:nvSpPr>
              <p:cNvPr id="1509" name="Line"/>
              <p:cNvSpPr/>
              <p:nvPr/>
            </p:nvSpPr>
            <p:spPr>
              <a:xfrm flipV="1">
                <a:off x="8614626" y="1438915"/>
                <a:ext cx="487923" cy="487923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510" name="Line"/>
              <p:cNvSpPr/>
              <p:nvPr/>
            </p:nvSpPr>
            <p:spPr>
              <a:xfrm>
                <a:off x="8706784" y="2354218"/>
                <a:ext cx="590133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511" name="Line"/>
              <p:cNvSpPr/>
              <p:nvPr/>
            </p:nvSpPr>
            <p:spPr>
              <a:xfrm>
                <a:off x="8590525" y="2781599"/>
                <a:ext cx="487923" cy="487923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1575" name="Group"/>
            <p:cNvGrpSpPr/>
            <p:nvPr/>
          </p:nvGrpSpPr>
          <p:grpSpPr>
            <a:xfrm>
              <a:off x="0" y="0"/>
              <a:ext cx="11494184" cy="11774797"/>
              <a:chOff x="0" y="0"/>
              <a:chExt cx="11494183" cy="11774796"/>
            </a:xfrm>
          </p:grpSpPr>
          <p:grpSp>
            <p:nvGrpSpPr>
              <p:cNvPr id="1571" name="Group"/>
              <p:cNvGrpSpPr/>
              <p:nvPr/>
            </p:nvGrpSpPr>
            <p:grpSpPr>
              <a:xfrm>
                <a:off x="0" y="6161530"/>
                <a:ext cx="11476325" cy="5613267"/>
                <a:chOff x="0" y="0"/>
                <a:chExt cx="11476324" cy="5613265"/>
              </a:xfrm>
            </p:grpSpPr>
            <p:sp>
              <p:nvSpPr>
                <p:cNvPr id="1513" name="Bottom Up Approach (Kimball)"/>
                <p:cNvSpPr txBox="1"/>
                <p:nvPr/>
              </p:nvSpPr>
              <p:spPr>
                <a:xfrm>
                  <a:off x="0" y="-1"/>
                  <a:ext cx="10617872" cy="5746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/>
                <a:p>
                  <a:pPr algn="l">
                    <a:defRPr b="1" sz="2800">
                      <a:solidFill>
                        <a:srgbClr val="DCDEE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Bottom Up Approach (</a:t>
                  </a:r>
                  <a:r>
                    <a:rPr b="0">
                      <a:latin typeface="+mn-lt"/>
                      <a:ea typeface="+mn-ea"/>
                      <a:cs typeface="+mn-cs"/>
                      <a:sym typeface="Helvetica Light"/>
                    </a:rPr>
                    <a:t>Kimball</a:t>
                  </a:r>
                  <a:r>
                    <a:t>)</a:t>
                  </a:r>
                </a:p>
              </p:txBody>
            </p:sp>
            <p:grpSp>
              <p:nvGrpSpPr>
                <p:cNvPr id="1570" name="Group"/>
                <p:cNvGrpSpPr/>
                <p:nvPr/>
              </p:nvGrpSpPr>
              <p:grpSpPr>
                <a:xfrm>
                  <a:off x="74612" y="730457"/>
                  <a:ext cx="11401713" cy="4882809"/>
                  <a:chOff x="0" y="0"/>
                  <a:chExt cx="11401711" cy="4882808"/>
                </a:xfrm>
              </p:grpSpPr>
              <p:grpSp>
                <p:nvGrpSpPr>
                  <p:cNvPr id="1568" name="Group"/>
                  <p:cNvGrpSpPr/>
                  <p:nvPr/>
                </p:nvGrpSpPr>
                <p:grpSpPr>
                  <a:xfrm>
                    <a:off x="178822" y="393095"/>
                    <a:ext cx="11159732" cy="4434030"/>
                    <a:chOff x="13360" y="236539"/>
                    <a:chExt cx="11159731" cy="4434029"/>
                  </a:xfrm>
                </p:grpSpPr>
                <p:grpSp>
                  <p:nvGrpSpPr>
                    <p:cNvPr id="1520" name="Group"/>
                    <p:cNvGrpSpPr/>
                    <p:nvPr/>
                  </p:nvGrpSpPr>
                  <p:grpSpPr>
                    <a:xfrm>
                      <a:off x="13360" y="826957"/>
                      <a:ext cx="873332" cy="1032103"/>
                      <a:chOff x="0" y="0"/>
                      <a:chExt cx="873330" cy="1032102"/>
                    </a:xfrm>
                  </p:grpSpPr>
                  <p:sp>
                    <p:nvSpPr>
                      <p:cNvPr id="1514" name="Shape"/>
                      <p:cNvSpPr/>
                      <p:nvPr/>
                    </p:nvSpPr>
                    <p:spPr>
                      <a:xfrm>
                        <a:off x="0" y="732234"/>
                        <a:ext cx="873331" cy="29986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fill="norm" stroke="1" extrusionOk="0">
                            <a:moveTo>
                              <a:pt x="10800" y="1556"/>
                            </a:moveTo>
                            <a:cubicBezTo>
                              <a:pt x="7565" y="1557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1201"/>
                              <a:pt x="0" y="11578"/>
                            </a:cubicBezTo>
                            <a:cubicBezTo>
                              <a:pt x="0" y="17112"/>
                              <a:pt x="4836" y="21599"/>
                              <a:pt x="10800" y="21600"/>
                            </a:cubicBezTo>
                            <a:cubicBezTo>
                              <a:pt x="16764" y="21600"/>
                              <a:pt x="21600" y="17113"/>
                              <a:pt x="21600" y="11578"/>
                            </a:cubicBezTo>
                            <a:cubicBezTo>
                              <a:pt x="21600" y="10070"/>
                              <a:pt x="21600" y="0"/>
                              <a:pt x="21600" y="0"/>
                            </a:cubicBezTo>
                            <a:cubicBezTo>
                              <a:pt x="21600" y="0"/>
                              <a:pt x="15140" y="1556"/>
                              <a:pt x="10800" y="1556"/>
                            </a:cubicBezTo>
                            <a:close/>
                          </a:path>
                        </a:pathLst>
                      </a:custGeom>
                      <a:solidFill>
                        <a:srgbClr val="F8E1CD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15" name="Oval"/>
                      <p:cNvSpPr/>
                      <p:nvPr/>
                    </p:nvSpPr>
                    <p:spPr>
                      <a:xfrm>
                        <a:off x="0" y="607218"/>
                        <a:ext cx="873331" cy="278270"/>
                      </a:xfrm>
                      <a:prstGeom prst="ellipse">
                        <a:avLst/>
                      </a:prstGeom>
                      <a:solidFill>
                        <a:srgbClr val="CAAFA6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16" name="Shape"/>
                      <p:cNvSpPr/>
                      <p:nvPr/>
                    </p:nvSpPr>
                    <p:spPr>
                      <a:xfrm>
                        <a:off x="0" y="428625"/>
                        <a:ext cx="873331" cy="2998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fill="norm" stroke="1" extrusionOk="0">
                            <a:moveTo>
                              <a:pt x="10800" y="1556"/>
                            </a:moveTo>
                            <a:cubicBezTo>
                              <a:pt x="7565" y="1557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1201"/>
                              <a:pt x="0" y="11578"/>
                            </a:cubicBezTo>
                            <a:cubicBezTo>
                              <a:pt x="0" y="17112"/>
                              <a:pt x="4836" y="21599"/>
                              <a:pt x="10800" y="21600"/>
                            </a:cubicBezTo>
                            <a:cubicBezTo>
                              <a:pt x="16764" y="21600"/>
                              <a:pt x="21600" y="17113"/>
                              <a:pt x="21600" y="11578"/>
                            </a:cubicBezTo>
                            <a:cubicBezTo>
                              <a:pt x="21600" y="10070"/>
                              <a:pt x="21600" y="0"/>
                              <a:pt x="21600" y="0"/>
                            </a:cubicBezTo>
                            <a:cubicBezTo>
                              <a:pt x="21600" y="0"/>
                              <a:pt x="15140" y="1556"/>
                              <a:pt x="10800" y="1556"/>
                            </a:cubicBezTo>
                            <a:close/>
                          </a:path>
                        </a:pathLst>
                      </a:custGeom>
                      <a:solidFill>
                        <a:srgbClr val="F8E1CD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17" name="Oval"/>
                      <p:cNvSpPr/>
                      <p:nvPr/>
                    </p:nvSpPr>
                    <p:spPr>
                      <a:xfrm>
                        <a:off x="0" y="303609"/>
                        <a:ext cx="873331" cy="278270"/>
                      </a:xfrm>
                      <a:prstGeom prst="ellipse">
                        <a:avLst/>
                      </a:prstGeom>
                      <a:solidFill>
                        <a:srgbClr val="CAAFA6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18" name="Shape"/>
                      <p:cNvSpPr/>
                      <p:nvPr/>
                    </p:nvSpPr>
                    <p:spPr>
                      <a:xfrm>
                        <a:off x="0" y="142875"/>
                        <a:ext cx="873331" cy="2998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fill="norm" stroke="1" extrusionOk="0">
                            <a:moveTo>
                              <a:pt x="10800" y="1556"/>
                            </a:moveTo>
                            <a:cubicBezTo>
                              <a:pt x="7565" y="1557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1201"/>
                              <a:pt x="0" y="11578"/>
                            </a:cubicBezTo>
                            <a:cubicBezTo>
                              <a:pt x="0" y="17112"/>
                              <a:pt x="4836" y="21599"/>
                              <a:pt x="10800" y="21600"/>
                            </a:cubicBezTo>
                            <a:cubicBezTo>
                              <a:pt x="16764" y="21600"/>
                              <a:pt x="21600" y="17113"/>
                              <a:pt x="21600" y="11578"/>
                            </a:cubicBezTo>
                            <a:cubicBezTo>
                              <a:pt x="21600" y="10070"/>
                              <a:pt x="21600" y="0"/>
                              <a:pt x="21600" y="0"/>
                            </a:cubicBezTo>
                            <a:cubicBezTo>
                              <a:pt x="21600" y="0"/>
                              <a:pt x="15140" y="1556"/>
                              <a:pt x="10800" y="1556"/>
                            </a:cubicBezTo>
                            <a:close/>
                          </a:path>
                        </a:pathLst>
                      </a:custGeom>
                      <a:solidFill>
                        <a:srgbClr val="F8E1CD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19" name="Oval"/>
                      <p:cNvSpPr/>
                      <p:nvPr/>
                    </p:nvSpPr>
                    <p:spPr>
                      <a:xfrm>
                        <a:off x="0" y="0"/>
                        <a:ext cx="873331" cy="278269"/>
                      </a:xfrm>
                      <a:prstGeom prst="ellipse">
                        <a:avLst/>
                      </a:prstGeom>
                      <a:solidFill>
                        <a:srgbClr val="FBF3EB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</p:grpSp>
                <p:grpSp>
                  <p:nvGrpSpPr>
                    <p:cNvPr id="1527" name="Group"/>
                    <p:cNvGrpSpPr/>
                    <p:nvPr/>
                  </p:nvGrpSpPr>
                  <p:grpSpPr>
                    <a:xfrm>
                      <a:off x="13360" y="1838167"/>
                      <a:ext cx="873332" cy="1032103"/>
                      <a:chOff x="0" y="0"/>
                      <a:chExt cx="873330" cy="1032102"/>
                    </a:xfrm>
                  </p:grpSpPr>
                  <p:sp>
                    <p:nvSpPr>
                      <p:cNvPr id="1521" name="Shape"/>
                      <p:cNvSpPr/>
                      <p:nvPr/>
                    </p:nvSpPr>
                    <p:spPr>
                      <a:xfrm>
                        <a:off x="0" y="732234"/>
                        <a:ext cx="873331" cy="29986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fill="norm" stroke="1" extrusionOk="0">
                            <a:moveTo>
                              <a:pt x="10800" y="1556"/>
                            </a:moveTo>
                            <a:cubicBezTo>
                              <a:pt x="7565" y="1557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1201"/>
                              <a:pt x="0" y="11578"/>
                            </a:cubicBezTo>
                            <a:cubicBezTo>
                              <a:pt x="0" y="17112"/>
                              <a:pt x="4836" y="21599"/>
                              <a:pt x="10800" y="21600"/>
                            </a:cubicBezTo>
                            <a:cubicBezTo>
                              <a:pt x="16764" y="21600"/>
                              <a:pt x="21600" y="17113"/>
                              <a:pt x="21600" y="11578"/>
                            </a:cubicBezTo>
                            <a:cubicBezTo>
                              <a:pt x="21600" y="10070"/>
                              <a:pt x="21600" y="0"/>
                              <a:pt x="21600" y="0"/>
                            </a:cubicBezTo>
                            <a:cubicBezTo>
                              <a:pt x="21600" y="0"/>
                              <a:pt x="15140" y="1556"/>
                              <a:pt x="10800" y="1556"/>
                            </a:cubicBezTo>
                            <a:close/>
                          </a:path>
                        </a:pathLst>
                      </a:custGeom>
                      <a:solidFill>
                        <a:srgbClr val="F8E1CD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22" name="Oval"/>
                      <p:cNvSpPr/>
                      <p:nvPr/>
                    </p:nvSpPr>
                    <p:spPr>
                      <a:xfrm>
                        <a:off x="0" y="607218"/>
                        <a:ext cx="873331" cy="278270"/>
                      </a:xfrm>
                      <a:prstGeom prst="ellipse">
                        <a:avLst/>
                      </a:prstGeom>
                      <a:solidFill>
                        <a:srgbClr val="CAAFA6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23" name="Shape"/>
                      <p:cNvSpPr/>
                      <p:nvPr/>
                    </p:nvSpPr>
                    <p:spPr>
                      <a:xfrm>
                        <a:off x="0" y="428625"/>
                        <a:ext cx="873331" cy="2998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fill="norm" stroke="1" extrusionOk="0">
                            <a:moveTo>
                              <a:pt x="10800" y="1556"/>
                            </a:moveTo>
                            <a:cubicBezTo>
                              <a:pt x="7565" y="1557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1201"/>
                              <a:pt x="0" y="11578"/>
                            </a:cubicBezTo>
                            <a:cubicBezTo>
                              <a:pt x="0" y="17112"/>
                              <a:pt x="4836" y="21599"/>
                              <a:pt x="10800" y="21600"/>
                            </a:cubicBezTo>
                            <a:cubicBezTo>
                              <a:pt x="16764" y="21600"/>
                              <a:pt x="21600" y="17113"/>
                              <a:pt x="21600" y="11578"/>
                            </a:cubicBezTo>
                            <a:cubicBezTo>
                              <a:pt x="21600" y="10070"/>
                              <a:pt x="21600" y="0"/>
                              <a:pt x="21600" y="0"/>
                            </a:cubicBezTo>
                            <a:cubicBezTo>
                              <a:pt x="21600" y="0"/>
                              <a:pt x="15140" y="1556"/>
                              <a:pt x="10800" y="1556"/>
                            </a:cubicBezTo>
                            <a:close/>
                          </a:path>
                        </a:pathLst>
                      </a:custGeom>
                      <a:solidFill>
                        <a:srgbClr val="F8E1CD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24" name="Oval"/>
                      <p:cNvSpPr/>
                      <p:nvPr/>
                    </p:nvSpPr>
                    <p:spPr>
                      <a:xfrm>
                        <a:off x="0" y="303609"/>
                        <a:ext cx="873331" cy="278270"/>
                      </a:xfrm>
                      <a:prstGeom prst="ellipse">
                        <a:avLst/>
                      </a:prstGeom>
                      <a:solidFill>
                        <a:srgbClr val="CAAFA6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25" name="Shape"/>
                      <p:cNvSpPr/>
                      <p:nvPr/>
                    </p:nvSpPr>
                    <p:spPr>
                      <a:xfrm>
                        <a:off x="0" y="142875"/>
                        <a:ext cx="873331" cy="2998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fill="norm" stroke="1" extrusionOk="0">
                            <a:moveTo>
                              <a:pt x="10800" y="1556"/>
                            </a:moveTo>
                            <a:cubicBezTo>
                              <a:pt x="7565" y="1557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1201"/>
                              <a:pt x="0" y="11578"/>
                            </a:cubicBezTo>
                            <a:cubicBezTo>
                              <a:pt x="0" y="17112"/>
                              <a:pt x="4836" y="21599"/>
                              <a:pt x="10800" y="21600"/>
                            </a:cubicBezTo>
                            <a:cubicBezTo>
                              <a:pt x="16764" y="21600"/>
                              <a:pt x="21600" y="17113"/>
                              <a:pt x="21600" y="11578"/>
                            </a:cubicBezTo>
                            <a:cubicBezTo>
                              <a:pt x="21600" y="10070"/>
                              <a:pt x="21600" y="0"/>
                              <a:pt x="21600" y="0"/>
                            </a:cubicBezTo>
                            <a:cubicBezTo>
                              <a:pt x="21600" y="0"/>
                              <a:pt x="15140" y="1556"/>
                              <a:pt x="10800" y="1556"/>
                            </a:cubicBezTo>
                            <a:close/>
                          </a:path>
                        </a:pathLst>
                      </a:custGeom>
                      <a:solidFill>
                        <a:srgbClr val="F8E1CD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26" name="Oval"/>
                      <p:cNvSpPr/>
                      <p:nvPr/>
                    </p:nvSpPr>
                    <p:spPr>
                      <a:xfrm>
                        <a:off x="0" y="0"/>
                        <a:ext cx="873331" cy="278269"/>
                      </a:xfrm>
                      <a:prstGeom prst="ellipse">
                        <a:avLst/>
                      </a:prstGeom>
                      <a:solidFill>
                        <a:srgbClr val="FBF3EB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</p:grpSp>
                <p:grpSp>
                  <p:nvGrpSpPr>
                    <p:cNvPr id="1534" name="Group"/>
                    <p:cNvGrpSpPr/>
                    <p:nvPr/>
                  </p:nvGrpSpPr>
                  <p:grpSpPr>
                    <a:xfrm>
                      <a:off x="13360" y="2884517"/>
                      <a:ext cx="873332" cy="1032104"/>
                      <a:chOff x="0" y="0"/>
                      <a:chExt cx="873330" cy="1032102"/>
                    </a:xfrm>
                  </p:grpSpPr>
                  <p:sp>
                    <p:nvSpPr>
                      <p:cNvPr id="1528" name="Shape"/>
                      <p:cNvSpPr/>
                      <p:nvPr/>
                    </p:nvSpPr>
                    <p:spPr>
                      <a:xfrm>
                        <a:off x="0" y="732234"/>
                        <a:ext cx="873331" cy="29986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fill="norm" stroke="1" extrusionOk="0">
                            <a:moveTo>
                              <a:pt x="10800" y="1556"/>
                            </a:moveTo>
                            <a:cubicBezTo>
                              <a:pt x="7565" y="1557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1201"/>
                              <a:pt x="0" y="11578"/>
                            </a:cubicBezTo>
                            <a:cubicBezTo>
                              <a:pt x="0" y="17112"/>
                              <a:pt x="4836" y="21599"/>
                              <a:pt x="10800" y="21600"/>
                            </a:cubicBezTo>
                            <a:cubicBezTo>
                              <a:pt x="16764" y="21600"/>
                              <a:pt x="21600" y="17113"/>
                              <a:pt x="21600" y="11578"/>
                            </a:cubicBezTo>
                            <a:cubicBezTo>
                              <a:pt x="21600" y="10070"/>
                              <a:pt x="21600" y="0"/>
                              <a:pt x="21600" y="0"/>
                            </a:cubicBezTo>
                            <a:cubicBezTo>
                              <a:pt x="21600" y="0"/>
                              <a:pt x="15140" y="1556"/>
                              <a:pt x="10800" y="1556"/>
                            </a:cubicBezTo>
                            <a:close/>
                          </a:path>
                        </a:pathLst>
                      </a:custGeom>
                      <a:solidFill>
                        <a:srgbClr val="F8E1CD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29" name="Oval"/>
                      <p:cNvSpPr/>
                      <p:nvPr/>
                    </p:nvSpPr>
                    <p:spPr>
                      <a:xfrm>
                        <a:off x="0" y="607218"/>
                        <a:ext cx="873331" cy="278270"/>
                      </a:xfrm>
                      <a:prstGeom prst="ellipse">
                        <a:avLst/>
                      </a:prstGeom>
                      <a:solidFill>
                        <a:srgbClr val="CAAFA6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30" name="Shape"/>
                      <p:cNvSpPr/>
                      <p:nvPr/>
                    </p:nvSpPr>
                    <p:spPr>
                      <a:xfrm>
                        <a:off x="0" y="428625"/>
                        <a:ext cx="873331" cy="2998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fill="norm" stroke="1" extrusionOk="0">
                            <a:moveTo>
                              <a:pt x="10800" y="1556"/>
                            </a:moveTo>
                            <a:cubicBezTo>
                              <a:pt x="7565" y="1557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1201"/>
                              <a:pt x="0" y="11578"/>
                            </a:cubicBezTo>
                            <a:cubicBezTo>
                              <a:pt x="0" y="17112"/>
                              <a:pt x="4836" y="21599"/>
                              <a:pt x="10800" y="21600"/>
                            </a:cubicBezTo>
                            <a:cubicBezTo>
                              <a:pt x="16764" y="21600"/>
                              <a:pt x="21600" y="17113"/>
                              <a:pt x="21600" y="11578"/>
                            </a:cubicBezTo>
                            <a:cubicBezTo>
                              <a:pt x="21600" y="10070"/>
                              <a:pt x="21600" y="0"/>
                              <a:pt x="21600" y="0"/>
                            </a:cubicBezTo>
                            <a:cubicBezTo>
                              <a:pt x="21600" y="0"/>
                              <a:pt x="15140" y="1556"/>
                              <a:pt x="10800" y="1556"/>
                            </a:cubicBezTo>
                            <a:close/>
                          </a:path>
                        </a:pathLst>
                      </a:custGeom>
                      <a:solidFill>
                        <a:srgbClr val="F8E1CD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31" name="Oval"/>
                      <p:cNvSpPr/>
                      <p:nvPr/>
                    </p:nvSpPr>
                    <p:spPr>
                      <a:xfrm>
                        <a:off x="0" y="303609"/>
                        <a:ext cx="873331" cy="278270"/>
                      </a:xfrm>
                      <a:prstGeom prst="ellipse">
                        <a:avLst/>
                      </a:prstGeom>
                      <a:solidFill>
                        <a:srgbClr val="CAAFA6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32" name="Shape"/>
                      <p:cNvSpPr/>
                      <p:nvPr/>
                    </p:nvSpPr>
                    <p:spPr>
                      <a:xfrm>
                        <a:off x="0" y="142875"/>
                        <a:ext cx="873331" cy="2998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fill="norm" stroke="1" extrusionOk="0">
                            <a:moveTo>
                              <a:pt x="10800" y="1556"/>
                            </a:moveTo>
                            <a:cubicBezTo>
                              <a:pt x="7565" y="1557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1201"/>
                              <a:pt x="0" y="11578"/>
                            </a:cubicBezTo>
                            <a:cubicBezTo>
                              <a:pt x="0" y="17112"/>
                              <a:pt x="4836" y="21599"/>
                              <a:pt x="10800" y="21600"/>
                            </a:cubicBezTo>
                            <a:cubicBezTo>
                              <a:pt x="16764" y="21600"/>
                              <a:pt x="21600" y="17113"/>
                              <a:pt x="21600" y="11578"/>
                            </a:cubicBezTo>
                            <a:cubicBezTo>
                              <a:pt x="21600" y="10070"/>
                              <a:pt x="21600" y="0"/>
                              <a:pt x="21600" y="0"/>
                            </a:cubicBezTo>
                            <a:cubicBezTo>
                              <a:pt x="21600" y="0"/>
                              <a:pt x="15140" y="1556"/>
                              <a:pt x="10800" y="1556"/>
                            </a:cubicBezTo>
                            <a:close/>
                          </a:path>
                        </a:pathLst>
                      </a:custGeom>
                      <a:solidFill>
                        <a:srgbClr val="F8E1CD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  <p:sp>
                    <p:nvSpPr>
                      <p:cNvPr id="1533" name="Oval"/>
                      <p:cNvSpPr/>
                      <p:nvPr/>
                    </p:nvSpPr>
                    <p:spPr>
                      <a:xfrm>
                        <a:off x="0" y="0"/>
                        <a:ext cx="873331" cy="278269"/>
                      </a:xfrm>
                      <a:prstGeom prst="ellipse">
                        <a:avLst/>
                      </a:prstGeom>
                      <a:solidFill>
                        <a:srgbClr val="FBF3EB"/>
                      </a:solidFill>
                      <a:ln w="25400" cap="flat">
                        <a:solidFill>
                          <a:srgbClr val="4C4341"/>
                        </a:solidFill>
                        <a:prstDash val="solid"/>
                        <a:miter lim="400000"/>
                      </a:ln>
                      <a:effectLst/>
                    </p:spPr>
                    <p:txBody>
                      <a:bodyPr wrap="square" lIns="53578" tIns="53578" rIns="53578" bIns="53578" numCol="1" anchor="ctr">
                        <a:noAutofit/>
                      </a:bodyPr>
                      <a:lstStyle/>
                      <a:p>
                        <a:pPr defTabSz="642937">
                          <a:defRPr sz="4200">
                            <a:effectLst>
                              <a:outerShdw sx="100000" sy="100000" kx="0" ky="0" algn="b" rotWithShape="0" blurRad="38100" dist="12700" dir="540000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</a:p>
                    </p:txBody>
                  </p:sp>
                </p:grpSp>
                <p:sp>
                  <p:nvSpPr>
                    <p:cNvPr id="1535" name="Acc"/>
                    <p:cNvSpPr/>
                    <p:nvPr/>
                  </p:nvSpPr>
                  <p:spPr>
                    <a:xfrm>
                      <a:off x="990379" y="1206712"/>
                      <a:ext cx="1270001" cy="1270001"/>
                    </a:xfrm>
                    <a:prstGeom prst="line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71437" tIns="71437" rIns="71437" bIns="71437" numCol="1" anchor="ctr">
                      <a:spAutoFit/>
                    </a:bodyPr>
                    <a:lstStyle>
                      <a:lvl1pPr algn="l">
                        <a:defRPr sz="2400"/>
                      </a:lvl1pPr>
                    </a:lstStyle>
                    <a:p>
                      <a:pPr/>
                      <a:r>
                        <a:t>Acc</a:t>
                      </a:r>
                    </a:p>
                  </p:txBody>
                </p:sp>
                <p:sp>
                  <p:nvSpPr>
                    <p:cNvPr id="1536" name="Sales"/>
                    <p:cNvSpPr/>
                    <p:nvPr/>
                  </p:nvSpPr>
                  <p:spPr>
                    <a:xfrm>
                      <a:off x="936693" y="2318499"/>
                      <a:ext cx="1270001" cy="1270001"/>
                    </a:xfrm>
                    <a:prstGeom prst="line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71437" tIns="71437" rIns="71437" bIns="71437" numCol="1" anchor="ctr">
                      <a:spAutoFit/>
                    </a:bodyPr>
                    <a:lstStyle>
                      <a:lvl1pPr algn="l">
                        <a:defRPr sz="2400"/>
                      </a:lvl1pPr>
                    </a:lstStyle>
                    <a:p>
                      <a:pPr/>
                      <a:r>
                        <a:t>Sales</a:t>
                      </a:r>
                    </a:p>
                  </p:txBody>
                </p:sp>
                <p:sp>
                  <p:nvSpPr>
                    <p:cNvPr id="1537" name="CRM"/>
                    <p:cNvSpPr/>
                    <p:nvPr/>
                  </p:nvSpPr>
                  <p:spPr>
                    <a:xfrm>
                      <a:off x="1026223" y="3400569"/>
                      <a:ext cx="1270001" cy="1270001"/>
                    </a:xfrm>
                    <a:prstGeom prst="line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71437" tIns="71437" rIns="71437" bIns="71437" numCol="1" anchor="ctr">
                      <a:spAutoFit/>
                    </a:bodyPr>
                    <a:lstStyle>
                      <a:lvl1pPr algn="l">
                        <a:defRPr sz="2400"/>
                      </a:lvl1pPr>
                    </a:lstStyle>
                    <a:p>
                      <a:pPr/>
                      <a:r>
                        <a:t>CRM</a:t>
                      </a:r>
                    </a:p>
                  </p:txBody>
                </p:sp>
                <p:grpSp>
                  <p:nvGrpSpPr>
                    <p:cNvPr id="1544" name="Group"/>
                    <p:cNvGrpSpPr/>
                    <p:nvPr/>
                  </p:nvGrpSpPr>
                  <p:grpSpPr>
                    <a:xfrm>
                      <a:off x="2006371" y="1155504"/>
                      <a:ext cx="1195391" cy="2193692"/>
                      <a:chOff x="0" y="0"/>
                      <a:chExt cx="1195389" cy="2193690"/>
                    </a:xfrm>
                  </p:grpSpPr>
                  <p:grpSp>
                    <p:nvGrpSpPr>
                      <p:cNvPr id="1542" name="Group"/>
                      <p:cNvGrpSpPr/>
                      <p:nvPr/>
                    </p:nvGrpSpPr>
                    <p:grpSpPr>
                      <a:xfrm>
                        <a:off x="-1" y="0"/>
                        <a:ext cx="590133" cy="2193691"/>
                        <a:chOff x="0" y="0"/>
                        <a:chExt cx="590131" cy="2193690"/>
                      </a:xfrm>
                    </p:grpSpPr>
                    <p:sp>
                      <p:nvSpPr>
                        <p:cNvPr id="1538" name="Line"/>
                        <p:cNvSpPr/>
                        <p:nvPr/>
                      </p:nvSpPr>
                      <p:spPr>
                        <a:xfrm>
                          <a:off x="0" y="5727"/>
                          <a:ext cx="590132" cy="1"/>
                        </a:xfrm>
                        <a:prstGeom prst="line">
                          <a:avLst/>
                        </a:prstGeom>
                        <a:noFill/>
                        <a:ln w="12700" cap="flat">
                          <a:solidFill>
                            <a:srgbClr val="FFFFFF"/>
                          </a:solidFill>
                          <a:prstDash val="solid"/>
                          <a:miter lim="400000"/>
                        </a:ln>
                        <a:effectLst/>
                      </p:spPr>
                      <p:txBody>
                        <a:bodyPr wrap="square" lIns="71437" tIns="71437" rIns="71437" bIns="71437" numCol="1" anchor="ctr">
                          <a:noAutofit/>
                        </a:bodyPr>
                        <a:lstStyle/>
                        <a:p>
                          <a:pPr>
                            <a:defRPr sz="3600"/>
                          </a:pPr>
                        </a:p>
                      </p:txBody>
                    </p:sp>
                    <p:sp>
                      <p:nvSpPr>
                        <p:cNvPr id="1539" name="Line"/>
                        <p:cNvSpPr/>
                        <p:nvPr/>
                      </p:nvSpPr>
                      <p:spPr>
                        <a:xfrm>
                          <a:off x="0" y="1131897"/>
                          <a:ext cx="590132" cy="1"/>
                        </a:xfrm>
                        <a:prstGeom prst="line">
                          <a:avLst/>
                        </a:prstGeom>
                        <a:noFill/>
                        <a:ln w="12700" cap="flat">
                          <a:solidFill>
                            <a:srgbClr val="FFFFFF"/>
                          </a:solidFill>
                          <a:prstDash val="solid"/>
                          <a:miter lim="400000"/>
                        </a:ln>
                        <a:effectLst/>
                      </p:spPr>
                      <p:txBody>
                        <a:bodyPr wrap="square" lIns="71437" tIns="71437" rIns="71437" bIns="71437" numCol="1" anchor="ctr">
                          <a:noAutofit/>
                        </a:bodyPr>
                        <a:lstStyle/>
                        <a:p>
                          <a:pPr>
                            <a:defRPr sz="3600"/>
                          </a:pPr>
                        </a:p>
                      </p:txBody>
                    </p:sp>
                    <p:sp>
                      <p:nvSpPr>
                        <p:cNvPr id="1540" name="Line"/>
                        <p:cNvSpPr/>
                        <p:nvPr/>
                      </p:nvSpPr>
                      <p:spPr>
                        <a:xfrm>
                          <a:off x="0" y="2158720"/>
                          <a:ext cx="590132" cy="1"/>
                        </a:xfrm>
                        <a:prstGeom prst="line">
                          <a:avLst/>
                        </a:prstGeom>
                        <a:noFill/>
                        <a:ln w="12700" cap="flat">
                          <a:solidFill>
                            <a:srgbClr val="FFFFFF"/>
                          </a:solidFill>
                          <a:prstDash val="solid"/>
                          <a:miter lim="400000"/>
                        </a:ln>
                        <a:effectLst/>
                      </p:spPr>
                      <p:txBody>
                        <a:bodyPr wrap="square" lIns="71437" tIns="71437" rIns="71437" bIns="71437" numCol="1" anchor="ctr">
                          <a:noAutofit/>
                        </a:bodyPr>
                        <a:lstStyle/>
                        <a:p>
                          <a:pPr>
                            <a:defRPr sz="3600"/>
                          </a:pPr>
                        </a:p>
                      </p:txBody>
                    </p:sp>
                    <p:sp>
                      <p:nvSpPr>
                        <p:cNvPr id="1541" name="Line"/>
                        <p:cNvSpPr/>
                        <p:nvPr/>
                      </p:nvSpPr>
                      <p:spPr>
                        <a:xfrm flipH="1">
                          <a:off x="585569" y="-1"/>
                          <a:ext cx="1" cy="2193692"/>
                        </a:xfrm>
                        <a:prstGeom prst="line">
                          <a:avLst/>
                        </a:prstGeom>
                        <a:noFill/>
                        <a:ln w="12700" cap="flat">
                          <a:solidFill>
                            <a:srgbClr val="FFFFFF"/>
                          </a:solidFill>
                          <a:prstDash val="solid"/>
                          <a:miter lim="400000"/>
                        </a:ln>
                        <a:effectLst/>
                      </p:spPr>
                      <p:txBody>
                        <a:bodyPr wrap="square" lIns="71437" tIns="71437" rIns="71437" bIns="71437" numCol="1" anchor="ctr">
                          <a:noAutofit/>
                        </a:bodyPr>
                        <a:lstStyle/>
                        <a:p>
                          <a:pPr>
                            <a:defRPr sz="3600"/>
                          </a:pPr>
                        </a:p>
                      </p:txBody>
                    </p:sp>
                  </p:grpSp>
                  <p:sp>
                    <p:nvSpPr>
                      <p:cNvPr id="1543" name="Line"/>
                      <p:cNvSpPr/>
                      <p:nvPr/>
                    </p:nvSpPr>
                    <p:spPr>
                      <a:xfrm>
                        <a:off x="605258" y="1132563"/>
                        <a:ext cx="590132" cy="1"/>
                      </a:xfrm>
                      <a:prstGeom prst="line">
                        <a:avLst/>
                      </a:prstGeom>
                      <a:noFill/>
                      <a:ln w="12700" cap="flat">
                        <a:solidFill>
                          <a:srgbClr val="FFFFFF"/>
                        </a:solidFill>
                        <a:prstDash val="solid"/>
                        <a:miter lim="400000"/>
                        <a:tailEnd type="triangle" w="med" len="med"/>
                      </a:ln>
                      <a:effectLst/>
                    </p:spPr>
                    <p:txBody>
                      <a:bodyPr wrap="square" lIns="71437" tIns="71437" rIns="71437" bIns="71437" numCol="1" anchor="ctr">
                        <a:noAutofit/>
                      </a:bodyPr>
                      <a:lstStyle/>
                      <a:p>
                        <a:pPr>
                          <a:defRPr sz="3600"/>
                        </a:pPr>
                      </a:p>
                    </p:txBody>
                  </p:sp>
                </p:grpSp>
                <p:grpSp>
                  <p:nvGrpSpPr>
                    <p:cNvPr id="1547" name="Group"/>
                    <p:cNvGrpSpPr/>
                    <p:nvPr/>
                  </p:nvGrpSpPr>
                  <p:grpSpPr>
                    <a:xfrm>
                      <a:off x="3282848" y="1435566"/>
                      <a:ext cx="1352523" cy="1309473"/>
                      <a:chOff x="0" y="0"/>
                      <a:chExt cx="1352521" cy="1309473"/>
                    </a:xfrm>
                  </p:grpSpPr>
                  <p:pic>
                    <p:nvPicPr>
                      <p:cNvPr id="1545" name="Screen Shot 2020-04-09 at 22.41.56.png" descr="Screen Shot 2020-04-09 at 22.41.56.png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/>
                      </a:blip>
                      <a:stretch>
                        <a:fillRect/>
                      </a:stretch>
                    </p:blipFill>
                    <p:spPr>
                      <a:xfrm>
                        <a:off x="0" y="277370"/>
                        <a:ext cx="981580" cy="1032104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1546" name="Screen Shot 2020-04-09 at 22.38.02.png" descr="Screen Shot 2020-04-09 at 22.38.02.png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/>
                      </a:blip>
                      <a:stretch>
                        <a:fillRect/>
                      </a:stretch>
                    </p:blipFill>
                    <p:spPr>
                      <a:xfrm>
                        <a:off x="619894" y="0"/>
                        <a:ext cx="732628" cy="693813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>
                        <a:outerShdw sx="100000" sy="100000" kx="0" ky="0" algn="b" rotWithShape="0" blurRad="88900" dist="25400" dir="5400000">
                          <a:srgbClr val="000000">
                            <a:alpha val="50000"/>
                          </a:srgbClr>
                        </a:outerShdw>
                      </a:effectLst>
                    </p:spPr>
                  </p:pic>
                </p:grpSp>
                <p:sp>
                  <p:nvSpPr>
                    <p:cNvPr id="1548" name="Line"/>
                    <p:cNvSpPr/>
                    <p:nvPr/>
                  </p:nvSpPr>
                  <p:spPr>
                    <a:xfrm>
                      <a:off x="4324415" y="2318499"/>
                      <a:ext cx="678065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FFFFFF"/>
                      </a:solidFill>
                      <a:prstDash val="solid"/>
                      <a:miter lim="400000"/>
                      <a:tailEnd type="triangle" w="med" len="med"/>
                    </a:ln>
                    <a:effectLst/>
                  </p:spPr>
                  <p:txBody>
                    <a:bodyPr wrap="square" lIns="71437" tIns="71437" rIns="71437" bIns="71437" numCol="1" anchor="ctr">
                      <a:noAutofit/>
                    </a:bodyPr>
                    <a:lstStyle/>
                    <a:p>
                      <a:pPr>
                        <a:defRPr sz="3600"/>
                      </a:pPr>
                    </a:p>
                  </p:txBody>
                </p:sp>
                <p:pic>
                  <p:nvPicPr>
                    <p:cNvPr id="1549" name="Database.png" descr="Database.png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9215967" y="1728326"/>
                      <a:ext cx="1572161" cy="181622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550" name="Source System"/>
                    <p:cNvSpPr/>
                    <p:nvPr/>
                  </p:nvSpPr>
                  <p:spPr>
                    <a:xfrm>
                      <a:off x="1087201" y="236539"/>
                      <a:ext cx="1270001" cy="1270001"/>
                    </a:xfrm>
                    <a:prstGeom prst="line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71437" tIns="71437" rIns="71437" bIns="71437" numCol="1" anchor="ctr">
                      <a:spAutoFit/>
                    </a:bodyPr>
                    <a:lstStyle>
                      <a:lvl1pPr>
                        <a:defRPr b="1" sz="22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lvl1pPr>
                    </a:lstStyle>
                    <a:p>
                      <a:pPr/>
                      <a:r>
                        <a:t>Source System</a:t>
                      </a:r>
                    </a:p>
                  </p:txBody>
                </p:sp>
                <p:sp>
                  <p:nvSpPr>
                    <p:cNvPr id="1551" name="ETL (Staging)"/>
                    <p:cNvSpPr/>
                    <p:nvPr/>
                  </p:nvSpPr>
                  <p:spPr>
                    <a:xfrm>
                      <a:off x="3795586" y="236539"/>
                      <a:ext cx="1270001" cy="1270001"/>
                    </a:xfrm>
                    <a:prstGeom prst="line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71437" tIns="71437" rIns="71437" bIns="71437" numCol="1" anchor="ctr">
                      <a:spAutoFit/>
                    </a:bodyPr>
                    <a:lstStyle/>
                    <a:p>
                      <a:pPr>
                        <a:defRPr b="1" sz="22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ETL (</a:t>
                      </a:r>
                      <a:r>
                        <a:rPr b="0"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Staging</a:t>
                      </a:r>
                      <a:r>
                        <a:t>)</a:t>
                      </a:r>
                    </a:p>
                  </p:txBody>
                </p:sp>
                <p:sp>
                  <p:nvSpPr>
                    <p:cNvPr id="1552" name="Enterprise…"/>
                    <p:cNvSpPr/>
                    <p:nvPr/>
                  </p:nvSpPr>
                  <p:spPr>
                    <a:xfrm>
                      <a:off x="9903092" y="417290"/>
                      <a:ext cx="1270001" cy="1270001"/>
                    </a:xfrm>
                    <a:prstGeom prst="line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71437" tIns="71437" rIns="71437" bIns="71437" numCol="1" anchor="ctr">
                      <a:spAutoFit/>
                    </a:bodyPr>
                    <a:lstStyle/>
                    <a:p>
                      <a:pPr>
                        <a:defRPr b="1" sz="22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Enterprise</a:t>
                      </a:r>
                    </a:p>
                    <a:p>
                      <a:pPr>
                        <a:defRPr b="1" sz="22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DWH</a:t>
                      </a:r>
                    </a:p>
                  </p:txBody>
                </p:sp>
                <p:pic>
                  <p:nvPicPr>
                    <p:cNvPr id="1553" name="Database.png" descr="Database.png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5477634" y="471511"/>
                      <a:ext cx="732628" cy="846363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grpSp>
                  <p:nvGrpSpPr>
                    <p:cNvPr id="1556" name="Group"/>
                    <p:cNvGrpSpPr/>
                    <p:nvPr/>
                  </p:nvGrpSpPr>
                  <p:grpSpPr>
                    <a:xfrm>
                      <a:off x="7532771" y="1860203"/>
                      <a:ext cx="946727" cy="916594"/>
                      <a:chOff x="0" y="0"/>
                      <a:chExt cx="946725" cy="916592"/>
                    </a:xfrm>
                  </p:grpSpPr>
                  <p:pic>
                    <p:nvPicPr>
                      <p:cNvPr id="1554" name="Screen Shot 2020-04-09 at 22.41.56.png" descr="Screen Shot 2020-04-09 at 22.41.56.png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/>
                      </a:blip>
                      <a:stretch>
                        <a:fillRect/>
                      </a:stretch>
                    </p:blipFill>
                    <p:spPr>
                      <a:xfrm>
                        <a:off x="0" y="194151"/>
                        <a:ext cx="687078" cy="722442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1555" name="Screen Shot 2020-04-09 at 22.38.02.png" descr="Screen Shot 2020-04-09 at 22.38.02.png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/>
                      </a:blip>
                      <a:stretch>
                        <a:fillRect/>
                      </a:stretch>
                    </p:blipFill>
                    <p:spPr>
                      <a:xfrm>
                        <a:off x="433907" y="0"/>
                        <a:ext cx="512819" cy="485649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>
                        <a:outerShdw sx="100000" sy="100000" kx="0" ky="0" algn="b" rotWithShape="0" blurRad="88900" dist="25400" dir="5400000">
                          <a:srgbClr val="000000">
                            <a:alpha val="50000"/>
                          </a:srgbClr>
                        </a:outerShdw>
                      </a:effectLst>
                    </p:spPr>
                  </p:pic>
                </p:grpSp>
                <p:sp>
                  <p:nvSpPr>
                    <p:cNvPr id="1557" name="Line"/>
                    <p:cNvSpPr/>
                    <p:nvPr/>
                  </p:nvSpPr>
                  <p:spPr>
                    <a:xfrm>
                      <a:off x="8359564" y="2462811"/>
                      <a:ext cx="678066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FFFFFF"/>
                      </a:solidFill>
                      <a:prstDash val="solid"/>
                      <a:miter lim="400000"/>
                      <a:tailEnd type="triangle" w="med" len="med"/>
                    </a:ln>
                    <a:effectLst/>
                  </p:spPr>
                  <p:txBody>
                    <a:bodyPr wrap="square" lIns="71437" tIns="71437" rIns="71437" bIns="71437" numCol="1" anchor="ctr">
                      <a:noAutofit/>
                    </a:bodyPr>
                    <a:lstStyle/>
                    <a:p>
                      <a:pPr>
                        <a:defRPr sz="3600"/>
                      </a:pPr>
                    </a:p>
                  </p:txBody>
                </p:sp>
                <p:sp>
                  <p:nvSpPr>
                    <p:cNvPr id="1558" name="ETL"/>
                    <p:cNvSpPr/>
                    <p:nvPr/>
                  </p:nvSpPr>
                  <p:spPr>
                    <a:xfrm>
                      <a:off x="7861604" y="236539"/>
                      <a:ext cx="1270001" cy="1270001"/>
                    </a:xfrm>
                    <a:prstGeom prst="line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71437" tIns="71437" rIns="71437" bIns="71437" numCol="1" anchor="ctr">
                      <a:spAutoFit/>
                    </a:bodyPr>
                    <a:lstStyle>
                      <a:lvl1pPr>
                        <a:defRPr b="1" sz="22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lvl1pPr>
                    </a:lstStyle>
                    <a:p>
                      <a:pPr/>
                      <a:r>
                        <a:t>ETL</a:t>
                      </a:r>
                    </a:p>
                  </p:txBody>
                </p:sp>
                <p:sp>
                  <p:nvSpPr>
                    <p:cNvPr id="1559" name="DataMart 1"/>
                    <p:cNvSpPr/>
                    <p:nvPr/>
                  </p:nvSpPr>
                  <p:spPr>
                    <a:xfrm>
                      <a:off x="5866197" y="258885"/>
                      <a:ext cx="1270001" cy="1270001"/>
                    </a:xfrm>
                    <a:prstGeom prst="line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71437" tIns="71437" rIns="71437" bIns="71437" numCol="1" anchor="ctr">
                      <a:spAutoFit/>
                    </a:bodyPr>
                    <a:lstStyle>
                      <a:lvl1pPr>
                        <a:defRPr sz="2200"/>
                      </a:lvl1pPr>
                    </a:lstStyle>
                    <a:p>
                      <a:pPr/>
                      <a:r>
                        <a:t>DataMart 1</a:t>
                      </a:r>
                    </a:p>
                  </p:txBody>
                </p:sp>
                <p:pic>
                  <p:nvPicPr>
                    <p:cNvPr id="1560" name="Database.png" descr="Database.png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5499883" y="2039630"/>
                      <a:ext cx="732628" cy="84636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561" name="Database.png" descr="Database.png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5499883" y="3602208"/>
                      <a:ext cx="732628" cy="846363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562" name="DataMart 2"/>
                    <p:cNvSpPr/>
                    <p:nvPr/>
                  </p:nvSpPr>
                  <p:spPr>
                    <a:xfrm>
                      <a:off x="5866197" y="1791432"/>
                      <a:ext cx="1270001" cy="1270001"/>
                    </a:xfrm>
                    <a:prstGeom prst="line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71437" tIns="71437" rIns="71437" bIns="71437" numCol="1" anchor="ctr">
                      <a:spAutoFit/>
                    </a:bodyPr>
                    <a:lstStyle>
                      <a:lvl1pPr>
                        <a:defRPr sz="2200"/>
                      </a:lvl1pPr>
                    </a:lstStyle>
                    <a:p>
                      <a:pPr/>
                      <a:r>
                        <a:t>DataMart 2</a:t>
                      </a:r>
                    </a:p>
                  </p:txBody>
                </p:sp>
                <p:sp>
                  <p:nvSpPr>
                    <p:cNvPr id="1563" name="DataMart 3"/>
                    <p:cNvSpPr/>
                    <p:nvPr/>
                  </p:nvSpPr>
                  <p:spPr>
                    <a:xfrm>
                      <a:off x="5919775" y="3370531"/>
                      <a:ext cx="1270001" cy="1270001"/>
                    </a:xfrm>
                    <a:prstGeom prst="line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71437" tIns="71437" rIns="71437" bIns="71437" numCol="1" anchor="ctr">
                      <a:spAutoFit/>
                    </a:bodyPr>
                    <a:lstStyle>
                      <a:lvl1pPr>
                        <a:defRPr sz="2200"/>
                      </a:lvl1pPr>
                    </a:lstStyle>
                    <a:p>
                      <a:pPr/>
                      <a:r>
                        <a:t>DataMart 3</a:t>
                      </a:r>
                    </a:p>
                  </p:txBody>
                </p:sp>
                <p:grpSp>
                  <p:nvGrpSpPr>
                    <p:cNvPr id="1567" name="Group"/>
                    <p:cNvGrpSpPr/>
                    <p:nvPr/>
                  </p:nvGrpSpPr>
                  <p:grpSpPr>
                    <a:xfrm>
                      <a:off x="6732496" y="1451632"/>
                      <a:ext cx="666833" cy="1968780"/>
                      <a:chOff x="0" y="0"/>
                      <a:chExt cx="666831" cy="1968779"/>
                    </a:xfrm>
                  </p:grpSpPr>
                  <p:sp>
                    <p:nvSpPr>
                      <p:cNvPr id="1564" name="Line"/>
                      <p:cNvSpPr/>
                      <p:nvPr/>
                    </p:nvSpPr>
                    <p:spPr>
                      <a:xfrm>
                        <a:off x="137364" y="-1"/>
                        <a:ext cx="529468" cy="529469"/>
                      </a:xfrm>
                      <a:prstGeom prst="line">
                        <a:avLst/>
                      </a:prstGeom>
                      <a:noFill/>
                      <a:ln w="12700" cap="flat">
                        <a:solidFill>
                          <a:srgbClr val="FFFFFF"/>
                        </a:solidFill>
                        <a:prstDash val="solid"/>
                        <a:miter lim="400000"/>
                        <a:tailEnd type="triangle" w="med" len="med"/>
                      </a:ln>
                      <a:effectLst/>
                    </p:spPr>
                    <p:txBody>
                      <a:bodyPr wrap="square" lIns="71437" tIns="71437" rIns="71437" bIns="71437" numCol="1" anchor="ctr">
                        <a:noAutofit/>
                      </a:bodyPr>
                      <a:lstStyle/>
                      <a:p>
                        <a:pPr>
                          <a:defRPr sz="3600"/>
                        </a:pPr>
                      </a:p>
                    </p:txBody>
                  </p:sp>
                  <p:sp>
                    <p:nvSpPr>
                      <p:cNvPr id="1565" name="Line"/>
                      <p:cNvSpPr/>
                      <p:nvPr/>
                    </p:nvSpPr>
                    <p:spPr>
                      <a:xfrm>
                        <a:off x="0" y="1011178"/>
                        <a:ext cx="590132" cy="1"/>
                      </a:xfrm>
                      <a:prstGeom prst="line">
                        <a:avLst/>
                      </a:prstGeom>
                      <a:noFill/>
                      <a:ln w="12700" cap="flat">
                        <a:solidFill>
                          <a:srgbClr val="FFFFFF"/>
                        </a:solidFill>
                        <a:prstDash val="solid"/>
                        <a:miter lim="400000"/>
                        <a:tailEnd type="triangle" w="med" len="med"/>
                      </a:ln>
                      <a:effectLst/>
                    </p:spPr>
                    <p:txBody>
                      <a:bodyPr wrap="square" lIns="71437" tIns="71437" rIns="71437" bIns="71437" numCol="1" anchor="ctr">
                        <a:noAutofit/>
                      </a:bodyPr>
                      <a:lstStyle/>
                      <a:p>
                        <a:pPr>
                          <a:defRPr sz="3600"/>
                        </a:pPr>
                      </a:p>
                    </p:txBody>
                  </p:sp>
                  <p:sp>
                    <p:nvSpPr>
                      <p:cNvPr id="1566" name="Line"/>
                      <p:cNvSpPr/>
                      <p:nvPr/>
                    </p:nvSpPr>
                    <p:spPr>
                      <a:xfrm flipV="1">
                        <a:off x="190942" y="1492890"/>
                        <a:ext cx="475890" cy="475890"/>
                      </a:xfrm>
                      <a:prstGeom prst="line">
                        <a:avLst/>
                      </a:prstGeom>
                      <a:noFill/>
                      <a:ln w="12700" cap="flat">
                        <a:solidFill>
                          <a:srgbClr val="FFFFFF"/>
                        </a:solidFill>
                        <a:prstDash val="solid"/>
                        <a:miter lim="400000"/>
                        <a:tailEnd type="triangle" w="med" len="med"/>
                      </a:ln>
                      <a:effectLst/>
                    </p:spPr>
                    <p:txBody>
                      <a:bodyPr wrap="square" lIns="71437" tIns="71437" rIns="71437" bIns="71437" numCol="1" anchor="ctr">
                        <a:noAutofit/>
                      </a:bodyPr>
                      <a:lstStyle/>
                      <a:p>
                        <a:pPr>
                          <a:defRPr sz="3600"/>
                        </a:pPr>
                      </a:p>
                    </p:txBody>
                  </p:sp>
                </p:grpSp>
              </p:grpSp>
              <p:sp>
                <p:nvSpPr>
                  <p:cNvPr id="1569" name="Rectangle"/>
                  <p:cNvSpPr/>
                  <p:nvPr/>
                </p:nvSpPr>
                <p:spPr>
                  <a:xfrm>
                    <a:off x="0" y="0"/>
                    <a:ext cx="11401712" cy="4882809"/>
                  </a:xfrm>
                  <a:prstGeom prst="rect">
                    <a:avLst/>
                  </a:prstGeom>
                  <a:noFill/>
                  <a:ln w="12700" cap="flat">
                    <a:solidFill>
                      <a:srgbClr val="72798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3600"/>
                    </a:pPr>
                  </a:p>
                </p:txBody>
              </p:sp>
            </p:grpSp>
          </p:grpSp>
          <p:grpSp>
            <p:nvGrpSpPr>
              <p:cNvPr id="1574" name="Group"/>
              <p:cNvGrpSpPr/>
              <p:nvPr/>
            </p:nvGrpSpPr>
            <p:grpSpPr>
              <a:xfrm>
                <a:off x="56753" y="0"/>
                <a:ext cx="11437431" cy="5582156"/>
                <a:chOff x="0" y="0"/>
                <a:chExt cx="11437430" cy="5582155"/>
              </a:xfrm>
            </p:grpSpPr>
            <p:sp>
              <p:nvSpPr>
                <p:cNvPr id="1572" name="Top Down Approach  (Inmon)"/>
                <p:cNvSpPr txBox="1"/>
                <p:nvPr/>
              </p:nvSpPr>
              <p:spPr>
                <a:xfrm>
                  <a:off x="5754" y="-1"/>
                  <a:ext cx="8371768" cy="5746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/>
                <a:p>
                  <a:pPr algn="l">
                    <a:defRPr b="1" sz="2800">
                      <a:solidFill>
                        <a:srgbClr val="DCDEE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Top Down Approach  (</a:t>
                  </a:r>
                  <a:r>
                    <a:rPr b="0">
                      <a:latin typeface="+mn-lt"/>
                      <a:ea typeface="+mn-ea"/>
                      <a:cs typeface="+mn-cs"/>
                      <a:sym typeface="Helvetica Light"/>
                    </a:rPr>
                    <a:t>Inmon</a:t>
                  </a:r>
                  <a:r>
                    <a:t>)</a:t>
                  </a:r>
                </a:p>
              </p:txBody>
            </p:sp>
            <p:sp>
              <p:nvSpPr>
                <p:cNvPr id="1573" name="Rectangle"/>
                <p:cNvSpPr/>
                <p:nvPr/>
              </p:nvSpPr>
              <p:spPr>
                <a:xfrm>
                  <a:off x="0" y="699346"/>
                  <a:ext cx="11437431" cy="4882810"/>
                </a:xfrm>
                <a:prstGeom prst="rect">
                  <a:avLst/>
                </a:prstGeom>
                <a:noFill/>
                <a:ln w="12700" cap="flat">
                  <a:solidFill>
                    <a:srgbClr val="727984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</p:grpSp>
      </p:grpSp>
      <p:sp>
        <p:nvSpPr>
          <p:cNvPr id="1577" name="Emphasize Enterprise DWH…"/>
          <p:cNvSpPr txBox="1"/>
          <p:nvPr/>
        </p:nvSpPr>
        <p:spPr>
          <a:xfrm>
            <a:off x="13895866" y="2468269"/>
            <a:ext cx="10078453" cy="418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5"/>
              </a:buBlip>
              <a:defRPr sz="2800"/>
            </a:pPr>
            <a:r>
              <a:t>Emphasize Enterprise DWH</a:t>
            </a:r>
          </a:p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5"/>
              </a:buBlip>
              <a:defRPr sz="2800"/>
            </a:pPr>
            <a:r>
              <a:t>The DW has atomic level data </a:t>
            </a:r>
          </a:p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5"/>
              </a:buBlip>
              <a:defRPr sz="2800"/>
            </a:pPr>
            <a:r>
              <a:t>Data marts have summary</a:t>
            </a:r>
          </a:p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5"/>
              </a:buBlip>
              <a:defRPr sz="2800"/>
            </a:pPr>
            <a:r>
              <a:t>The DW ER-based normalized model </a:t>
            </a:r>
          </a:p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5"/>
              </a:buBlip>
              <a:defRPr sz="2800"/>
            </a:pPr>
            <a:r>
              <a:t>Data marts subject specific dimensional model</a:t>
            </a:r>
          </a:p>
        </p:txBody>
      </p:sp>
      <p:sp>
        <p:nvSpPr>
          <p:cNvPr id="1578" name="Emphasize Data Mart (DM)…"/>
          <p:cNvSpPr txBox="1"/>
          <p:nvPr/>
        </p:nvSpPr>
        <p:spPr>
          <a:xfrm>
            <a:off x="13904092" y="8612733"/>
            <a:ext cx="9460792" cy="335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5"/>
              </a:buBlip>
              <a:defRPr sz="2800"/>
            </a:pPr>
            <a:r>
              <a:t>Emphasize Data Mart (DM)</a:t>
            </a:r>
          </a:p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5"/>
              </a:buBlip>
              <a:defRPr sz="2800"/>
            </a:pPr>
            <a:r>
              <a:t>DM based on denormalized dimensional model </a:t>
            </a:r>
          </a:p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5"/>
              </a:buBlip>
              <a:defRPr sz="2800"/>
            </a:pPr>
            <a:r>
              <a:t>DM contain both atomic and summary data</a:t>
            </a:r>
          </a:p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5"/>
              </a:buBlip>
              <a:defRPr sz="2800"/>
            </a:pPr>
            <a:r>
              <a:t>DM integrated using conformed dimensions</a:t>
            </a:r>
          </a:p>
        </p:txBody>
      </p:sp>
      <p:grpSp>
        <p:nvGrpSpPr>
          <p:cNvPr id="1581" name="Group"/>
          <p:cNvGrpSpPr/>
          <p:nvPr/>
        </p:nvGrpSpPr>
        <p:grpSpPr>
          <a:xfrm>
            <a:off x="7567727" y="3033712"/>
            <a:ext cx="5403813" cy="1842683"/>
            <a:chOff x="0" y="0"/>
            <a:chExt cx="5403812" cy="1842682"/>
          </a:xfrm>
        </p:grpSpPr>
        <p:sp>
          <p:nvSpPr>
            <p:cNvPr id="1579" name="ER"/>
            <p:cNvSpPr txBox="1"/>
            <p:nvPr/>
          </p:nvSpPr>
          <p:spPr>
            <a:xfrm>
              <a:off x="0" y="-1"/>
              <a:ext cx="578992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chemeClr val="accent5">
                      <a:hueOff val="101205"/>
                      <a:satOff val="-13598"/>
                      <a:lumOff val="2387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ER</a:t>
              </a:r>
            </a:p>
          </p:txBody>
        </p:sp>
        <p:sp>
          <p:nvSpPr>
            <p:cNvPr id="1580" name="DM"/>
            <p:cNvSpPr txBox="1"/>
            <p:nvPr/>
          </p:nvSpPr>
          <p:spPr>
            <a:xfrm rot="16200000">
              <a:off x="4833428" y="1272298"/>
              <a:ext cx="629593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chemeClr val="accent5">
                      <a:hueOff val="101205"/>
                      <a:satOff val="-13598"/>
                      <a:lumOff val="2387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DM</a:t>
              </a:r>
            </a:p>
          </p:txBody>
        </p:sp>
      </p:grpSp>
      <p:grpSp>
        <p:nvGrpSpPr>
          <p:cNvPr id="1584" name="Group"/>
          <p:cNvGrpSpPr/>
          <p:nvPr/>
        </p:nvGrpSpPr>
        <p:grpSpPr>
          <a:xfrm>
            <a:off x="8159699" y="10504415"/>
            <a:ext cx="3984428" cy="1873967"/>
            <a:chOff x="0" y="0"/>
            <a:chExt cx="3984427" cy="1873966"/>
          </a:xfrm>
        </p:grpSpPr>
        <p:sp>
          <p:nvSpPr>
            <p:cNvPr id="1582" name="DM"/>
            <p:cNvSpPr txBox="1"/>
            <p:nvPr/>
          </p:nvSpPr>
          <p:spPr>
            <a:xfrm rot="16200000">
              <a:off x="-59209" y="59208"/>
              <a:ext cx="629593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chemeClr val="accent5">
                      <a:hueOff val="101205"/>
                      <a:satOff val="-13598"/>
                      <a:lumOff val="2387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DM</a:t>
              </a:r>
            </a:p>
          </p:txBody>
        </p:sp>
        <p:sp>
          <p:nvSpPr>
            <p:cNvPr id="1583" name="DM"/>
            <p:cNvSpPr txBox="1"/>
            <p:nvPr/>
          </p:nvSpPr>
          <p:spPr>
            <a:xfrm>
              <a:off x="3354834" y="1362791"/>
              <a:ext cx="629594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chemeClr val="accent5">
                      <a:hueOff val="101205"/>
                      <a:satOff val="-13598"/>
                      <a:lumOff val="2387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4" grpId="1"/>
      <p:bldP build="whole" bldLvl="1" animBg="1" rev="0" advAuto="0" spid="1578" grpId="4"/>
      <p:bldP build="whole" bldLvl="1" animBg="1" rev="0" advAuto="0" spid="1581" grpId="2"/>
      <p:bldP build="whole" bldLvl="1" animBg="1" rev="0" advAuto="0" spid="1577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Advantages &amp; Disadvantage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Advantages &amp; Disadvantages</a:t>
            </a:r>
          </a:p>
        </p:txBody>
      </p:sp>
      <p:sp>
        <p:nvSpPr>
          <p:cNvPr id="158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59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58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8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91" name="Rectangle"/>
          <p:cNvSpPr/>
          <p:nvPr/>
        </p:nvSpPr>
        <p:spPr>
          <a:xfrm>
            <a:off x="1049861" y="1672820"/>
            <a:ext cx="10922001" cy="11328401"/>
          </a:xfrm>
          <a:prstGeom prst="rect">
            <a:avLst/>
          </a:prstGeom>
          <a:gradFill>
            <a:gsLst>
              <a:gs pos="0">
                <a:srgbClr val="090909">
                  <a:alpha val="40627"/>
                </a:srgbClr>
              </a:gs>
              <a:gs pos="100000">
                <a:srgbClr val="4F4F4F">
                  <a:alpha val="40627"/>
                </a:srgb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608" name="Group"/>
          <p:cNvGrpSpPr/>
          <p:nvPr/>
        </p:nvGrpSpPr>
        <p:grpSpPr>
          <a:xfrm>
            <a:off x="1108036" y="1926585"/>
            <a:ext cx="961698" cy="672296"/>
            <a:chOff x="0" y="0"/>
            <a:chExt cx="961696" cy="672295"/>
          </a:xfrm>
        </p:grpSpPr>
        <p:sp>
          <p:nvSpPr>
            <p:cNvPr id="1592" name="Shape"/>
            <p:cNvSpPr/>
            <p:nvPr/>
          </p:nvSpPr>
          <p:spPr>
            <a:xfrm>
              <a:off x="-1" y="0"/>
              <a:ext cx="584997" cy="584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506" fill="norm" stroke="1" extrusionOk="0">
                  <a:moveTo>
                    <a:pt x="12533" y="1541"/>
                  </a:moveTo>
                  <a:cubicBezTo>
                    <a:pt x="11582" y="2494"/>
                    <a:pt x="10993" y="3809"/>
                    <a:pt x="10993" y="5263"/>
                  </a:cubicBezTo>
                  <a:cubicBezTo>
                    <a:pt x="10993" y="6180"/>
                    <a:pt x="11228" y="7043"/>
                    <a:pt x="11640" y="7794"/>
                  </a:cubicBezTo>
                  <a:lnTo>
                    <a:pt x="282" y="19164"/>
                  </a:lnTo>
                  <a:cubicBezTo>
                    <a:pt x="-94" y="19541"/>
                    <a:pt x="-94" y="20157"/>
                    <a:pt x="282" y="20534"/>
                  </a:cubicBezTo>
                  <a:lnTo>
                    <a:pt x="967" y="21219"/>
                  </a:lnTo>
                  <a:cubicBezTo>
                    <a:pt x="1344" y="21596"/>
                    <a:pt x="1959" y="21596"/>
                    <a:pt x="2335" y="21219"/>
                  </a:cubicBezTo>
                  <a:lnTo>
                    <a:pt x="3214" y="20339"/>
                  </a:lnTo>
                  <a:lnTo>
                    <a:pt x="4097" y="21223"/>
                  </a:lnTo>
                  <a:cubicBezTo>
                    <a:pt x="4473" y="21600"/>
                    <a:pt x="5088" y="21600"/>
                    <a:pt x="5465" y="21223"/>
                  </a:cubicBezTo>
                  <a:lnTo>
                    <a:pt x="6150" y="20538"/>
                  </a:lnTo>
                  <a:cubicBezTo>
                    <a:pt x="6526" y="20161"/>
                    <a:pt x="6526" y="19545"/>
                    <a:pt x="6150" y="19168"/>
                  </a:cubicBezTo>
                  <a:lnTo>
                    <a:pt x="5267" y="18284"/>
                  </a:lnTo>
                  <a:lnTo>
                    <a:pt x="5849" y="17702"/>
                  </a:lnTo>
                  <a:lnTo>
                    <a:pt x="7206" y="19061"/>
                  </a:lnTo>
                  <a:cubicBezTo>
                    <a:pt x="7583" y="19438"/>
                    <a:pt x="8198" y="19437"/>
                    <a:pt x="8575" y="19060"/>
                  </a:cubicBezTo>
                  <a:lnTo>
                    <a:pt x="9259" y="18376"/>
                  </a:lnTo>
                  <a:cubicBezTo>
                    <a:pt x="9635" y="17999"/>
                    <a:pt x="9636" y="17382"/>
                    <a:pt x="9260" y="17005"/>
                  </a:cubicBezTo>
                  <a:lnTo>
                    <a:pt x="7902" y="15646"/>
                  </a:lnTo>
                  <a:lnTo>
                    <a:pt x="13687" y="9855"/>
                  </a:lnTo>
                  <a:cubicBezTo>
                    <a:pt x="14445" y="10280"/>
                    <a:pt x="15318" y="10525"/>
                    <a:pt x="16249" y="10525"/>
                  </a:cubicBezTo>
                  <a:cubicBezTo>
                    <a:pt x="19152" y="10525"/>
                    <a:pt x="21506" y="8169"/>
                    <a:pt x="21506" y="5263"/>
                  </a:cubicBezTo>
                  <a:cubicBezTo>
                    <a:pt x="21506" y="2356"/>
                    <a:pt x="19152" y="0"/>
                    <a:pt x="16249" y="0"/>
                  </a:cubicBezTo>
                  <a:cubicBezTo>
                    <a:pt x="14798" y="0"/>
                    <a:pt x="13485" y="589"/>
                    <a:pt x="12533" y="1541"/>
                  </a:cubicBezTo>
                  <a:close/>
                  <a:moveTo>
                    <a:pt x="14541" y="3551"/>
                  </a:moveTo>
                  <a:cubicBezTo>
                    <a:pt x="14978" y="3113"/>
                    <a:pt x="15583" y="2842"/>
                    <a:pt x="16250" y="2842"/>
                  </a:cubicBezTo>
                  <a:cubicBezTo>
                    <a:pt x="17586" y="2842"/>
                    <a:pt x="18668" y="3926"/>
                    <a:pt x="18668" y="5263"/>
                  </a:cubicBezTo>
                  <a:cubicBezTo>
                    <a:pt x="18668" y="6599"/>
                    <a:pt x="17586" y="7683"/>
                    <a:pt x="16250" y="7683"/>
                  </a:cubicBezTo>
                  <a:cubicBezTo>
                    <a:pt x="14915" y="7683"/>
                    <a:pt x="13832" y="6599"/>
                    <a:pt x="13832" y="5263"/>
                  </a:cubicBezTo>
                  <a:cubicBezTo>
                    <a:pt x="13832" y="4594"/>
                    <a:pt x="14103" y="3989"/>
                    <a:pt x="14541" y="3551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lnSpc>
                  <a:spcPct val="80000"/>
                </a:lnSpc>
                <a:spcBef>
                  <a:spcPts val="7700"/>
                </a:spcBef>
                <a:defRPr sz="7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597" name="Group"/>
            <p:cNvGrpSpPr/>
            <p:nvPr/>
          </p:nvGrpSpPr>
          <p:grpSpPr>
            <a:xfrm>
              <a:off x="413918" y="191599"/>
              <a:ext cx="181710" cy="480697"/>
              <a:chOff x="0" y="0"/>
              <a:chExt cx="181709" cy="480695"/>
            </a:xfrm>
          </p:grpSpPr>
          <p:sp>
            <p:nvSpPr>
              <p:cNvPr id="1593" name="Rounded Rectangle"/>
              <p:cNvSpPr/>
              <p:nvPr/>
            </p:nvSpPr>
            <p:spPr>
              <a:xfrm rot="4800000">
                <a:off x="-95024" y="227832"/>
                <a:ext cx="371757" cy="118963"/>
              </a:xfrm>
              <a:prstGeom prst="roundRect">
                <a:avLst>
                  <a:gd name="adj" fmla="val 18750"/>
                </a:avLst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596" name="Group"/>
              <p:cNvGrpSpPr/>
              <p:nvPr/>
            </p:nvGrpSpPr>
            <p:grpSpPr>
              <a:xfrm>
                <a:off x="33052" y="-1"/>
                <a:ext cx="49126" cy="157635"/>
                <a:chOff x="0" y="0"/>
                <a:chExt cx="49124" cy="157633"/>
              </a:xfrm>
            </p:grpSpPr>
            <p:sp>
              <p:nvSpPr>
                <p:cNvPr id="1594" name="Circle"/>
                <p:cNvSpPr/>
                <p:nvPr/>
              </p:nvSpPr>
              <p:spPr>
                <a:xfrm rot="4800000">
                  <a:off x="17027" y="125537"/>
                  <a:ext cx="29742" cy="29741"/>
                </a:xfrm>
                <a:prstGeom prst="ellipse">
                  <a:avLst/>
                </a:prstGeom>
                <a:solidFill>
                  <a:srgbClr val="348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595" name="Shape"/>
                <p:cNvSpPr/>
                <p:nvPr/>
              </p:nvSpPr>
              <p:spPr>
                <a:xfrm rot="4800000">
                  <a:off x="-54060" y="67024"/>
                  <a:ext cx="148673" cy="149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1" h="21593" fill="norm" stroke="1" extrusionOk="0">
                      <a:moveTo>
                        <a:pt x="1069" y="0"/>
                      </a:moveTo>
                      <a:cubicBezTo>
                        <a:pt x="796" y="0"/>
                        <a:pt x="523" y="1056"/>
                        <a:pt x="314" y="3151"/>
                      </a:cubicBezTo>
                      <a:cubicBezTo>
                        <a:pt x="-104" y="7342"/>
                        <a:pt x="-104" y="14117"/>
                        <a:pt x="314" y="18307"/>
                      </a:cubicBezTo>
                      <a:cubicBezTo>
                        <a:pt x="523" y="20402"/>
                        <a:pt x="796" y="21459"/>
                        <a:pt x="1069" y="21459"/>
                      </a:cubicBezTo>
                      <a:lnTo>
                        <a:pt x="20325" y="21593"/>
                      </a:lnTo>
                      <a:cubicBezTo>
                        <a:pt x="20611" y="21588"/>
                        <a:pt x="20873" y="20432"/>
                        <a:pt x="21081" y="18307"/>
                      </a:cubicBezTo>
                      <a:cubicBezTo>
                        <a:pt x="21494" y="14084"/>
                        <a:pt x="21496" y="7338"/>
                        <a:pt x="21081" y="3151"/>
                      </a:cubicBezTo>
                      <a:cubicBezTo>
                        <a:pt x="20872" y="1050"/>
                        <a:pt x="20599" y="-7"/>
                        <a:pt x="20325" y="0"/>
                      </a:cubicBezTo>
                      <a:lnTo>
                        <a:pt x="1069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  <p:grpSp>
          <p:nvGrpSpPr>
            <p:cNvPr id="1602" name="Group"/>
            <p:cNvGrpSpPr/>
            <p:nvPr/>
          </p:nvGrpSpPr>
          <p:grpSpPr>
            <a:xfrm>
              <a:off x="472502" y="181731"/>
              <a:ext cx="357461" cy="407913"/>
              <a:chOff x="0" y="0"/>
              <a:chExt cx="357460" cy="407911"/>
            </a:xfrm>
          </p:grpSpPr>
          <p:sp>
            <p:nvSpPr>
              <p:cNvPr id="1598" name="Rounded Rectangle"/>
              <p:cNvSpPr/>
              <p:nvPr/>
            </p:nvSpPr>
            <p:spPr>
              <a:xfrm rot="3000000">
                <a:off x="6537" y="167806"/>
                <a:ext cx="371756" cy="118963"/>
              </a:xfrm>
              <a:prstGeom prst="roundRect">
                <a:avLst>
                  <a:gd name="adj" fmla="val 18750"/>
                </a:avLst>
              </a:prstGeom>
              <a:solidFill>
                <a:srgbClr val="72B1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601" name="Group"/>
              <p:cNvGrpSpPr/>
              <p:nvPr/>
            </p:nvGrpSpPr>
            <p:grpSpPr>
              <a:xfrm>
                <a:off x="-1" y="0"/>
                <a:ext cx="117480" cy="133965"/>
                <a:chOff x="0" y="0"/>
                <a:chExt cx="117478" cy="133964"/>
              </a:xfrm>
            </p:grpSpPr>
            <p:sp>
              <p:nvSpPr>
                <p:cNvPr id="1599" name="Circle"/>
                <p:cNvSpPr/>
                <p:nvPr/>
              </p:nvSpPr>
              <p:spPr>
                <a:xfrm rot="3000000">
                  <a:off x="81658" y="98144"/>
                  <a:ext cx="29742" cy="29742"/>
                </a:xfrm>
                <a:prstGeom prst="ellipse">
                  <a:avLst/>
                </a:prstGeom>
                <a:solidFill>
                  <a:srgbClr val="649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600" name="Shape"/>
                <p:cNvSpPr/>
                <p:nvPr/>
              </p:nvSpPr>
              <p:spPr>
                <a:xfrm rot="3000000">
                  <a:off x="-20823" y="54272"/>
                  <a:ext cx="148673" cy="149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1" h="21593" fill="norm" stroke="1" extrusionOk="0">
                      <a:moveTo>
                        <a:pt x="1069" y="0"/>
                      </a:moveTo>
                      <a:cubicBezTo>
                        <a:pt x="796" y="0"/>
                        <a:pt x="523" y="1056"/>
                        <a:pt x="314" y="3151"/>
                      </a:cubicBezTo>
                      <a:cubicBezTo>
                        <a:pt x="-104" y="7342"/>
                        <a:pt x="-104" y="14117"/>
                        <a:pt x="314" y="18307"/>
                      </a:cubicBezTo>
                      <a:cubicBezTo>
                        <a:pt x="523" y="20402"/>
                        <a:pt x="796" y="21459"/>
                        <a:pt x="1069" y="21459"/>
                      </a:cubicBezTo>
                      <a:lnTo>
                        <a:pt x="20325" y="21593"/>
                      </a:lnTo>
                      <a:cubicBezTo>
                        <a:pt x="20611" y="21588"/>
                        <a:pt x="20873" y="20432"/>
                        <a:pt x="21081" y="18307"/>
                      </a:cubicBezTo>
                      <a:cubicBezTo>
                        <a:pt x="21494" y="14084"/>
                        <a:pt x="21496" y="7338"/>
                        <a:pt x="21081" y="3151"/>
                      </a:cubicBezTo>
                      <a:cubicBezTo>
                        <a:pt x="20872" y="1050"/>
                        <a:pt x="20599" y="-7"/>
                        <a:pt x="20325" y="0"/>
                      </a:cubicBezTo>
                      <a:lnTo>
                        <a:pt x="1069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  <p:grpSp>
          <p:nvGrpSpPr>
            <p:cNvPr id="1607" name="Group"/>
            <p:cNvGrpSpPr/>
            <p:nvPr/>
          </p:nvGrpSpPr>
          <p:grpSpPr>
            <a:xfrm>
              <a:off x="491213" y="141509"/>
              <a:ext cx="470484" cy="238936"/>
              <a:chOff x="0" y="0"/>
              <a:chExt cx="470482" cy="238935"/>
            </a:xfrm>
          </p:grpSpPr>
          <p:sp>
            <p:nvSpPr>
              <p:cNvPr id="1603" name="Rounded Rectangle"/>
              <p:cNvSpPr/>
              <p:nvPr/>
            </p:nvSpPr>
            <p:spPr>
              <a:xfrm rot="1200000">
                <a:off x="89593" y="59986"/>
                <a:ext cx="371756" cy="118963"/>
              </a:xfrm>
              <a:prstGeom prst="roundRect">
                <a:avLst>
                  <a:gd name="adj" fmla="val 18750"/>
                </a:avLst>
              </a:pr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606" name="Group"/>
              <p:cNvGrpSpPr/>
              <p:nvPr/>
            </p:nvGrpSpPr>
            <p:grpSpPr>
              <a:xfrm>
                <a:off x="-1" y="13107"/>
                <a:ext cx="154356" cy="74401"/>
                <a:chOff x="0" y="0"/>
                <a:chExt cx="154354" cy="74399"/>
              </a:xfrm>
            </p:grpSpPr>
            <p:sp>
              <p:nvSpPr>
                <p:cNvPr id="1604" name="Circle"/>
                <p:cNvSpPr/>
                <p:nvPr/>
              </p:nvSpPr>
              <p:spPr>
                <a:xfrm rot="1200000">
                  <a:off x="120424" y="40470"/>
                  <a:ext cx="29742" cy="29741"/>
                </a:xfrm>
                <a:prstGeom prst="ellipse">
                  <a:avLst/>
                </a:prstGeom>
                <a:solidFill>
                  <a:srgbClr val="9999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605" name="Shape"/>
                <p:cNvSpPr/>
                <p:nvPr/>
              </p:nvSpPr>
              <p:spPr>
                <a:xfrm rot="1200000">
                  <a:off x="-1925" y="24973"/>
                  <a:ext cx="148673" cy="149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1" h="21593" fill="norm" stroke="1" extrusionOk="0">
                      <a:moveTo>
                        <a:pt x="1069" y="0"/>
                      </a:moveTo>
                      <a:cubicBezTo>
                        <a:pt x="796" y="0"/>
                        <a:pt x="523" y="1056"/>
                        <a:pt x="314" y="3151"/>
                      </a:cubicBezTo>
                      <a:cubicBezTo>
                        <a:pt x="-104" y="7342"/>
                        <a:pt x="-104" y="14117"/>
                        <a:pt x="314" y="18307"/>
                      </a:cubicBezTo>
                      <a:cubicBezTo>
                        <a:pt x="523" y="20402"/>
                        <a:pt x="796" y="21459"/>
                        <a:pt x="1069" y="21459"/>
                      </a:cubicBezTo>
                      <a:lnTo>
                        <a:pt x="20325" y="21593"/>
                      </a:lnTo>
                      <a:cubicBezTo>
                        <a:pt x="20611" y="21588"/>
                        <a:pt x="20873" y="20432"/>
                        <a:pt x="21081" y="18307"/>
                      </a:cubicBezTo>
                      <a:cubicBezTo>
                        <a:pt x="21494" y="14084"/>
                        <a:pt x="21496" y="7338"/>
                        <a:pt x="21081" y="3151"/>
                      </a:cubicBezTo>
                      <a:cubicBezTo>
                        <a:pt x="20872" y="1050"/>
                        <a:pt x="20599" y="-7"/>
                        <a:pt x="20325" y="0"/>
                      </a:cubicBezTo>
                      <a:lnTo>
                        <a:pt x="1069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</p:grpSp>
      <p:sp>
        <p:nvSpPr>
          <p:cNvPr id="1609" name="Rectangle"/>
          <p:cNvSpPr/>
          <p:nvPr/>
        </p:nvSpPr>
        <p:spPr>
          <a:xfrm>
            <a:off x="12402208" y="1683177"/>
            <a:ext cx="10922001" cy="11328030"/>
          </a:xfrm>
          <a:prstGeom prst="rect">
            <a:avLst/>
          </a:prstGeom>
          <a:gradFill>
            <a:gsLst>
              <a:gs pos="0">
                <a:srgbClr val="090909">
                  <a:alpha val="40627"/>
                </a:srgbClr>
              </a:gs>
              <a:gs pos="100000">
                <a:srgbClr val="4F4F4F">
                  <a:alpha val="40627"/>
                </a:srgb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626" name="Group"/>
          <p:cNvGrpSpPr/>
          <p:nvPr/>
        </p:nvGrpSpPr>
        <p:grpSpPr>
          <a:xfrm>
            <a:off x="12550393" y="1919361"/>
            <a:ext cx="961698" cy="672296"/>
            <a:chOff x="0" y="0"/>
            <a:chExt cx="961696" cy="672295"/>
          </a:xfrm>
        </p:grpSpPr>
        <p:sp>
          <p:nvSpPr>
            <p:cNvPr id="1610" name="Shape"/>
            <p:cNvSpPr/>
            <p:nvPr/>
          </p:nvSpPr>
          <p:spPr>
            <a:xfrm>
              <a:off x="-1" y="0"/>
              <a:ext cx="584997" cy="584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506" fill="norm" stroke="1" extrusionOk="0">
                  <a:moveTo>
                    <a:pt x="12533" y="1541"/>
                  </a:moveTo>
                  <a:cubicBezTo>
                    <a:pt x="11582" y="2494"/>
                    <a:pt x="10993" y="3809"/>
                    <a:pt x="10993" y="5263"/>
                  </a:cubicBezTo>
                  <a:cubicBezTo>
                    <a:pt x="10993" y="6180"/>
                    <a:pt x="11228" y="7043"/>
                    <a:pt x="11640" y="7794"/>
                  </a:cubicBezTo>
                  <a:lnTo>
                    <a:pt x="282" y="19164"/>
                  </a:lnTo>
                  <a:cubicBezTo>
                    <a:pt x="-94" y="19541"/>
                    <a:pt x="-94" y="20157"/>
                    <a:pt x="282" y="20534"/>
                  </a:cubicBezTo>
                  <a:lnTo>
                    <a:pt x="967" y="21219"/>
                  </a:lnTo>
                  <a:cubicBezTo>
                    <a:pt x="1344" y="21596"/>
                    <a:pt x="1959" y="21596"/>
                    <a:pt x="2335" y="21219"/>
                  </a:cubicBezTo>
                  <a:lnTo>
                    <a:pt x="3214" y="20339"/>
                  </a:lnTo>
                  <a:lnTo>
                    <a:pt x="4097" y="21223"/>
                  </a:lnTo>
                  <a:cubicBezTo>
                    <a:pt x="4473" y="21600"/>
                    <a:pt x="5088" y="21600"/>
                    <a:pt x="5465" y="21223"/>
                  </a:cubicBezTo>
                  <a:lnTo>
                    <a:pt x="6150" y="20538"/>
                  </a:lnTo>
                  <a:cubicBezTo>
                    <a:pt x="6526" y="20161"/>
                    <a:pt x="6526" y="19545"/>
                    <a:pt x="6150" y="19168"/>
                  </a:cubicBezTo>
                  <a:lnTo>
                    <a:pt x="5267" y="18284"/>
                  </a:lnTo>
                  <a:lnTo>
                    <a:pt x="5849" y="17702"/>
                  </a:lnTo>
                  <a:lnTo>
                    <a:pt x="7206" y="19061"/>
                  </a:lnTo>
                  <a:cubicBezTo>
                    <a:pt x="7583" y="19438"/>
                    <a:pt x="8198" y="19437"/>
                    <a:pt x="8575" y="19060"/>
                  </a:cubicBezTo>
                  <a:lnTo>
                    <a:pt x="9259" y="18376"/>
                  </a:lnTo>
                  <a:cubicBezTo>
                    <a:pt x="9635" y="17999"/>
                    <a:pt x="9636" y="17382"/>
                    <a:pt x="9260" y="17005"/>
                  </a:cubicBezTo>
                  <a:lnTo>
                    <a:pt x="7902" y="15646"/>
                  </a:lnTo>
                  <a:lnTo>
                    <a:pt x="13687" y="9855"/>
                  </a:lnTo>
                  <a:cubicBezTo>
                    <a:pt x="14445" y="10280"/>
                    <a:pt x="15318" y="10525"/>
                    <a:pt x="16249" y="10525"/>
                  </a:cubicBezTo>
                  <a:cubicBezTo>
                    <a:pt x="19152" y="10525"/>
                    <a:pt x="21506" y="8169"/>
                    <a:pt x="21506" y="5263"/>
                  </a:cubicBezTo>
                  <a:cubicBezTo>
                    <a:pt x="21506" y="2356"/>
                    <a:pt x="19152" y="0"/>
                    <a:pt x="16249" y="0"/>
                  </a:cubicBezTo>
                  <a:cubicBezTo>
                    <a:pt x="14798" y="0"/>
                    <a:pt x="13485" y="589"/>
                    <a:pt x="12533" y="1541"/>
                  </a:cubicBezTo>
                  <a:close/>
                  <a:moveTo>
                    <a:pt x="14541" y="3551"/>
                  </a:moveTo>
                  <a:cubicBezTo>
                    <a:pt x="14978" y="3113"/>
                    <a:pt x="15583" y="2842"/>
                    <a:pt x="16250" y="2842"/>
                  </a:cubicBezTo>
                  <a:cubicBezTo>
                    <a:pt x="17586" y="2842"/>
                    <a:pt x="18668" y="3926"/>
                    <a:pt x="18668" y="5263"/>
                  </a:cubicBezTo>
                  <a:cubicBezTo>
                    <a:pt x="18668" y="6599"/>
                    <a:pt x="17586" y="7683"/>
                    <a:pt x="16250" y="7683"/>
                  </a:cubicBezTo>
                  <a:cubicBezTo>
                    <a:pt x="14915" y="7683"/>
                    <a:pt x="13832" y="6599"/>
                    <a:pt x="13832" y="5263"/>
                  </a:cubicBezTo>
                  <a:cubicBezTo>
                    <a:pt x="13832" y="4594"/>
                    <a:pt x="14103" y="3989"/>
                    <a:pt x="14541" y="3551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lnSpc>
                  <a:spcPct val="80000"/>
                </a:lnSpc>
                <a:spcBef>
                  <a:spcPts val="7700"/>
                </a:spcBef>
                <a:defRPr sz="7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615" name="Group"/>
            <p:cNvGrpSpPr/>
            <p:nvPr/>
          </p:nvGrpSpPr>
          <p:grpSpPr>
            <a:xfrm>
              <a:off x="413918" y="191599"/>
              <a:ext cx="181710" cy="480697"/>
              <a:chOff x="0" y="0"/>
              <a:chExt cx="181709" cy="480695"/>
            </a:xfrm>
          </p:grpSpPr>
          <p:sp>
            <p:nvSpPr>
              <p:cNvPr id="1611" name="Rounded Rectangle"/>
              <p:cNvSpPr/>
              <p:nvPr/>
            </p:nvSpPr>
            <p:spPr>
              <a:xfrm rot="4800000">
                <a:off x="-95024" y="227832"/>
                <a:ext cx="371757" cy="118963"/>
              </a:xfrm>
              <a:prstGeom prst="roundRect">
                <a:avLst>
                  <a:gd name="adj" fmla="val 18750"/>
                </a:avLst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614" name="Group"/>
              <p:cNvGrpSpPr/>
              <p:nvPr/>
            </p:nvGrpSpPr>
            <p:grpSpPr>
              <a:xfrm>
                <a:off x="33052" y="-1"/>
                <a:ext cx="49126" cy="157635"/>
                <a:chOff x="0" y="0"/>
                <a:chExt cx="49124" cy="157633"/>
              </a:xfrm>
            </p:grpSpPr>
            <p:sp>
              <p:nvSpPr>
                <p:cNvPr id="1612" name="Circle"/>
                <p:cNvSpPr/>
                <p:nvPr/>
              </p:nvSpPr>
              <p:spPr>
                <a:xfrm rot="4800000">
                  <a:off x="17027" y="125537"/>
                  <a:ext cx="29742" cy="29741"/>
                </a:xfrm>
                <a:prstGeom prst="ellipse">
                  <a:avLst/>
                </a:prstGeom>
                <a:solidFill>
                  <a:srgbClr val="348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613" name="Shape"/>
                <p:cNvSpPr/>
                <p:nvPr/>
              </p:nvSpPr>
              <p:spPr>
                <a:xfrm rot="4800000">
                  <a:off x="-54060" y="67024"/>
                  <a:ext cx="148673" cy="149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1" h="21593" fill="norm" stroke="1" extrusionOk="0">
                      <a:moveTo>
                        <a:pt x="1069" y="0"/>
                      </a:moveTo>
                      <a:cubicBezTo>
                        <a:pt x="796" y="0"/>
                        <a:pt x="523" y="1056"/>
                        <a:pt x="314" y="3151"/>
                      </a:cubicBezTo>
                      <a:cubicBezTo>
                        <a:pt x="-104" y="7342"/>
                        <a:pt x="-104" y="14117"/>
                        <a:pt x="314" y="18307"/>
                      </a:cubicBezTo>
                      <a:cubicBezTo>
                        <a:pt x="523" y="20402"/>
                        <a:pt x="796" y="21459"/>
                        <a:pt x="1069" y="21459"/>
                      </a:cubicBezTo>
                      <a:lnTo>
                        <a:pt x="20325" y="21593"/>
                      </a:lnTo>
                      <a:cubicBezTo>
                        <a:pt x="20611" y="21588"/>
                        <a:pt x="20873" y="20432"/>
                        <a:pt x="21081" y="18307"/>
                      </a:cubicBezTo>
                      <a:cubicBezTo>
                        <a:pt x="21494" y="14084"/>
                        <a:pt x="21496" y="7338"/>
                        <a:pt x="21081" y="3151"/>
                      </a:cubicBezTo>
                      <a:cubicBezTo>
                        <a:pt x="20872" y="1050"/>
                        <a:pt x="20599" y="-7"/>
                        <a:pt x="20325" y="0"/>
                      </a:cubicBezTo>
                      <a:lnTo>
                        <a:pt x="1069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  <p:grpSp>
          <p:nvGrpSpPr>
            <p:cNvPr id="1620" name="Group"/>
            <p:cNvGrpSpPr/>
            <p:nvPr/>
          </p:nvGrpSpPr>
          <p:grpSpPr>
            <a:xfrm>
              <a:off x="472502" y="181731"/>
              <a:ext cx="357461" cy="407913"/>
              <a:chOff x="0" y="0"/>
              <a:chExt cx="357460" cy="407911"/>
            </a:xfrm>
          </p:grpSpPr>
          <p:sp>
            <p:nvSpPr>
              <p:cNvPr id="1616" name="Rounded Rectangle"/>
              <p:cNvSpPr/>
              <p:nvPr/>
            </p:nvSpPr>
            <p:spPr>
              <a:xfrm rot="3000000">
                <a:off x="6537" y="167806"/>
                <a:ext cx="371756" cy="118963"/>
              </a:xfrm>
              <a:prstGeom prst="roundRect">
                <a:avLst>
                  <a:gd name="adj" fmla="val 18750"/>
                </a:avLst>
              </a:prstGeom>
              <a:solidFill>
                <a:srgbClr val="72B1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619" name="Group"/>
              <p:cNvGrpSpPr/>
              <p:nvPr/>
            </p:nvGrpSpPr>
            <p:grpSpPr>
              <a:xfrm>
                <a:off x="-1" y="0"/>
                <a:ext cx="117480" cy="133965"/>
                <a:chOff x="0" y="0"/>
                <a:chExt cx="117478" cy="133964"/>
              </a:xfrm>
            </p:grpSpPr>
            <p:sp>
              <p:nvSpPr>
                <p:cNvPr id="1617" name="Circle"/>
                <p:cNvSpPr/>
                <p:nvPr/>
              </p:nvSpPr>
              <p:spPr>
                <a:xfrm rot="3000000">
                  <a:off x="81658" y="98144"/>
                  <a:ext cx="29742" cy="29742"/>
                </a:xfrm>
                <a:prstGeom prst="ellipse">
                  <a:avLst/>
                </a:prstGeom>
                <a:solidFill>
                  <a:srgbClr val="649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618" name="Shape"/>
                <p:cNvSpPr/>
                <p:nvPr/>
              </p:nvSpPr>
              <p:spPr>
                <a:xfrm rot="3000000">
                  <a:off x="-20823" y="54272"/>
                  <a:ext cx="148673" cy="149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1" h="21593" fill="norm" stroke="1" extrusionOk="0">
                      <a:moveTo>
                        <a:pt x="1069" y="0"/>
                      </a:moveTo>
                      <a:cubicBezTo>
                        <a:pt x="796" y="0"/>
                        <a:pt x="523" y="1056"/>
                        <a:pt x="314" y="3151"/>
                      </a:cubicBezTo>
                      <a:cubicBezTo>
                        <a:pt x="-104" y="7342"/>
                        <a:pt x="-104" y="14117"/>
                        <a:pt x="314" y="18307"/>
                      </a:cubicBezTo>
                      <a:cubicBezTo>
                        <a:pt x="523" y="20402"/>
                        <a:pt x="796" y="21459"/>
                        <a:pt x="1069" y="21459"/>
                      </a:cubicBezTo>
                      <a:lnTo>
                        <a:pt x="20325" y="21593"/>
                      </a:lnTo>
                      <a:cubicBezTo>
                        <a:pt x="20611" y="21588"/>
                        <a:pt x="20873" y="20432"/>
                        <a:pt x="21081" y="18307"/>
                      </a:cubicBezTo>
                      <a:cubicBezTo>
                        <a:pt x="21494" y="14084"/>
                        <a:pt x="21496" y="7338"/>
                        <a:pt x="21081" y="3151"/>
                      </a:cubicBezTo>
                      <a:cubicBezTo>
                        <a:pt x="20872" y="1050"/>
                        <a:pt x="20599" y="-7"/>
                        <a:pt x="20325" y="0"/>
                      </a:cubicBezTo>
                      <a:lnTo>
                        <a:pt x="1069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  <p:grpSp>
          <p:nvGrpSpPr>
            <p:cNvPr id="1625" name="Group"/>
            <p:cNvGrpSpPr/>
            <p:nvPr/>
          </p:nvGrpSpPr>
          <p:grpSpPr>
            <a:xfrm>
              <a:off x="491213" y="141509"/>
              <a:ext cx="470484" cy="238936"/>
              <a:chOff x="0" y="0"/>
              <a:chExt cx="470482" cy="238935"/>
            </a:xfrm>
          </p:grpSpPr>
          <p:sp>
            <p:nvSpPr>
              <p:cNvPr id="1621" name="Rounded Rectangle"/>
              <p:cNvSpPr/>
              <p:nvPr/>
            </p:nvSpPr>
            <p:spPr>
              <a:xfrm rot="1200000">
                <a:off x="89593" y="59986"/>
                <a:ext cx="371756" cy="118963"/>
              </a:xfrm>
              <a:prstGeom prst="roundRect">
                <a:avLst>
                  <a:gd name="adj" fmla="val 18750"/>
                </a:avLst>
              </a:pr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624" name="Group"/>
              <p:cNvGrpSpPr/>
              <p:nvPr/>
            </p:nvGrpSpPr>
            <p:grpSpPr>
              <a:xfrm>
                <a:off x="-1" y="13107"/>
                <a:ext cx="154356" cy="74401"/>
                <a:chOff x="0" y="0"/>
                <a:chExt cx="154354" cy="74399"/>
              </a:xfrm>
            </p:grpSpPr>
            <p:sp>
              <p:nvSpPr>
                <p:cNvPr id="1622" name="Circle"/>
                <p:cNvSpPr/>
                <p:nvPr/>
              </p:nvSpPr>
              <p:spPr>
                <a:xfrm rot="1200000">
                  <a:off x="120424" y="40470"/>
                  <a:ext cx="29742" cy="29741"/>
                </a:xfrm>
                <a:prstGeom prst="ellipse">
                  <a:avLst/>
                </a:prstGeom>
                <a:solidFill>
                  <a:srgbClr val="9999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623" name="Shape"/>
                <p:cNvSpPr/>
                <p:nvPr/>
              </p:nvSpPr>
              <p:spPr>
                <a:xfrm rot="1200000">
                  <a:off x="-1925" y="24973"/>
                  <a:ext cx="148673" cy="149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1" h="21593" fill="norm" stroke="1" extrusionOk="0">
                      <a:moveTo>
                        <a:pt x="1069" y="0"/>
                      </a:moveTo>
                      <a:cubicBezTo>
                        <a:pt x="796" y="0"/>
                        <a:pt x="523" y="1056"/>
                        <a:pt x="314" y="3151"/>
                      </a:cubicBezTo>
                      <a:cubicBezTo>
                        <a:pt x="-104" y="7342"/>
                        <a:pt x="-104" y="14117"/>
                        <a:pt x="314" y="18307"/>
                      </a:cubicBezTo>
                      <a:cubicBezTo>
                        <a:pt x="523" y="20402"/>
                        <a:pt x="796" y="21459"/>
                        <a:pt x="1069" y="21459"/>
                      </a:cubicBezTo>
                      <a:lnTo>
                        <a:pt x="20325" y="21593"/>
                      </a:lnTo>
                      <a:cubicBezTo>
                        <a:pt x="20611" y="21588"/>
                        <a:pt x="20873" y="20432"/>
                        <a:pt x="21081" y="18307"/>
                      </a:cubicBezTo>
                      <a:cubicBezTo>
                        <a:pt x="21494" y="14084"/>
                        <a:pt x="21496" y="7338"/>
                        <a:pt x="21081" y="3151"/>
                      </a:cubicBezTo>
                      <a:cubicBezTo>
                        <a:pt x="20872" y="1050"/>
                        <a:pt x="20599" y="-7"/>
                        <a:pt x="20325" y="0"/>
                      </a:cubicBezTo>
                      <a:lnTo>
                        <a:pt x="1069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</p:grpSp>
      <p:grpSp>
        <p:nvGrpSpPr>
          <p:cNvPr id="1674" name="Group"/>
          <p:cNvGrpSpPr/>
          <p:nvPr/>
        </p:nvGrpSpPr>
        <p:grpSpPr>
          <a:xfrm>
            <a:off x="17012611" y="1662834"/>
            <a:ext cx="6004695" cy="2637914"/>
            <a:chOff x="0" y="0"/>
            <a:chExt cx="6004694" cy="2637913"/>
          </a:xfrm>
        </p:grpSpPr>
        <p:sp>
          <p:nvSpPr>
            <p:cNvPr id="1627" name="Source"/>
            <p:cNvSpPr txBox="1"/>
            <p:nvPr/>
          </p:nvSpPr>
          <p:spPr>
            <a:xfrm>
              <a:off x="0" y="257276"/>
              <a:ext cx="1187333" cy="37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1628" name="ETL"/>
            <p:cNvSpPr txBox="1"/>
            <p:nvPr/>
          </p:nvSpPr>
          <p:spPr>
            <a:xfrm>
              <a:off x="1168265" y="40304"/>
              <a:ext cx="1380147" cy="804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ETL</a:t>
              </a:r>
            </a:p>
          </p:txBody>
        </p:sp>
        <p:sp>
          <p:nvSpPr>
            <p:cNvPr id="1629" name="Enterprise…"/>
            <p:cNvSpPr txBox="1"/>
            <p:nvPr/>
          </p:nvSpPr>
          <p:spPr>
            <a:xfrm>
              <a:off x="4819743" y="262301"/>
              <a:ext cx="1184952" cy="6159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sz="1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Enterprise</a:t>
              </a:r>
            </a:p>
            <a:p>
              <a:pPr>
                <a:defRPr b="1" sz="1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DWH</a:t>
              </a:r>
            </a:p>
          </p:txBody>
        </p:sp>
        <p:sp>
          <p:nvSpPr>
            <p:cNvPr id="1630" name="DataMart"/>
            <p:cNvSpPr txBox="1"/>
            <p:nvPr/>
          </p:nvSpPr>
          <p:spPr>
            <a:xfrm>
              <a:off x="2431364" y="0"/>
              <a:ext cx="1049394" cy="906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DataMart</a:t>
              </a:r>
            </a:p>
          </p:txBody>
        </p:sp>
        <p:grpSp>
          <p:nvGrpSpPr>
            <p:cNvPr id="1637" name="Group"/>
            <p:cNvGrpSpPr/>
            <p:nvPr/>
          </p:nvGrpSpPr>
          <p:grpSpPr>
            <a:xfrm>
              <a:off x="232864" y="705916"/>
              <a:ext cx="484486" cy="572565"/>
              <a:chOff x="0" y="0"/>
              <a:chExt cx="484485" cy="572564"/>
            </a:xfrm>
          </p:grpSpPr>
          <p:sp>
            <p:nvSpPr>
              <p:cNvPr id="1631" name="Shape"/>
              <p:cNvSpPr/>
              <p:nvPr/>
            </p:nvSpPr>
            <p:spPr>
              <a:xfrm>
                <a:off x="0" y="406211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32" name="Oval"/>
              <p:cNvSpPr/>
              <p:nvPr/>
            </p:nvSpPr>
            <p:spPr>
              <a:xfrm>
                <a:off x="0" y="336858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33" name="Shape"/>
              <p:cNvSpPr/>
              <p:nvPr/>
            </p:nvSpPr>
            <p:spPr>
              <a:xfrm>
                <a:off x="0" y="237782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34" name="Oval"/>
              <p:cNvSpPr/>
              <p:nvPr/>
            </p:nvSpPr>
            <p:spPr>
              <a:xfrm>
                <a:off x="0" y="168429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35" name="Shape"/>
              <p:cNvSpPr/>
              <p:nvPr/>
            </p:nvSpPr>
            <p:spPr>
              <a:xfrm>
                <a:off x="0" y="79260"/>
                <a:ext cx="484486" cy="166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36" name="Oval"/>
              <p:cNvSpPr/>
              <p:nvPr/>
            </p:nvSpPr>
            <p:spPr>
              <a:xfrm>
                <a:off x="0" y="0"/>
                <a:ext cx="484486" cy="154372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644" name="Group"/>
            <p:cNvGrpSpPr/>
            <p:nvPr/>
          </p:nvGrpSpPr>
          <p:grpSpPr>
            <a:xfrm>
              <a:off x="232864" y="1266890"/>
              <a:ext cx="484486" cy="572566"/>
              <a:chOff x="0" y="0"/>
              <a:chExt cx="484485" cy="572564"/>
            </a:xfrm>
          </p:grpSpPr>
          <p:sp>
            <p:nvSpPr>
              <p:cNvPr id="1638" name="Shape"/>
              <p:cNvSpPr/>
              <p:nvPr/>
            </p:nvSpPr>
            <p:spPr>
              <a:xfrm>
                <a:off x="0" y="406211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39" name="Oval"/>
              <p:cNvSpPr/>
              <p:nvPr/>
            </p:nvSpPr>
            <p:spPr>
              <a:xfrm>
                <a:off x="0" y="336858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40" name="Shape"/>
              <p:cNvSpPr/>
              <p:nvPr/>
            </p:nvSpPr>
            <p:spPr>
              <a:xfrm>
                <a:off x="0" y="237782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41" name="Oval"/>
              <p:cNvSpPr/>
              <p:nvPr/>
            </p:nvSpPr>
            <p:spPr>
              <a:xfrm>
                <a:off x="0" y="168429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42" name="Shape"/>
              <p:cNvSpPr/>
              <p:nvPr/>
            </p:nvSpPr>
            <p:spPr>
              <a:xfrm>
                <a:off x="0" y="79260"/>
                <a:ext cx="484486" cy="166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43" name="Oval"/>
              <p:cNvSpPr/>
              <p:nvPr/>
            </p:nvSpPr>
            <p:spPr>
              <a:xfrm>
                <a:off x="0" y="0"/>
                <a:ext cx="484486" cy="154372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651" name="Group"/>
            <p:cNvGrpSpPr/>
            <p:nvPr/>
          </p:nvGrpSpPr>
          <p:grpSpPr>
            <a:xfrm>
              <a:off x="232864" y="1847358"/>
              <a:ext cx="484486" cy="572566"/>
              <a:chOff x="0" y="0"/>
              <a:chExt cx="484485" cy="572564"/>
            </a:xfrm>
          </p:grpSpPr>
          <p:sp>
            <p:nvSpPr>
              <p:cNvPr id="1645" name="Shape"/>
              <p:cNvSpPr/>
              <p:nvPr/>
            </p:nvSpPr>
            <p:spPr>
              <a:xfrm>
                <a:off x="0" y="406211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46" name="Oval"/>
              <p:cNvSpPr/>
              <p:nvPr/>
            </p:nvSpPr>
            <p:spPr>
              <a:xfrm>
                <a:off x="0" y="336858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47" name="Shape"/>
              <p:cNvSpPr/>
              <p:nvPr/>
            </p:nvSpPr>
            <p:spPr>
              <a:xfrm>
                <a:off x="0" y="237782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48" name="Oval"/>
              <p:cNvSpPr/>
              <p:nvPr/>
            </p:nvSpPr>
            <p:spPr>
              <a:xfrm>
                <a:off x="0" y="168429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49" name="Shape"/>
              <p:cNvSpPr/>
              <p:nvPr/>
            </p:nvSpPr>
            <p:spPr>
              <a:xfrm>
                <a:off x="0" y="79260"/>
                <a:ext cx="484486" cy="166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50" name="Oval"/>
              <p:cNvSpPr/>
              <p:nvPr/>
            </p:nvSpPr>
            <p:spPr>
              <a:xfrm>
                <a:off x="0" y="0"/>
                <a:ext cx="484486" cy="154372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658" name="Group"/>
            <p:cNvGrpSpPr/>
            <p:nvPr/>
          </p:nvGrpSpPr>
          <p:grpSpPr>
            <a:xfrm>
              <a:off x="762333" y="851172"/>
              <a:ext cx="663150" cy="1216964"/>
              <a:chOff x="0" y="0"/>
              <a:chExt cx="663149" cy="1216962"/>
            </a:xfrm>
          </p:grpSpPr>
          <p:grpSp>
            <p:nvGrpSpPr>
              <p:cNvPr id="1656" name="Group"/>
              <p:cNvGrpSpPr/>
              <p:nvPr/>
            </p:nvGrpSpPr>
            <p:grpSpPr>
              <a:xfrm>
                <a:off x="0" y="-1"/>
                <a:ext cx="327379" cy="1216964"/>
                <a:chOff x="0" y="0"/>
                <a:chExt cx="327378" cy="1216962"/>
              </a:xfrm>
            </p:grpSpPr>
            <p:sp>
              <p:nvSpPr>
                <p:cNvPr id="1652" name="Line"/>
                <p:cNvSpPr/>
                <p:nvPr/>
              </p:nvSpPr>
              <p:spPr>
                <a:xfrm>
                  <a:off x="0" y="3142"/>
                  <a:ext cx="327379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653" name="Line"/>
                <p:cNvSpPr/>
                <p:nvPr/>
              </p:nvSpPr>
              <p:spPr>
                <a:xfrm>
                  <a:off x="0" y="627926"/>
                  <a:ext cx="327379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654" name="Line"/>
                <p:cNvSpPr/>
                <p:nvPr/>
              </p:nvSpPr>
              <p:spPr>
                <a:xfrm>
                  <a:off x="0" y="1197562"/>
                  <a:ext cx="327379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655" name="Line"/>
                <p:cNvSpPr/>
                <p:nvPr/>
              </p:nvSpPr>
              <p:spPr>
                <a:xfrm flipH="1">
                  <a:off x="324848" y="-1"/>
                  <a:ext cx="1" cy="1216964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1657" name="Line"/>
              <p:cNvSpPr/>
              <p:nvPr/>
            </p:nvSpPr>
            <p:spPr>
              <a:xfrm>
                <a:off x="335770" y="628296"/>
                <a:ext cx="327380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1661" name="Group"/>
            <p:cNvGrpSpPr/>
            <p:nvPr/>
          </p:nvGrpSpPr>
          <p:grpSpPr>
            <a:xfrm>
              <a:off x="1470465" y="1006537"/>
              <a:ext cx="750320" cy="726439"/>
              <a:chOff x="0" y="0"/>
              <a:chExt cx="750318" cy="726437"/>
            </a:xfrm>
          </p:grpSpPr>
          <p:pic>
            <p:nvPicPr>
              <p:cNvPr id="1659" name="Screen Shot 2020-04-09 at 22.41.56.png" descr="Screen Shot 2020-04-09 at 22.41.56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53873"/>
                <a:ext cx="544537" cy="5725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60" name="Screen Shot 2020-04-09 at 22.38.02.png" descr="Screen Shot 2020-04-09 at 22.38.02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43889" y="0"/>
                <a:ext cx="406430" cy="3848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88900" dist="25400" dir="540000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1662" name="Line"/>
            <p:cNvSpPr/>
            <p:nvPr/>
          </p:nvSpPr>
          <p:spPr>
            <a:xfrm>
              <a:off x="2048280" y="1496350"/>
              <a:ext cx="376161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pic>
          <p:nvPicPr>
            <p:cNvPr id="1663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909902" y="1123883"/>
              <a:ext cx="872166" cy="1007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4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32831" y="676268"/>
              <a:ext cx="406430" cy="46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67" name="Group"/>
            <p:cNvGrpSpPr/>
            <p:nvPr/>
          </p:nvGrpSpPr>
          <p:grpSpPr>
            <a:xfrm>
              <a:off x="3857857" y="1242107"/>
              <a:ext cx="525202" cy="508486"/>
              <a:chOff x="0" y="0"/>
              <a:chExt cx="525201" cy="508485"/>
            </a:xfrm>
          </p:grpSpPr>
          <p:pic>
            <p:nvPicPr>
              <p:cNvPr id="1665" name="Screen Shot 2020-04-09 at 22.41.56.png" descr="Screen Shot 2020-04-09 at 22.41.56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7706"/>
                <a:ext cx="381160" cy="4007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66" name="Screen Shot 2020-04-09 at 22.38.02.png" descr="Screen Shot 2020-04-09 at 22.38.02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40712" y="0"/>
                <a:ext cx="284490" cy="2694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88900" dist="25400" dir="540000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1668" name="Line"/>
            <p:cNvSpPr/>
            <p:nvPr/>
          </p:nvSpPr>
          <p:spPr>
            <a:xfrm>
              <a:off x="3384349" y="1653953"/>
              <a:ext cx="376161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pic>
          <p:nvPicPr>
            <p:cNvPr id="1669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45173" y="1419191"/>
              <a:ext cx="406431" cy="46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0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45173" y="2168388"/>
              <a:ext cx="406431" cy="469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1" name="Line"/>
            <p:cNvSpPr/>
            <p:nvPr/>
          </p:nvSpPr>
          <p:spPr>
            <a:xfrm>
              <a:off x="3401132" y="1008395"/>
              <a:ext cx="381445" cy="38144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672" name="Line"/>
            <p:cNvSpPr/>
            <p:nvPr/>
          </p:nvSpPr>
          <p:spPr>
            <a:xfrm>
              <a:off x="4415924" y="1579665"/>
              <a:ext cx="327380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673" name="Line"/>
            <p:cNvSpPr/>
            <p:nvPr/>
          </p:nvSpPr>
          <p:spPr>
            <a:xfrm flipV="1">
              <a:off x="3443794" y="1896250"/>
              <a:ext cx="337960" cy="33796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722" name="Group"/>
          <p:cNvGrpSpPr/>
          <p:nvPr/>
        </p:nvGrpSpPr>
        <p:grpSpPr>
          <a:xfrm>
            <a:off x="5932075" y="1646312"/>
            <a:ext cx="5628104" cy="2650614"/>
            <a:chOff x="0" y="0"/>
            <a:chExt cx="5628102" cy="2650613"/>
          </a:xfrm>
        </p:grpSpPr>
        <p:sp>
          <p:nvSpPr>
            <p:cNvPr id="1675" name="Source"/>
            <p:cNvSpPr txBox="1"/>
            <p:nvPr/>
          </p:nvSpPr>
          <p:spPr>
            <a:xfrm>
              <a:off x="0" y="267673"/>
              <a:ext cx="1187333" cy="37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1676" name="ETL"/>
            <p:cNvSpPr txBox="1"/>
            <p:nvPr/>
          </p:nvSpPr>
          <p:spPr>
            <a:xfrm>
              <a:off x="1168265" y="50700"/>
              <a:ext cx="1380147" cy="804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ETL</a:t>
              </a:r>
            </a:p>
          </p:txBody>
        </p:sp>
        <p:sp>
          <p:nvSpPr>
            <p:cNvPr id="1677" name="Enterprise…"/>
            <p:cNvSpPr txBox="1"/>
            <p:nvPr/>
          </p:nvSpPr>
          <p:spPr>
            <a:xfrm>
              <a:off x="2477804" y="293976"/>
              <a:ext cx="1184952" cy="615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sz="1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Enterprise</a:t>
              </a:r>
            </a:p>
            <a:p>
              <a:pPr>
                <a:defRPr b="1" sz="1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DWH</a:t>
              </a:r>
            </a:p>
          </p:txBody>
        </p:sp>
        <p:sp>
          <p:nvSpPr>
            <p:cNvPr id="1678" name="DataMart"/>
            <p:cNvSpPr txBox="1"/>
            <p:nvPr/>
          </p:nvSpPr>
          <p:spPr>
            <a:xfrm>
              <a:off x="4578710" y="0"/>
              <a:ext cx="1049393" cy="906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6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DataMart</a:t>
              </a:r>
            </a:p>
          </p:txBody>
        </p:sp>
        <p:grpSp>
          <p:nvGrpSpPr>
            <p:cNvPr id="1685" name="Group"/>
            <p:cNvGrpSpPr/>
            <p:nvPr/>
          </p:nvGrpSpPr>
          <p:grpSpPr>
            <a:xfrm>
              <a:off x="232864" y="716312"/>
              <a:ext cx="484486" cy="572566"/>
              <a:chOff x="0" y="0"/>
              <a:chExt cx="484485" cy="572564"/>
            </a:xfrm>
          </p:grpSpPr>
          <p:sp>
            <p:nvSpPr>
              <p:cNvPr id="1679" name="Shape"/>
              <p:cNvSpPr/>
              <p:nvPr/>
            </p:nvSpPr>
            <p:spPr>
              <a:xfrm>
                <a:off x="0" y="406211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80" name="Oval"/>
              <p:cNvSpPr/>
              <p:nvPr/>
            </p:nvSpPr>
            <p:spPr>
              <a:xfrm>
                <a:off x="0" y="336858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81" name="Shape"/>
              <p:cNvSpPr/>
              <p:nvPr/>
            </p:nvSpPr>
            <p:spPr>
              <a:xfrm>
                <a:off x="0" y="237782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82" name="Oval"/>
              <p:cNvSpPr/>
              <p:nvPr/>
            </p:nvSpPr>
            <p:spPr>
              <a:xfrm>
                <a:off x="0" y="168429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83" name="Shape"/>
              <p:cNvSpPr/>
              <p:nvPr/>
            </p:nvSpPr>
            <p:spPr>
              <a:xfrm>
                <a:off x="0" y="79260"/>
                <a:ext cx="484486" cy="166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84" name="Oval"/>
              <p:cNvSpPr/>
              <p:nvPr/>
            </p:nvSpPr>
            <p:spPr>
              <a:xfrm>
                <a:off x="0" y="0"/>
                <a:ext cx="484486" cy="154372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692" name="Group"/>
            <p:cNvGrpSpPr/>
            <p:nvPr/>
          </p:nvGrpSpPr>
          <p:grpSpPr>
            <a:xfrm>
              <a:off x="232864" y="1277287"/>
              <a:ext cx="484486" cy="572565"/>
              <a:chOff x="0" y="0"/>
              <a:chExt cx="484485" cy="572564"/>
            </a:xfrm>
          </p:grpSpPr>
          <p:sp>
            <p:nvSpPr>
              <p:cNvPr id="1686" name="Shape"/>
              <p:cNvSpPr/>
              <p:nvPr/>
            </p:nvSpPr>
            <p:spPr>
              <a:xfrm>
                <a:off x="0" y="406211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87" name="Oval"/>
              <p:cNvSpPr/>
              <p:nvPr/>
            </p:nvSpPr>
            <p:spPr>
              <a:xfrm>
                <a:off x="0" y="336858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88" name="Shape"/>
              <p:cNvSpPr/>
              <p:nvPr/>
            </p:nvSpPr>
            <p:spPr>
              <a:xfrm>
                <a:off x="0" y="237782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89" name="Oval"/>
              <p:cNvSpPr/>
              <p:nvPr/>
            </p:nvSpPr>
            <p:spPr>
              <a:xfrm>
                <a:off x="0" y="168429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90" name="Shape"/>
              <p:cNvSpPr/>
              <p:nvPr/>
            </p:nvSpPr>
            <p:spPr>
              <a:xfrm>
                <a:off x="0" y="79260"/>
                <a:ext cx="484486" cy="166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91" name="Oval"/>
              <p:cNvSpPr/>
              <p:nvPr/>
            </p:nvSpPr>
            <p:spPr>
              <a:xfrm>
                <a:off x="0" y="0"/>
                <a:ext cx="484486" cy="154372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699" name="Group"/>
            <p:cNvGrpSpPr/>
            <p:nvPr/>
          </p:nvGrpSpPr>
          <p:grpSpPr>
            <a:xfrm>
              <a:off x="232864" y="1857755"/>
              <a:ext cx="484486" cy="572566"/>
              <a:chOff x="0" y="0"/>
              <a:chExt cx="484485" cy="572564"/>
            </a:xfrm>
          </p:grpSpPr>
          <p:sp>
            <p:nvSpPr>
              <p:cNvPr id="1693" name="Shape"/>
              <p:cNvSpPr/>
              <p:nvPr/>
            </p:nvSpPr>
            <p:spPr>
              <a:xfrm>
                <a:off x="0" y="406211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94" name="Oval"/>
              <p:cNvSpPr/>
              <p:nvPr/>
            </p:nvSpPr>
            <p:spPr>
              <a:xfrm>
                <a:off x="0" y="336858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95" name="Shape"/>
              <p:cNvSpPr/>
              <p:nvPr/>
            </p:nvSpPr>
            <p:spPr>
              <a:xfrm>
                <a:off x="0" y="237782"/>
                <a:ext cx="484486" cy="16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96" name="Oval"/>
              <p:cNvSpPr/>
              <p:nvPr/>
            </p:nvSpPr>
            <p:spPr>
              <a:xfrm>
                <a:off x="0" y="168429"/>
                <a:ext cx="484486" cy="154372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97" name="Shape"/>
              <p:cNvSpPr/>
              <p:nvPr/>
            </p:nvSpPr>
            <p:spPr>
              <a:xfrm>
                <a:off x="0" y="79260"/>
                <a:ext cx="484486" cy="166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98" name="Oval"/>
              <p:cNvSpPr/>
              <p:nvPr/>
            </p:nvSpPr>
            <p:spPr>
              <a:xfrm>
                <a:off x="0" y="0"/>
                <a:ext cx="484486" cy="154372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706" name="Group"/>
            <p:cNvGrpSpPr/>
            <p:nvPr/>
          </p:nvGrpSpPr>
          <p:grpSpPr>
            <a:xfrm>
              <a:off x="762333" y="861569"/>
              <a:ext cx="663150" cy="1216963"/>
              <a:chOff x="0" y="0"/>
              <a:chExt cx="663149" cy="1216962"/>
            </a:xfrm>
          </p:grpSpPr>
          <p:grpSp>
            <p:nvGrpSpPr>
              <p:cNvPr id="1704" name="Group"/>
              <p:cNvGrpSpPr/>
              <p:nvPr/>
            </p:nvGrpSpPr>
            <p:grpSpPr>
              <a:xfrm>
                <a:off x="0" y="-1"/>
                <a:ext cx="327379" cy="1216964"/>
                <a:chOff x="0" y="0"/>
                <a:chExt cx="327378" cy="1216962"/>
              </a:xfrm>
            </p:grpSpPr>
            <p:sp>
              <p:nvSpPr>
                <p:cNvPr id="1700" name="Line"/>
                <p:cNvSpPr/>
                <p:nvPr/>
              </p:nvSpPr>
              <p:spPr>
                <a:xfrm>
                  <a:off x="0" y="3142"/>
                  <a:ext cx="327379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701" name="Line"/>
                <p:cNvSpPr/>
                <p:nvPr/>
              </p:nvSpPr>
              <p:spPr>
                <a:xfrm>
                  <a:off x="0" y="627926"/>
                  <a:ext cx="327379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702" name="Line"/>
                <p:cNvSpPr/>
                <p:nvPr/>
              </p:nvSpPr>
              <p:spPr>
                <a:xfrm>
                  <a:off x="0" y="1197562"/>
                  <a:ext cx="327379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703" name="Line"/>
                <p:cNvSpPr/>
                <p:nvPr/>
              </p:nvSpPr>
              <p:spPr>
                <a:xfrm flipH="1">
                  <a:off x="324848" y="-1"/>
                  <a:ext cx="1" cy="1216964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1705" name="Line"/>
              <p:cNvSpPr/>
              <p:nvPr/>
            </p:nvSpPr>
            <p:spPr>
              <a:xfrm>
                <a:off x="335770" y="628296"/>
                <a:ext cx="327380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1709" name="Group"/>
            <p:cNvGrpSpPr/>
            <p:nvPr/>
          </p:nvGrpSpPr>
          <p:grpSpPr>
            <a:xfrm>
              <a:off x="1470465" y="1016934"/>
              <a:ext cx="750320" cy="726439"/>
              <a:chOff x="0" y="0"/>
              <a:chExt cx="750318" cy="726437"/>
            </a:xfrm>
          </p:grpSpPr>
          <p:pic>
            <p:nvPicPr>
              <p:cNvPr id="1707" name="Screen Shot 2020-04-09 at 22.41.56.png" descr="Screen Shot 2020-04-09 at 22.41.56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53873"/>
                <a:ext cx="544537" cy="5725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8" name="Screen Shot 2020-04-09 at 22.38.02.png" descr="Screen Shot 2020-04-09 at 22.38.02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43889" y="0"/>
                <a:ext cx="406430" cy="3848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88900" dist="25400" dir="540000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1710" name="Line"/>
            <p:cNvSpPr/>
            <p:nvPr/>
          </p:nvSpPr>
          <p:spPr>
            <a:xfrm>
              <a:off x="2048280" y="1506747"/>
              <a:ext cx="376161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pic>
          <p:nvPicPr>
            <p:cNvPr id="1711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17163" y="1155557"/>
              <a:ext cx="872166" cy="1007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2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918277" y="676268"/>
              <a:ext cx="406430" cy="46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15" name="Group"/>
            <p:cNvGrpSpPr/>
            <p:nvPr/>
          </p:nvGrpSpPr>
          <p:grpSpPr>
            <a:xfrm>
              <a:off x="3857857" y="1252504"/>
              <a:ext cx="525202" cy="508486"/>
              <a:chOff x="0" y="0"/>
              <a:chExt cx="525201" cy="508485"/>
            </a:xfrm>
          </p:grpSpPr>
          <p:pic>
            <p:nvPicPr>
              <p:cNvPr id="1713" name="Screen Shot 2020-04-09 at 22.41.56.png" descr="Screen Shot 2020-04-09 at 22.41.56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7706"/>
                <a:ext cx="381160" cy="4007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4" name="Screen Shot 2020-04-09 at 22.38.02.png" descr="Screen Shot 2020-04-09 at 22.38.02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40712" y="0"/>
                <a:ext cx="284490" cy="2694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88900" dist="25400" dir="540000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1716" name="Line"/>
            <p:cNvSpPr/>
            <p:nvPr/>
          </p:nvSpPr>
          <p:spPr>
            <a:xfrm>
              <a:off x="3452329" y="1526562"/>
              <a:ext cx="376161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pic>
          <p:nvPicPr>
            <p:cNvPr id="1717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930619" y="1419191"/>
              <a:ext cx="406431" cy="46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8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930619" y="2181089"/>
              <a:ext cx="406431" cy="469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9" name="Line"/>
            <p:cNvSpPr/>
            <p:nvPr/>
          </p:nvSpPr>
          <p:spPr>
            <a:xfrm flipV="1">
              <a:off x="4428298" y="1018792"/>
              <a:ext cx="270679" cy="27067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20" name="Line"/>
            <p:cNvSpPr/>
            <p:nvPr/>
          </p:nvSpPr>
          <p:spPr>
            <a:xfrm>
              <a:off x="4479424" y="1526562"/>
              <a:ext cx="327380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21" name="Line"/>
            <p:cNvSpPr/>
            <p:nvPr/>
          </p:nvSpPr>
          <p:spPr>
            <a:xfrm>
              <a:off x="4414929" y="1763654"/>
              <a:ext cx="270679" cy="27067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725" name="Group"/>
          <p:cNvGrpSpPr/>
          <p:nvPr/>
        </p:nvGrpSpPr>
        <p:grpSpPr>
          <a:xfrm>
            <a:off x="1257997" y="5300662"/>
            <a:ext cx="9093661" cy="3361666"/>
            <a:chOff x="0" y="0"/>
            <a:chExt cx="9093660" cy="3361664"/>
          </a:xfrm>
        </p:grpSpPr>
        <p:sp>
          <p:nvSpPr>
            <p:cNvPr id="1723" name="Advantages"/>
            <p:cNvSpPr txBox="1"/>
            <p:nvPr/>
          </p:nvSpPr>
          <p:spPr>
            <a:xfrm>
              <a:off x="356786" y="0"/>
              <a:ext cx="220954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Advantages</a:t>
              </a:r>
            </a:p>
          </p:txBody>
        </p:sp>
        <p:sp>
          <p:nvSpPr>
            <p:cNvPr id="1724" name="Single point of truth…"/>
            <p:cNvSpPr txBox="1"/>
            <p:nvPr/>
          </p:nvSpPr>
          <p:spPr>
            <a:xfrm>
              <a:off x="0" y="711051"/>
              <a:ext cx="9093661" cy="2650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Single point of truth </a:t>
              </a:r>
            </a:p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Flexible Enterprise changes</a:t>
              </a:r>
            </a:p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Subsequent project cost is lower</a:t>
              </a:r>
            </a:p>
          </p:txBody>
        </p:sp>
      </p:grpSp>
      <p:sp>
        <p:nvSpPr>
          <p:cNvPr id="1726" name="BOTTOM UP"/>
          <p:cNvSpPr txBox="1"/>
          <p:nvPr/>
        </p:nvSpPr>
        <p:spPr>
          <a:xfrm>
            <a:off x="13757088" y="1976877"/>
            <a:ext cx="4180616" cy="57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>
              <a:defRPr b="1" sz="3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BOTTOM UP </a:t>
            </a:r>
          </a:p>
        </p:txBody>
      </p:sp>
      <p:sp>
        <p:nvSpPr>
          <p:cNvPr id="1727" name="TOP DOWN"/>
          <p:cNvSpPr txBox="1"/>
          <p:nvPr/>
        </p:nvSpPr>
        <p:spPr>
          <a:xfrm>
            <a:off x="2273633" y="1976877"/>
            <a:ext cx="4180616" cy="57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>
              <a:defRPr b="1" sz="3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TOP DOWN </a:t>
            </a:r>
          </a:p>
        </p:txBody>
      </p:sp>
      <p:grpSp>
        <p:nvGrpSpPr>
          <p:cNvPr id="1730" name="Group"/>
          <p:cNvGrpSpPr/>
          <p:nvPr/>
        </p:nvGrpSpPr>
        <p:grpSpPr>
          <a:xfrm>
            <a:off x="1311756" y="9105486"/>
            <a:ext cx="10398212" cy="3187740"/>
            <a:chOff x="0" y="0"/>
            <a:chExt cx="10398210" cy="3187739"/>
          </a:xfrm>
        </p:grpSpPr>
        <p:sp>
          <p:nvSpPr>
            <p:cNvPr id="1728" name="Disadvantages"/>
            <p:cNvSpPr txBox="1"/>
            <p:nvPr/>
          </p:nvSpPr>
          <p:spPr>
            <a:xfrm>
              <a:off x="302073" y="0"/>
              <a:ext cx="2717420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>
                  <a:solidFill>
                    <a:srgbClr val="C39EB6"/>
                  </a:solidFill>
                </a:defRPr>
              </a:lvl1pPr>
            </a:lstStyle>
            <a:p>
              <a:pPr/>
              <a:r>
                <a:t>Disadvantages</a:t>
              </a:r>
            </a:p>
          </p:txBody>
        </p:sp>
        <p:sp>
          <p:nvSpPr>
            <p:cNvPr id="1729" name="Inflexible to changing departmental needs quickly…"/>
            <p:cNvSpPr txBox="1"/>
            <p:nvPr/>
          </p:nvSpPr>
          <p:spPr>
            <a:xfrm>
              <a:off x="0" y="756460"/>
              <a:ext cx="10398211" cy="2431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I</a:t>
              </a:r>
              <a:r>
                <a:rPr>
                  <a:latin typeface="Calibri"/>
                  <a:ea typeface="Calibri"/>
                  <a:cs typeface="Calibri"/>
                  <a:sym typeface="Calibri"/>
                </a:rPr>
                <a:t>nflexible to changing departmental needs </a:t>
              </a:r>
              <a:r>
                <a:t>quickly </a:t>
              </a:r>
            </a:p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The model become complex over time  </a:t>
              </a:r>
            </a:p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The initial set-up and delivery will take more time</a:t>
              </a:r>
            </a:p>
          </p:txBody>
        </p:sp>
      </p:grpSp>
      <p:grpSp>
        <p:nvGrpSpPr>
          <p:cNvPr id="1733" name="Group"/>
          <p:cNvGrpSpPr/>
          <p:nvPr/>
        </p:nvGrpSpPr>
        <p:grpSpPr>
          <a:xfrm>
            <a:off x="12753498" y="5129462"/>
            <a:ext cx="9209230" cy="3137040"/>
            <a:chOff x="0" y="0"/>
            <a:chExt cx="9209229" cy="3137039"/>
          </a:xfrm>
        </p:grpSpPr>
        <p:sp>
          <p:nvSpPr>
            <p:cNvPr id="1731" name="Advantages"/>
            <p:cNvSpPr txBox="1"/>
            <p:nvPr/>
          </p:nvSpPr>
          <p:spPr>
            <a:xfrm>
              <a:off x="512527" y="0"/>
              <a:ext cx="220954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Advantages</a:t>
              </a:r>
            </a:p>
          </p:txBody>
        </p:sp>
        <p:sp>
          <p:nvSpPr>
            <p:cNvPr id="1732" name="Quick to set-up and build…"/>
            <p:cNvSpPr txBox="1"/>
            <p:nvPr/>
          </p:nvSpPr>
          <p:spPr>
            <a:xfrm>
              <a:off x="0" y="705760"/>
              <a:ext cx="9209230" cy="2431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Quick to set-up and build</a:t>
              </a:r>
            </a:p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Performance of the star schema is good</a:t>
              </a:r>
            </a:p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Easier to extend the data warehouse</a:t>
              </a:r>
            </a:p>
          </p:txBody>
        </p:sp>
      </p:grpSp>
      <p:grpSp>
        <p:nvGrpSpPr>
          <p:cNvPr id="1736" name="Group"/>
          <p:cNvGrpSpPr/>
          <p:nvPr/>
        </p:nvGrpSpPr>
        <p:grpSpPr>
          <a:xfrm>
            <a:off x="12970835" y="9105486"/>
            <a:ext cx="9387625" cy="3664540"/>
            <a:chOff x="0" y="0"/>
            <a:chExt cx="9387623" cy="3664539"/>
          </a:xfrm>
        </p:grpSpPr>
        <p:sp>
          <p:nvSpPr>
            <p:cNvPr id="1734" name="Disadvantages"/>
            <p:cNvSpPr txBox="1"/>
            <p:nvPr/>
          </p:nvSpPr>
          <p:spPr>
            <a:xfrm>
              <a:off x="452010" y="0"/>
              <a:ext cx="2717420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>
                  <a:solidFill>
                    <a:srgbClr val="C39EB6"/>
                  </a:solidFill>
                </a:defRPr>
              </a:lvl1pPr>
            </a:lstStyle>
            <a:p>
              <a:pPr/>
              <a:r>
                <a:t>Disadvantages</a:t>
              </a:r>
            </a:p>
          </p:txBody>
        </p:sp>
        <p:sp>
          <p:nvSpPr>
            <p:cNvPr id="1735" name="The essence of the ‘one source of truth’ is lost…"/>
            <p:cNvSpPr txBox="1"/>
            <p:nvPr/>
          </p:nvSpPr>
          <p:spPr>
            <a:xfrm>
              <a:off x="0" y="695490"/>
              <a:ext cx="9387624" cy="2969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The essence of the ‘one source of truth’ is lost </a:t>
              </a:r>
            </a:p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Initial cost is low but subsequent phase will cost same</a:t>
              </a:r>
            </a:p>
            <a:p>
              <a:pPr marL="462280" indent="-462280" algn="l">
                <a:spcBef>
                  <a:spcPts val="2000"/>
                </a:spcBef>
                <a:buClr>
                  <a:srgbClr val="FFFFFF"/>
                </a:buClr>
                <a:buSzPct val="80000"/>
                <a:buBlip>
                  <a:blip r:embed="rId5"/>
                </a:buBlip>
                <a:defRPr sz="2800"/>
              </a:pPr>
              <a:r>
                <a:t>Data is redundant due to denormalized data model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6" grpId="4"/>
      <p:bldP build="whole" bldLvl="1" animBg="1" rev="0" advAuto="0" spid="1730" grpId="2"/>
      <p:bldP build="whole" bldLvl="1" animBg="1" rev="0" advAuto="0" spid="1725" grpId="1"/>
      <p:bldP build="whole" bldLvl="1" animBg="1" rev="0" advAuto="0" spid="1733" grpId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9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0" name="Modeling Concepts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Modeling Concepts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1741" name="Dimensional Modeling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Dimensional Modeling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asic Components of ER Diagram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Basic Components of ER Diagram</a:t>
            </a:r>
          </a:p>
        </p:txBody>
      </p:sp>
      <p:sp>
        <p:nvSpPr>
          <p:cNvPr id="33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33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33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497296" y="1227618"/>
            <a:ext cx="11624239" cy="6249365"/>
            <a:chOff x="0" y="0"/>
            <a:chExt cx="11624237" cy="6249363"/>
          </a:xfrm>
        </p:grpSpPr>
        <p:sp>
          <p:nvSpPr>
            <p:cNvPr id="338" name="Line"/>
            <p:cNvSpPr/>
            <p:nvPr/>
          </p:nvSpPr>
          <p:spPr>
            <a:xfrm>
              <a:off x="7756004" y="4546097"/>
              <a:ext cx="1" cy="64650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9" name="Line"/>
            <p:cNvSpPr/>
            <p:nvPr/>
          </p:nvSpPr>
          <p:spPr>
            <a:xfrm>
              <a:off x="7756004" y="3117197"/>
              <a:ext cx="1" cy="646502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40" name="Student"/>
            <p:cNvSpPr/>
            <p:nvPr/>
          </p:nvSpPr>
          <p:spPr>
            <a:xfrm>
              <a:off x="617722" y="2452211"/>
              <a:ext cx="2149920" cy="647847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Student</a:t>
              </a:r>
            </a:p>
          </p:txBody>
        </p:sp>
        <p:sp>
          <p:nvSpPr>
            <p:cNvPr id="341" name="Faculty"/>
            <p:cNvSpPr/>
            <p:nvPr/>
          </p:nvSpPr>
          <p:spPr>
            <a:xfrm>
              <a:off x="6681044" y="2435898"/>
              <a:ext cx="2149919" cy="64650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Faculty</a:t>
              </a:r>
            </a:p>
          </p:txBody>
        </p:sp>
        <p:sp>
          <p:nvSpPr>
            <p:cNvPr id="342" name="Study"/>
            <p:cNvSpPr/>
            <p:nvPr/>
          </p:nvSpPr>
          <p:spPr>
            <a:xfrm>
              <a:off x="3855108" y="2284713"/>
              <a:ext cx="1767175" cy="94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Study</a:t>
              </a:r>
            </a:p>
          </p:txBody>
        </p:sp>
        <p:sp>
          <p:nvSpPr>
            <p:cNvPr id="343" name="StudentID"/>
            <p:cNvSpPr/>
            <p:nvPr/>
          </p:nvSpPr>
          <p:spPr>
            <a:xfrm>
              <a:off x="0" y="1050890"/>
              <a:ext cx="1919249" cy="647847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StudentID</a:t>
              </a:r>
            </a:p>
          </p:txBody>
        </p:sp>
        <p:sp>
          <p:nvSpPr>
            <p:cNvPr id="344" name="FirstName"/>
            <p:cNvSpPr/>
            <p:nvPr/>
          </p:nvSpPr>
          <p:spPr>
            <a:xfrm>
              <a:off x="1349036" y="0"/>
              <a:ext cx="1919250" cy="647847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FirstName</a:t>
              </a:r>
            </a:p>
          </p:txBody>
        </p:sp>
        <p:sp>
          <p:nvSpPr>
            <p:cNvPr id="345" name="LastName"/>
            <p:cNvSpPr/>
            <p:nvPr/>
          </p:nvSpPr>
          <p:spPr>
            <a:xfrm>
              <a:off x="2342197" y="1002623"/>
              <a:ext cx="2123162" cy="679128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LastName</a:t>
              </a:r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1069113" y="1691043"/>
              <a:ext cx="794658" cy="710388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1939836" y="657642"/>
              <a:ext cx="216987" cy="1790268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1982352" y="1691043"/>
              <a:ext cx="1402988" cy="710388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49" name="Line"/>
            <p:cNvSpPr/>
            <p:nvPr/>
          </p:nvSpPr>
          <p:spPr>
            <a:xfrm flipH="1">
              <a:off x="2771175" y="2759743"/>
              <a:ext cx="1080399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50" name="Line"/>
            <p:cNvSpPr/>
            <p:nvPr/>
          </p:nvSpPr>
          <p:spPr>
            <a:xfrm flipH="1">
              <a:off x="5578858" y="2759148"/>
              <a:ext cx="1145609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51" name="FacultyName"/>
            <p:cNvSpPr/>
            <p:nvPr/>
          </p:nvSpPr>
          <p:spPr>
            <a:xfrm>
              <a:off x="4947361" y="354776"/>
              <a:ext cx="1919250" cy="647848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7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FacultyName</a:t>
              </a:r>
            </a:p>
          </p:txBody>
        </p:sp>
        <p:sp>
          <p:nvSpPr>
            <p:cNvPr id="352" name="FacultyID"/>
            <p:cNvSpPr/>
            <p:nvPr/>
          </p:nvSpPr>
          <p:spPr>
            <a:xfrm>
              <a:off x="7403093" y="348533"/>
              <a:ext cx="1919250" cy="647848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FacultyID</a:t>
              </a:r>
            </a:p>
          </p:txBody>
        </p:sp>
        <p:sp>
          <p:nvSpPr>
            <p:cNvPr id="353" name="Line"/>
            <p:cNvSpPr/>
            <p:nvPr/>
          </p:nvSpPr>
          <p:spPr>
            <a:xfrm flipH="1" flipV="1">
              <a:off x="5855734" y="1034105"/>
              <a:ext cx="1532864" cy="137031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54" name="Line"/>
            <p:cNvSpPr/>
            <p:nvPr/>
          </p:nvSpPr>
          <p:spPr>
            <a:xfrm flipV="1">
              <a:off x="7356645" y="1022221"/>
              <a:ext cx="1059411" cy="139408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55" name="m"/>
            <p:cNvSpPr txBox="1"/>
            <p:nvPr/>
          </p:nvSpPr>
          <p:spPr>
            <a:xfrm>
              <a:off x="3156344" y="2274623"/>
              <a:ext cx="440076" cy="45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356" name="1"/>
            <p:cNvSpPr txBox="1"/>
            <p:nvPr/>
          </p:nvSpPr>
          <p:spPr>
            <a:xfrm>
              <a:off x="5952937" y="2290936"/>
              <a:ext cx="336769" cy="45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57" name="Course"/>
            <p:cNvSpPr/>
            <p:nvPr/>
          </p:nvSpPr>
          <p:spPr>
            <a:xfrm>
              <a:off x="6681044" y="5180730"/>
              <a:ext cx="2149919" cy="646502"/>
            </a:xfrm>
            <a:prstGeom prst="rect">
              <a:avLst/>
            </a:prstGeom>
            <a:blipFill rotWithShape="1">
              <a:blip r:embed="rId1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Course</a:t>
              </a:r>
            </a:p>
          </p:txBody>
        </p:sp>
        <p:sp>
          <p:nvSpPr>
            <p:cNvPr id="358" name="Provide"/>
            <p:cNvSpPr/>
            <p:nvPr/>
          </p:nvSpPr>
          <p:spPr>
            <a:xfrm>
              <a:off x="6872416" y="3657130"/>
              <a:ext cx="1767176" cy="94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blipFill rotWithShape="1">
              <a:blip r:embed="rId1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Provide</a:t>
              </a:r>
            </a:p>
          </p:txBody>
        </p:sp>
        <p:sp>
          <p:nvSpPr>
            <p:cNvPr id="359" name="Enroll"/>
            <p:cNvSpPr/>
            <p:nvPr/>
          </p:nvSpPr>
          <p:spPr>
            <a:xfrm>
              <a:off x="3855108" y="5029545"/>
              <a:ext cx="1767175" cy="94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blipFill rotWithShape="1">
              <a:blip r:embed="rId1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Enroll</a:t>
              </a:r>
            </a:p>
          </p:txBody>
        </p:sp>
        <p:sp>
          <p:nvSpPr>
            <p:cNvPr id="360" name="Line"/>
            <p:cNvSpPr/>
            <p:nvPr/>
          </p:nvSpPr>
          <p:spPr>
            <a:xfrm flipH="1" flipV="1">
              <a:off x="1620476" y="3085013"/>
              <a:ext cx="2277644" cy="2427432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61" name="Line"/>
            <p:cNvSpPr/>
            <p:nvPr/>
          </p:nvSpPr>
          <p:spPr>
            <a:xfrm flipH="1">
              <a:off x="5542336" y="5503981"/>
              <a:ext cx="1145609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62" name="CourseName"/>
            <p:cNvSpPr/>
            <p:nvPr/>
          </p:nvSpPr>
          <p:spPr>
            <a:xfrm>
              <a:off x="9704989" y="5601517"/>
              <a:ext cx="1919249" cy="647847"/>
            </a:xfrm>
            <a:prstGeom prst="ellipse">
              <a:avLst/>
            </a:prstGeom>
            <a:blipFill rotWithShape="1">
              <a:blip r:embed="rId1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7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CourseName</a:t>
              </a:r>
            </a:p>
          </p:txBody>
        </p:sp>
        <p:sp>
          <p:nvSpPr>
            <p:cNvPr id="363" name="CourseID"/>
            <p:cNvSpPr/>
            <p:nvPr/>
          </p:nvSpPr>
          <p:spPr>
            <a:xfrm>
              <a:off x="9680640" y="3890174"/>
              <a:ext cx="1919250" cy="647848"/>
            </a:xfrm>
            <a:prstGeom prst="ellipse">
              <a:avLst/>
            </a:prstGeom>
            <a:blipFill rotWithShape="1">
              <a:blip r:embed="rId1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CourseID</a:t>
              </a:r>
            </a:p>
          </p:txBody>
        </p:sp>
        <p:sp>
          <p:nvSpPr>
            <p:cNvPr id="364" name="Line"/>
            <p:cNvSpPr/>
            <p:nvPr/>
          </p:nvSpPr>
          <p:spPr>
            <a:xfrm>
              <a:off x="8838497" y="5479515"/>
              <a:ext cx="858958" cy="434244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65" name="1"/>
            <p:cNvSpPr txBox="1"/>
            <p:nvPr/>
          </p:nvSpPr>
          <p:spPr>
            <a:xfrm>
              <a:off x="7793424" y="3269060"/>
              <a:ext cx="336768" cy="456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66" name="m"/>
            <p:cNvSpPr txBox="1"/>
            <p:nvPr/>
          </p:nvSpPr>
          <p:spPr>
            <a:xfrm>
              <a:off x="7802642" y="4520059"/>
              <a:ext cx="440075" cy="45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367" name="m"/>
            <p:cNvSpPr txBox="1"/>
            <p:nvPr/>
          </p:nvSpPr>
          <p:spPr>
            <a:xfrm>
              <a:off x="3744435" y="4798014"/>
              <a:ext cx="440076" cy="456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368" name="n"/>
            <p:cNvSpPr txBox="1"/>
            <p:nvPr/>
          </p:nvSpPr>
          <p:spPr>
            <a:xfrm>
              <a:off x="5605390" y="5029545"/>
              <a:ext cx="440076" cy="45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369" name="Line"/>
            <p:cNvSpPr/>
            <p:nvPr/>
          </p:nvSpPr>
          <p:spPr>
            <a:xfrm flipV="1">
              <a:off x="8847423" y="4259060"/>
              <a:ext cx="841106" cy="1220574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384" name="Group"/>
          <p:cNvGrpSpPr/>
          <p:nvPr/>
        </p:nvGrpSpPr>
        <p:grpSpPr>
          <a:xfrm>
            <a:off x="10540861" y="9331822"/>
            <a:ext cx="14011662" cy="3344179"/>
            <a:chOff x="0" y="0"/>
            <a:chExt cx="14011661" cy="3344178"/>
          </a:xfrm>
        </p:grpSpPr>
        <p:sp>
          <p:nvSpPr>
            <p:cNvPr id="371" name="Line"/>
            <p:cNvSpPr/>
            <p:nvPr/>
          </p:nvSpPr>
          <p:spPr>
            <a:xfrm>
              <a:off x="0" y="622094"/>
              <a:ext cx="686481" cy="1"/>
            </a:xfrm>
            <a:prstGeom prst="line">
              <a:avLst/>
            </a:prstGeom>
            <a:noFill/>
            <a:ln w="25400" cap="flat">
              <a:solidFill>
                <a:srgbClr val="53585F">
                  <a:alpha val="49221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72" name="Line"/>
            <p:cNvSpPr/>
            <p:nvPr/>
          </p:nvSpPr>
          <p:spPr>
            <a:xfrm>
              <a:off x="19886" y="1672088"/>
              <a:ext cx="686481" cy="1"/>
            </a:xfrm>
            <a:prstGeom prst="line">
              <a:avLst/>
            </a:prstGeom>
            <a:noFill/>
            <a:ln w="25400" cap="flat">
              <a:solidFill>
                <a:srgbClr val="53585F">
                  <a:alpha val="49221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73" name="Line"/>
            <p:cNvSpPr/>
            <p:nvPr/>
          </p:nvSpPr>
          <p:spPr>
            <a:xfrm>
              <a:off x="0" y="2722083"/>
              <a:ext cx="686481" cy="1"/>
            </a:xfrm>
            <a:prstGeom prst="line">
              <a:avLst/>
            </a:prstGeom>
            <a:noFill/>
            <a:ln w="25400" cap="flat">
              <a:solidFill>
                <a:srgbClr val="53585F">
                  <a:alpha val="49221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74" name="Rounded Rectangle"/>
            <p:cNvSpPr/>
            <p:nvPr/>
          </p:nvSpPr>
          <p:spPr>
            <a:xfrm>
              <a:off x="663607" y="267471"/>
              <a:ext cx="3212447" cy="637809"/>
            </a:xfrm>
            <a:prstGeom prst="roundRect">
              <a:avLst>
                <a:gd name="adj" fmla="val 42002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75" name="One to One      1-1"/>
            <p:cNvSpPr txBox="1"/>
            <p:nvPr/>
          </p:nvSpPr>
          <p:spPr>
            <a:xfrm>
              <a:off x="377857" y="349838"/>
              <a:ext cx="3301744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2200">
                  <a:solidFill>
                    <a:srgbClr val="BBC1B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One to One      1-1</a:t>
              </a:r>
            </a:p>
          </p:txBody>
        </p:sp>
        <p:sp>
          <p:nvSpPr>
            <p:cNvPr id="376" name="Rounded Rectangle"/>
            <p:cNvSpPr/>
            <p:nvPr/>
          </p:nvSpPr>
          <p:spPr>
            <a:xfrm>
              <a:off x="663607" y="1317466"/>
              <a:ext cx="3212447" cy="642938"/>
            </a:xfrm>
            <a:prstGeom prst="roundRect">
              <a:avLst>
                <a:gd name="adj" fmla="val 41667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77" name="Rounded Rectangle"/>
            <p:cNvSpPr/>
            <p:nvPr/>
          </p:nvSpPr>
          <p:spPr>
            <a:xfrm>
              <a:off x="663607" y="2367460"/>
              <a:ext cx="3214689" cy="642939"/>
            </a:xfrm>
            <a:prstGeom prst="roundRect">
              <a:avLst>
                <a:gd name="adj" fmla="val 41667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78" name="One to Many   1-m"/>
            <p:cNvSpPr txBox="1"/>
            <p:nvPr/>
          </p:nvSpPr>
          <p:spPr>
            <a:xfrm>
              <a:off x="377857" y="1399832"/>
              <a:ext cx="3226577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2200">
                  <a:solidFill>
                    <a:srgbClr val="BBC1B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One to Many   1-m</a:t>
              </a:r>
            </a:p>
          </p:txBody>
        </p:sp>
        <p:sp>
          <p:nvSpPr>
            <p:cNvPr id="379" name="Many to Many   m-m"/>
            <p:cNvSpPr txBox="1"/>
            <p:nvPr/>
          </p:nvSpPr>
          <p:spPr>
            <a:xfrm>
              <a:off x="377857" y="2449827"/>
              <a:ext cx="3386718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2200">
                  <a:solidFill>
                    <a:srgbClr val="BBC1B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Many to Many   m-m</a:t>
              </a:r>
            </a:p>
          </p:txBody>
        </p:sp>
        <p:sp>
          <p:nvSpPr>
            <p:cNvPr id="380" name="Person has only one passport and a passport is given to one person"/>
            <p:cNvSpPr txBox="1"/>
            <p:nvPr/>
          </p:nvSpPr>
          <p:spPr>
            <a:xfrm>
              <a:off x="3549573" y="322058"/>
              <a:ext cx="10107457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2000">
                  <a:solidFill>
                    <a:srgbClr val="BBC1B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Person has only one passport and a passport is given to one person</a:t>
              </a:r>
            </a:p>
          </p:txBody>
        </p:sp>
        <p:sp>
          <p:nvSpPr>
            <p:cNvPr id="381" name="A student can can study in only one faculty  but a faculty  can have many students"/>
            <p:cNvSpPr txBox="1"/>
            <p:nvPr/>
          </p:nvSpPr>
          <p:spPr>
            <a:xfrm>
              <a:off x="3549573" y="1358954"/>
              <a:ext cx="10284773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2000">
                  <a:solidFill>
                    <a:srgbClr val="BBC1B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student can can study in only one faculty  but a faculty  can have many students</a:t>
              </a:r>
            </a:p>
          </p:txBody>
        </p:sp>
        <p:sp>
          <p:nvSpPr>
            <p:cNvPr id="382" name="Student can enroll  to many courses and a course can be enrolled by many students"/>
            <p:cNvSpPr txBox="1"/>
            <p:nvPr/>
          </p:nvSpPr>
          <p:spPr>
            <a:xfrm>
              <a:off x="3549573" y="2480958"/>
              <a:ext cx="10462089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2000">
                  <a:solidFill>
                    <a:srgbClr val="BBC1B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Student can enroll  to many courses and a course can be enrolled by many students</a:t>
              </a:r>
            </a:p>
          </p:txBody>
        </p:sp>
        <p:sp>
          <p:nvSpPr>
            <p:cNvPr id="383" name="Rectangle"/>
            <p:cNvSpPr/>
            <p:nvPr/>
          </p:nvSpPr>
          <p:spPr>
            <a:xfrm>
              <a:off x="2152" y="0"/>
              <a:ext cx="13608663" cy="3344179"/>
            </a:xfrm>
            <a:prstGeom prst="rect">
              <a:avLst/>
            </a:prstGeom>
            <a:noFill/>
            <a:ln w="25400" cap="flat">
              <a:solidFill>
                <a:schemeClr val="accent2">
                  <a:alpha val="2907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385" name="Relationship"/>
          <p:cNvSpPr/>
          <p:nvPr/>
        </p:nvSpPr>
        <p:spPr>
          <a:xfrm>
            <a:off x="7855222" y="10469652"/>
            <a:ext cx="2402411" cy="1068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1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Relationship</a:t>
            </a:r>
          </a:p>
        </p:txBody>
      </p:sp>
      <p:sp>
        <p:nvSpPr>
          <p:cNvPr id="386" name="Entity"/>
          <p:cNvSpPr/>
          <p:nvPr/>
        </p:nvSpPr>
        <p:spPr>
          <a:xfrm>
            <a:off x="7855456" y="8471186"/>
            <a:ext cx="2401943" cy="671350"/>
          </a:xfrm>
          <a:prstGeom prst="rect">
            <a:avLst/>
          </a:prstGeom>
          <a:blipFill>
            <a:blip r:embed="rId1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Entity</a:t>
            </a:r>
          </a:p>
        </p:txBody>
      </p:sp>
      <p:sp>
        <p:nvSpPr>
          <p:cNvPr id="387" name="e.g. Student, College, Employee, Region"/>
          <p:cNvSpPr txBox="1"/>
          <p:nvPr/>
        </p:nvSpPr>
        <p:spPr>
          <a:xfrm>
            <a:off x="10603177" y="8592566"/>
            <a:ext cx="9661268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000">
                <a:solidFill>
                  <a:srgbClr val="BBC1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e.g. Student, College, Employee, Region</a:t>
            </a:r>
          </a:p>
        </p:txBody>
      </p:sp>
      <p:sp>
        <p:nvSpPr>
          <p:cNvPr id="388" name="Rectangle"/>
          <p:cNvSpPr/>
          <p:nvPr/>
        </p:nvSpPr>
        <p:spPr>
          <a:xfrm>
            <a:off x="10537611" y="8405638"/>
            <a:ext cx="13614401" cy="821532"/>
          </a:xfrm>
          <a:prstGeom prst="rect">
            <a:avLst/>
          </a:prstGeom>
          <a:ln w="25400">
            <a:solidFill>
              <a:schemeClr val="accent2">
                <a:alpha val="2907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89" name="Attribute"/>
          <p:cNvSpPr/>
          <p:nvPr/>
        </p:nvSpPr>
        <p:spPr>
          <a:xfrm>
            <a:off x="7911570" y="12865288"/>
            <a:ext cx="2289716" cy="531004"/>
          </a:xfrm>
          <a:prstGeom prst="ellipse">
            <a:avLst/>
          </a:prstGeom>
          <a:blipFill>
            <a:blip r:embed="rId1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Attribute</a:t>
            </a:r>
          </a:p>
        </p:txBody>
      </p:sp>
      <p:sp>
        <p:nvSpPr>
          <p:cNvPr id="390" name="Rectangle"/>
          <p:cNvSpPr/>
          <p:nvPr/>
        </p:nvSpPr>
        <p:spPr>
          <a:xfrm>
            <a:off x="10537611" y="12780653"/>
            <a:ext cx="13614401" cy="821533"/>
          </a:xfrm>
          <a:prstGeom prst="rect">
            <a:avLst/>
          </a:prstGeom>
          <a:ln w="25400">
            <a:solidFill>
              <a:schemeClr val="accent2">
                <a:alpha val="2907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91" name="e.g. property or characteristic of the entity"/>
          <p:cNvSpPr txBox="1"/>
          <p:nvPr/>
        </p:nvSpPr>
        <p:spPr>
          <a:xfrm>
            <a:off x="10603177" y="12967580"/>
            <a:ext cx="9661268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000">
                <a:solidFill>
                  <a:srgbClr val="BBC1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e.g. property or characteristic of the entity</a:t>
            </a:r>
          </a:p>
        </p:txBody>
      </p:sp>
      <p:sp>
        <p:nvSpPr>
          <p:cNvPr id="392" name="ER Diagram"/>
          <p:cNvSpPr txBox="1"/>
          <p:nvPr/>
        </p:nvSpPr>
        <p:spPr>
          <a:xfrm>
            <a:off x="5849536" y="7325486"/>
            <a:ext cx="1524382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ER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Modeling Recap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Modeling Recap</a:t>
            </a:r>
          </a:p>
        </p:txBody>
      </p:sp>
      <p:sp>
        <p:nvSpPr>
          <p:cNvPr id="174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74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74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4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754" name="Group"/>
          <p:cNvGrpSpPr/>
          <p:nvPr/>
        </p:nvGrpSpPr>
        <p:grpSpPr>
          <a:xfrm>
            <a:off x="1740016" y="3064724"/>
            <a:ext cx="873332" cy="1032103"/>
            <a:chOff x="0" y="0"/>
            <a:chExt cx="873330" cy="1032102"/>
          </a:xfrm>
        </p:grpSpPr>
        <p:sp>
          <p:nvSpPr>
            <p:cNvPr id="1748" name="Shape"/>
            <p:cNvSpPr/>
            <p:nvPr/>
          </p:nvSpPr>
          <p:spPr>
            <a:xfrm>
              <a:off x="0" y="732234"/>
              <a:ext cx="873331" cy="29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49" name="Oval"/>
            <p:cNvSpPr/>
            <p:nvPr/>
          </p:nvSpPr>
          <p:spPr>
            <a:xfrm>
              <a:off x="0" y="607218"/>
              <a:ext cx="873331" cy="278270"/>
            </a:xfrm>
            <a:prstGeom prst="ellipse">
              <a:avLst/>
            </a:prstGeom>
            <a:solidFill>
              <a:srgbClr val="CAAFA6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50" name="Shape"/>
            <p:cNvSpPr/>
            <p:nvPr/>
          </p:nvSpPr>
          <p:spPr>
            <a:xfrm>
              <a:off x="0" y="428625"/>
              <a:ext cx="873331" cy="299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51" name="Oval"/>
            <p:cNvSpPr/>
            <p:nvPr/>
          </p:nvSpPr>
          <p:spPr>
            <a:xfrm>
              <a:off x="0" y="303609"/>
              <a:ext cx="873331" cy="278270"/>
            </a:xfrm>
            <a:prstGeom prst="ellipse">
              <a:avLst/>
            </a:prstGeom>
            <a:solidFill>
              <a:srgbClr val="CAAFA6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52" name="Shape"/>
            <p:cNvSpPr/>
            <p:nvPr/>
          </p:nvSpPr>
          <p:spPr>
            <a:xfrm>
              <a:off x="0" y="142875"/>
              <a:ext cx="873331" cy="299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53" name="Oval"/>
            <p:cNvSpPr/>
            <p:nvPr/>
          </p:nvSpPr>
          <p:spPr>
            <a:xfrm>
              <a:off x="0" y="0"/>
              <a:ext cx="873331" cy="278269"/>
            </a:xfrm>
            <a:prstGeom prst="ellipse">
              <a:avLst/>
            </a:prstGeom>
            <a:solidFill>
              <a:srgbClr val="FBF3EB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761" name="Group"/>
          <p:cNvGrpSpPr/>
          <p:nvPr/>
        </p:nvGrpSpPr>
        <p:grpSpPr>
          <a:xfrm>
            <a:off x="1740016" y="4075934"/>
            <a:ext cx="873332" cy="1032103"/>
            <a:chOff x="0" y="0"/>
            <a:chExt cx="873330" cy="1032102"/>
          </a:xfrm>
        </p:grpSpPr>
        <p:sp>
          <p:nvSpPr>
            <p:cNvPr id="1755" name="Shape"/>
            <p:cNvSpPr/>
            <p:nvPr/>
          </p:nvSpPr>
          <p:spPr>
            <a:xfrm>
              <a:off x="0" y="732234"/>
              <a:ext cx="873331" cy="29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56" name="Oval"/>
            <p:cNvSpPr/>
            <p:nvPr/>
          </p:nvSpPr>
          <p:spPr>
            <a:xfrm>
              <a:off x="0" y="607218"/>
              <a:ext cx="873331" cy="278270"/>
            </a:xfrm>
            <a:prstGeom prst="ellipse">
              <a:avLst/>
            </a:prstGeom>
            <a:solidFill>
              <a:srgbClr val="CAAFA6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57" name="Shape"/>
            <p:cNvSpPr/>
            <p:nvPr/>
          </p:nvSpPr>
          <p:spPr>
            <a:xfrm>
              <a:off x="0" y="428625"/>
              <a:ext cx="873331" cy="299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58" name="Oval"/>
            <p:cNvSpPr/>
            <p:nvPr/>
          </p:nvSpPr>
          <p:spPr>
            <a:xfrm>
              <a:off x="0" y="303609"/>
              <a:ext cx="873331" cy="278270"/>
            </a:xfrm>
            <a:prstGeom prst="ellipse">
              <a:avLst/>
            </a:prstGeom>
            <a:solidFill>
              <a:srgbClr val="CAAFA6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59" name="Shape"/>
            <p:cNvSpPr/>
            <p:nvPr/>
          </p:nvSpPr>
          <p:spPr>
            <a:xfrm>
              <a:off x="0" y="142875"/>
              <a:ext cx="873331" cy="299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60" name="Oval"/>
            <p:cNvSpPr/>
            <p:nvPr/>
          </p:nvSpPr>
          <p:spPr>
            <a:xfrm>
              <a:off x="0" y="0"/>
              <a:ext cx="873331" cy="278269"/>
            </a:xfrm>
            <a:prstGeom prst="ellipse">
              <a:avLst/>
            </a:prstGeom>
            <a:solidFill>
              <a:srgbClr val="FBF3EB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768" name="Group"/>
          <p:cNvGrpSpPr/>
          <p:nvPr/>
        </p:nvGrpSpPr>
        <p:grpSpPr>
          <a:xfrm>
            <a:off x="1740016" y="5122284"/>
            <a:ext cx="873332" cy="1032103"/>
            <a:chOff x="0" y="0"/>
            <a:chExt cx="873330" cy="1032102"/>
          </a:xfrm>
        </p:grpSpPr>
        <p:sp>
          <p:nvSpPr>
            <p:cNvPr id="1762" name="Shape"/>
            <p:cNvSpPr/>
            <p:nvPr/>
          </p:nvSpPr>
          <p:spPr>
            <a:xfrm>
              <a:off x="0" y="732234"/>
              <a:ext cx="873331" cy="29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63" name="Oval"/>
            <p:cNvSpPr/>
            <p:nvPr/>
          </p:nvSpPr>
          <p:spPr>
            <a:xfrm>
              <a:off x="0" y="607218"/>
              <a:ext cx="873331" cy="278270"/>
            </a:xfrm>
            <a:prstGeom prst="ellipse">
              <a:avLst/>
            </a:prstGeom>
            <a:solidFill>
              <a:srgbClr val="CAAFA6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64" name="Shape"/>
            <p:cNvSpPr/>
            <p:nvPr/>
          </p:nvSpPr>
          <p:spPr>
            <a:xfrm>
              <a:off x="0" y="428625"/>
              <a:ext cx="873331" cy="299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65" name="Oval"/>
            <p:cNvSpPr/>
            <p:nvPr/>
          </p:nvSpPr>
          <p:spPr>
            <a:xfrm>
              <a:off x="0" y="303609"/>
              <a:ext cx="873331" cy="278270"/>
            </a:xfrm>
            <a:prstGeom prst="ellipse">
              <a:avLst/>
            </a:prstGeom>
            <a:solidFill>
              <a:srgbClr val="CAAFA6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66" name="Shape"/>
            <p:cNvSpPr/>
            <p:nvPr/>
          </p:nvSpPr>
          <p:spPr>
            <a:xfrm>
              <a:off x="0" y="142875"/>
              <a:ext cx="873331" cy="299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67" name="Oval"/>
            <p:cNvSpPr/>
            <p:nvPr/>
          </p:nvSpPr>
          <p:spPr>
            <a:xfrm>
              <a:off x="0" y="0"/>
              <a:ext cx="873331" cy="278269"/>
            </a:xfrm>
            <a:prstGeom prst="ellipse">
              <a:avLst/>
            </a:prstGeom>
            <a:solidFill>
              <a:srgbClr val="FBF3EB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769" name="Acc"/>
          <p:cNvSpPr txBox="1"/>
          <p:nvPr/>
        </p:nvSpPr>
        <p:spPr>
          <a:xfrm>
            <a:off x="2717035" y="3188891"/>
            <a:ext cx="697815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/>
            </a:lvl1pPr>
          </a:lstStyle>
          <a:p>
            <a:pPr/>
            <a:r>
              <a:t>Acc</a:t>
            </a:r>
          </a:p>
        </p:txBody>
      </p:sp>
      <p:sp>
        <p:nvSpPr>
          <p:cNvPr id="1770" name="Sales"/>
          <p:cNvSpPr txBox="1"/>
          <p:nvPr/>
        </p:nvSpPr>
        <p:spPr>
          <a:xfrm>
            <a:off x="2663349" y="4300679"/>
            <a:ext cx="900812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/>
            </a:lvl1pPr>
          </a:lstStyle>
          <a:p>
            <a:pPr/>
            <a:r>
              <a:t>Sales</a:t>
            </a:r>
          </a:p>
        </p:txBody>
      </p:sp>
      <p:sp>
        <p:nvSpPr>
          <p:cNvPr id="1771" name="CRM"/>
          <p:cNvSpPr txBox="1"/>
          <p:nvPr/>
        </p:nvSpPr>
        <p:spPr>
          <a:xfrm>
            <a:off x="2752878" y="5382748"/>
            <a:ext cx="832842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/>
            </a:lvl1pPr>
          </a:lstStyle>
          <a:p>
            <a:pPr/>
            <a:r>
              <a:t>CRM</a:t>
            </a:r>
          </a:p>
        </p:txBody>
      </p:sp>
      <p:grpSp>
        <p:nvGrpSpPr>
          <p:cNvPr id="1776" name="Group"/>
          <p:cNvGrpSpPr/>
          <p:nvPr/>
        </p:nvGrpSpPr>
        <p:grpSpPr>
          <a:xfrm>
            <a:off x="3725251" y="3474280"/>
            <a:ext cx="946726" cy="2235410"/>
            <a:chOff x="0" y="0"/>
            <a:chExt cx="946725" cy="2235408"/>
          </a:xfrm>
        </p:grpSpPr>
        <p:sp>
          <p:nvSpPr>
            <p:cNvPr id="1772" name="Line"/>
            <p:cNvSpPr/>
            <p:nvPr/>
          </p:nvSpPr>
          <p:spPr>
            <a:xfrm>
              <a:off x="0" y="5916"/>
              <a:ext cx="946726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73" name="Line"/>
            <p:cNvSpPr/>
            <p:nvPr/>
          </p:nvSpPr>
          <p:spPr>
            <a:xfrm>
              <a:off x="0" y="1153423"/>
              <a:ext cx="946726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74" name="Line"/>
            <p:cNvSpPr/>
            <p:nvPr/>
          </p:nvSpPr>
          <p:spPr>
            <a:xfrm>
              <a:off x="0" y="2199773"/>
              <a:ext cx="946726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75" name="Line"/>
            <p:cNvSpPr/>
            <p:nvPr/>
          </p:nvSpPr>
          <p:spPr>
            <a:xfrm flipH="1">
              <a:off x="939407" y="0"/>
              <a:ext cx="1" cy="223540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1777" name="Line"/>
          <p:cNvSpPr/>
          <p:nvPr/>
        </p:nvSpPr>
        <p:spPr>
          <a:xfrm>
            <a:off x="4635243" y="4627704"/>
            <a:ext cx="883495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1778" name="Screen Shot 2020-04-09 at 22.41.56.png" descr="Screen Shot 2020-04-09 at 22.41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8245" y="3887824"/>
            <a:ext cx="996522" cy="1047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9" name="Screen Shot 2020-04-09 at 22.38.02.png" descr="Screen Shot 2020-04-09 at 22.38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4158" y="3235647"/>
            <a:ext cx="807747" cy="7649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25400" dir="5400000">
              <a:srgbClr val="000000">
                <a:alpha val="50000"/>
              </a:srgbClr>
            </a:outerShdw>
          </a:effectLst>
        </p:spPr>
      </p:pic>
      <p:sp>
        <p:nvSpPr>
          <p:cNvPr id="1780" name="Line"/>
          <p:cNvSpPr/>
          <p:nvPr/>
        </p:nvSpPr>
        <p:spPr>
          <a:xfrm>
            <a:off x="7118837" y="4539624"/>
            <a:ext cx="706219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1781" name="Database.png" descr="Databa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14284" y="3595789"/>
            <a:ext cx="1724654" cy="1992392"/>
          </a:xfrm>
          <a:prstGeom prst="rect">
            <a:avLst/>
          </a:prstGeom>
          <a:ln w="12700">
            <a:miter lim="400000"/>
          </a:ln>
        </p:spPr>
      </p:pic>
      <p:sp>
        <p:nvSpPr>
          <p:cNvPr id="1782" name="OLTP"/>
          <p:cNvSpPr txBox="1"/>
          <p:nvPr/>
        </p:nvSpPr>
        <p:spPr>
          <a:xfrm>
            <a:off x="1703755" y="2218718"/>
            <a:ext cx="945854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OLTP</a:t>
            </a:r>
          </a:p>
        </p:txBody>
      </p:sp>
      <p:sp>
        <p:nvSpPr>
          <p:cNvPr id="1783" name="DWH"/>
          <p:cNvSpPr txBox="1"/>
          <p:nvPr/>
        </p:nvSpPr>
        <p:spPr>
          <a:xfrm>
            <a:off x="8434864" y="2220589"/>
            <a:ext cx="883494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DWH</a:t>
            </a:r>
          </a:p>
        </p:txBody>
      </p:sp>
      <p:sp>
        <p:nvSpPr>
          <p:cNvPr id="1784" name="Line"/>
          <p:cNvSpPr/>
          <p:nvPr/>
        </p:nvSpPr>
        <p:spPr>
          <a:xfrm>
            <a:off x="9852256" y="4539624"/>
            <a:ext cx="706219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785" name="DWH Methods"/>
          <p:cNvSpPr txBox="1"/>
          <p:nvPr/>
        </p:nvSpPr>
        <p:spPr>
          <a:xfrm>
            <a:off x="11657713" y="2218718"/>
            <a:ext cx="2221161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DWH Methods</a:t>
            </a:r>
          </a:p>
        </p:txBody>
      </p:sp>
      <p:sp>
        <p:nvSpPr>
          <p:cNvPr id="1786" name="Top Down (Inmon)"/>
          <p:cNvSpPr txBox="1"/>
          <p:nvPr/>
        </p:nvSpPr>
        <p:spPr>
          <a:xfrm>
            <a:off x="11523671" y="3535362"/>
            <a:ext cx="3060472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Top Down (Inmon)</a:t>
            </a:r>
          </a:p>
        </p:txBody>
      </p:sp>
      <p:sp>
        <p:nvSpPr>
          <p:cNvPr id="1787" name="Line"/>
          <p:cNvSpPr/>
          <p:nvPr/>
        </p:nvSpPr>
        <p:spPr>
          <a:xfrm>
            <a:off x="10738038" y="3759745"/>
            <a:ext cx="1" cy="1706264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788" name="Line"/>
          <p:cNvSpPr/>
          <p:nvPr/>
        </p:nvSpPr>
        <p:spPr>
          <a:xfrm>
            <a:off x="10738039" y="3784600"/>
            <a:ext cx="706219" cy="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789" name="Line"/>
          <p:cNvSpPr/>
          <p:nvPr/>
        </p:nvSpPr>
        <p:spPr>
          <a:xfrm>
            <a:off x="10725339" y="5460535"/>
            <a:ext cx="706219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790" name="Bottom Up (Kimball)"/>
          <p:cNvSpPr txBox="1"/>
          <p:nvPr/>
        </p:nvSpPr>
        <p:spPr>
          <a:xfrm>
            <a:off x="11558901" y="5185898"/>
            <a:ext cx="3375889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Bottom Up (Kimball)</a:t>
            </a:r>
          </a:p>
        </p:txBody>
      </p:sp>
      <p:sp>
        <p:nvSpPr>
          <p:cNvPr id="1791" name="Data Modeling"/>
          <p:cNvSpPr txBox="1"/>
          <p:nvPr/>
        </p:nvSpPr>
        <p:spPr>
          <a:xfrm>
            <a:off x="15852165" y="2218718"/>
            <a:ext cx="2238426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Modeling</a:t>
            </a:r>
          </a:p>
        </p:txBody>
      </p:sp>
      <p:sp>
        <p:nvSpPr>
          <p:cNvPr id="1792" name="3NF"/>
          <p:cNvSpPr txBox="1"/>
          <p:nvPr/>
        </p:nvSpPr>
        <p:spPr>
          <a:xfrm>
            <a:off x="19851707" y="3497262"/>
            <a:ext cx="807747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3NF</a:t>
            </a:r>
          </a:p>
        </p:txBody>
      </p:sp>
      <p:sp>
        <p:nvSpPr>
          <p:cNvPr id="1793" name="Dimensional Model…"/>
          <p:cNvSpPr txBox="1"/>
          <p:nvPr/>
        </p:nvSpPr>
        <p:spPr>
          <a:xfrm>
            <a:off x="15341136" y="4969998"/>
            <a:ext cx="3396159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00"/>
            </a:pPr>
            <a:r>
              <a:t>Dimensional Model </a:t>
            </a:r>
          </a:p>
          <a:p>
            <a:pPr>
              <a:defRPr sz="2800"/>
            </a:pPr>
            <a:r>
              <a:t>(</a:t>
            </a:r>
            <a:r>
              <a:rPr sz="2000"/>
              <a:t>Denormalized</a:t>
            </a:r>
            <a:r>
              <a:t>)</a:t>
            </a:r>
          </a:p>
        </p:txBody>
      </p:sp>
      <p:grpSp>
        <p:nvGrpSpPr>
          <p:cNvPr id="1797" name="Group"/>
          <p:cNvGrpSpPr/>
          <p:nvPr/>
        </p:nvGrpSpPr>
        <p:grpSpPr>
          <a:xfrm>
            <a:off x="18974128" y="4967403"/>
            <a:ext cx="706219" cy="1011665"/>
            <a:chOff x="0" y="0"/>
            <a:chExt cx="706218" cy="1011663"/>
          </a:xfrm>
        </p:grpSpPr>
        <p:sp>
          <p:nvSpPr>
            <p:cNvPr id="1794" name="Line"/>
            <p:cNvSpPr/>
            <p:nvPr/>
          </p:nvSpPr>
          <p:spPr>
            <a:xfrm flipH="1">
              <a:off x="15584" y="0"/>
              <a:ext cx="1" cy="101166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95" name="Line"/>
            <p:cNvSpPr/>
            <p:nvPr/>
          </p:nvSpPr>
          <p:spPr>
            <a:xfrm>
              <a:off x="0" y="4050"/>
              <a:ext cx="70621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96" name="Line"/>
            <p:cNvSpPr/>
            <p:nvPr/>
          </p:nvSpPr>
          <p:spPr>
            <a:xfrm>
              <a:off x="0" y="988896"/>
              <a:ext cx="70621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1798" name="Star Schema"/>
          <p:cNvSpPr txBox="1"/>
          <p:nvPr/>
        </p:nvSpPr>
        <p:spPr>
          <a:xfrm>
            <a:off x="19844036" y="4679547"/>
            <a:ext cx="219103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Star Schema</a:t>
            </a:r>
          </a:p>
        </p:txBody>
      </p:sp>
      <p:sp>
        <p:nvSpPr>
          <p:cNvPr id="1799" name="Snowflake"/>
          <p:cNvSpPr txBox="1"/>
          <p:nvPr/>
        </p:nvSpPr>
        <p:spPr>
          <a:xfrm>
            <a:off x="19814394" y="5612630"/>
            <a:ext cx="1776046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Snowflake</a:t>
            </a:r>
          </a:p>
        </p:txBody>
      </p:sp>
      <p:sp>
        <p:nvSpPr>
          <p:cNvPr id="1800" name="ER Model…"/>
          <p:cNvSpPr txBox="1"/>
          <p:nvPr/>
        </p:nvSpPr>
        <p:spPr>
          <a:xfrm>
            <a:off x="16024148" y="3359061"/>
            <a:ext cx="1894460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00"/>
            </a:pPr>
            <a:r>
              <a:t>ER Model </a:t>
            </a:r>
          </a:p>
          <a:p>
            <a:pPr>
              <a:defRPr sz="2800"/>
            </a:pPr>
            <a:r>
              <a:t>(</a:t>
            </a:r>
            <a:r>
              <a:rPr sz="2000"/>
              <a:t>Normalized</a:t>
            </a:r>
            <a:r>
              <a:t>)</a:t>
            </a:r>
          </a:p>
        </p:txBody>
      </p:sp>
      <p:sp>
        <p:nvSpPr>
          <p:cNvPr id="1801" name="Schema…"/>
          <p:cNvSpPr txBox="1"/>
          <p:nvPr/>
        </p:nvSpPr>
        <p:spPr>
          <a:xfrm>
            <a:off x="19157243" y="2220589"/>
            <a:ext cx="3441629" cy="87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Schema </a:t>
            </a:r>
          </a:p>
          <a:p>
            <a: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Arrangement of Tables</a:t>
            </a:r>
            <a:r>
              <a:t>)</a:t>
            </a:r>
          </a:p>
        </p:txBody>
      </p:sp>
      <p:sp>
        <p:nvSpPr>
          <p:cNvPr id="1802" name="Rounded Rectangle"/>
          <p:cNvSpPr/>
          <p:nvPr/>
        </p:nvSpPr>
        <p:spPr>
          <a:xfrm>
            <a:off x="15372886" y="4936629"/>
            <a:ext cx="3332659" cy="1073213"/>
          </a:xfrm>
          <a:prstGeom prst="roundRect">
            <a:avLst>
              <a:gd name="adj" fmla="val 17750"/>
            </a:avLst>
          </a:prstGeom>
          <a:ln w="63500">
            <a:solidFill>
              <a:srgbClr val="AB93A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03" name="Dingbat Tick"/>
          <p:cNvSpPr/>
          <p:nvPr/>
        </p:nvSpPr>
        <p:spPr>
          <a:xfrm>
            <a:off x="9360153" y="2288357"/>
            <a:ext cx="519231" cy="493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4DBEA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04" name="Dingbat Tick"/>
          <p:cNvSpPr/>
          <p:nvPr/>
        </p:nvSpPr>
        <p:spPr>
          <a:xfrm>
            <a:off x="2933327" y="2272662"/>
            <a:ext cx="519231" cy="493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4DBEA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05" name="Dingbat Tick"/>
          <p:cNvSpPr/>
          <p:nvPr/>
        </p:nvSpPr>
        <p:spPr>
          <a:xfrm>
            <a:off x="13978185" y="2220589"/>
            <a:ext cx="519231" cy="493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4DBEA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06" name="Fast Write Operations…"/>
          <p:cNvSpPr txBox="1"/>
          <p:nvPr/>
        </p:nvSpPr>
        <p:spPr>
          <a:xfrm>
            <a:off x="1470302" y="8050095"/>
            <a:ext cx="3915284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Fast Write Operations</a:t>
            </a:r>
          </a:p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ER Model - 3NF</a:t>
            </a:r>
          </a:p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Reduce Redundancy</a:t>
            </a:r>
          </a:p>
        </p:txBody>
      </p:sp>
      <p:sp>
        <p:nvSpPr>
          <p:cNvPr id="1807" name="Fast Data Retrieval…"/>
          <p:cNvSpPr txBox="1"/>
          <p:nvPr/>
        </p:nvSpPr>
        <p:spPr>
          <a:xfrm>
            <a:off x="6994534" y="8050095"/>
            <a:ext cx="348714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Fast Data Retrieval</a:t>
            </a:r>
          </a:p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Complex Queries</a:t>
            </a:r>
          </a:p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High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6" grpId="2"/>
      <p:bldP build="whole" bldLvl="1" animBg="1" rev="0" advAuto="0" spid="1805" grpId="5"/>
      <p:bldP build="whole" bldLvl="1" animBg="1" rev="0" advAuto="0" spid="1802" grpId="6"/>
      <p:bldP build="whole" bldLvl="1" animBg="1" rev="0" advAuto="0" spid="1803" grpId="3"/>
      <p:bldP build="whole" bldLvl="1" animBg="1" rev="0" advAuto="0" spid="1804" grpId="1"/>
      <p:bldP build="whole" bldLvl="1" animBg="1" rev="0" advAuto="0" spid="1807" grpId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Dimensional Modeling Basic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Dimensional Modeling Basics</a:t>
            </a:r>
          </a:p>
        </p:txBody>
      </p:sp>
      <p:sp>
        <p:nvSpPr>
          <p:cNvPr id="181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81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81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1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14" name="Easy to use, write queries quickly and effectively…"/>
          <p:cNvSpPr txBox="1"/>
          <p:nvPr/>
        </p:nvSpPr>
        <p:spPr>
          <a:xfrm>
            <a:off x="1410253" y="1625801"/>
            <a:ext cx="8381689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327526" indent="-327526" algn="l">
              <a:spcBef>
                <a:spcPts val="900"/>
              </a:spcBef>
              <a:buSzPct val="75000"/>
              <a:buChar char="•"/>
              <a:defRPr sz="2800"/>
            </a:pPr>
            <a:r>
              <a:t>Easy to use, write queries quickly and effectively </a:t>
            </a:r>
          </a:p>
          <a:p>
            <a:pPr marL="327526" indent="-327526" algn="l">
              <a:spcBef>
                <a:spcPts val="900"/>
              </a:spcBef>
              <a:buSzPct val="75000"/>
              <a:buChar char="•"/>
              <a:defRPr sz="2800"/>
            </a:pPr>
            <a:r>
              <a:t>Main goal is fast data retrieval</a:t>
            </a:r>
          </a:p>
        </p:txBody>
      </p:sp>
      <p:grpSp>
        <p:nvGrpSpPr>
          <p:cNvPr id="1817" name="Group"/>
          <p:cNvGrpSpPr/>
          <p:nvPr/>
        </p:nvGrpSpPr>
        <p:grpSpPr>
          <a:xfrm>
            <a:off x="19734111" y="7194364"/>
            <a:ext cx="1833316" cy="2422944"/>
            <a:chOff x="0" y="0"/>
            <a:chExt cx="1833314" cy="2422942"/>
          </a:xfrm>
        </p:grpSpPr>
        <p:sp>
          <p:nvSpPr>
            <p:cNvPr id="1815" name="Attribute"/>
            <p:cNvSpPr txBox="1"/>
            <p:nvPr/>
          </p:nvSpPr>
          <p:spPr>
            <a:xfrm>
              <a:off x="94973" y="0"/>
              <a:ext cx="1643368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1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Attribute</a:t>
              </a:r>
            </a:p>
          </p:txBody>
        </p:sp>
        <p:sp>
          <p:nvSpPr>
            <p:cNvPr id="1816" name="Country…"/>
            <p:cNvSpPr txBox="1"/>
            <p:nvPr/>
          </p:nvSpPr>
          <p:spPr>
            <a:xfrm>
              <a:off x="0" y="756067"/>
              <a:ext cx="1833315" cy="1666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Country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City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Zipcode</a:t>
              </a:r>
            </a:p>
          </p:txBody>
        </p:sp>
      </p:grpSp>
      <p:grpSp>
        <p:nvGrpSpPr>
          <p:cNvPr id="1823" name="Group"/>
          <p:cNvGrpSpPr/>
          <p:nvPr/>
        </p:nvGrpSpPr>
        <p:grpSpPr>
          <a:xfrm>
            <a:off x="1967397" y="2743132"/>
            <a:ext cx="15749269" cy="7684589"/>
            <a:chOff x="0" y="0"/>
            <a:chExt cx="15749268" cy="7684587"/>
          </a:xfrm>
        </p:grpSpPr>
        <p:pic>
          <p:nvPicPr>
            <p:cNvPr id="1818" name="4.png" descr="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511791"/>
              <a:ext cx="2379922" cy="41727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9" name="Fact"/>
            <p:cNvSpPr txBox="1"/>
            <p:nvPr/>
          </p:nvSpPr>
          <p:spPr>
            <a:xfrm>
              <a:off x="13448693" y="0"/>
              <a:ext cx="921716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1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Fact</a:t>
              </a:r>
            </a:p>
          </p:txBody>
        </p:sp>
        <p:pic>
          <p:nvPicPr>
            <p:cNvPr id="1820" name="money_bag.png" descr="money_bag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41392" y="4088822"/>
              <a:ext cx="1664680" cy="22338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1" name="Sales Revenue…"/>
            <p:cNvSpPr txBox="1"/>
            <p:nvPr/>
          </p:nvSpPr>
          <p:spPr>
            <a:xfrm>
              <a:off x="12696601" y="982134"/>
              <a:ext cx="3052668" cy="1666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Sales Revenue 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Amount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Quantity</a:t>
              </a:r>
            </a:p>
          </p:txBody>
        </p:sp>
        <p:sp>
          <p:nvSpPr>
            <p:cNvPr id="1822" name="Sales Number"/>
            <p:cNvSpPr txBox="1"/>
            <p:nvPr/>
          </p:nvSpPr>
          <p:spPr>
            <a:xfrm>
              <a:off x="2911084" y="6352571"/>
              <a:ext cx="1925296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Sales Number</a:t>
              </a:r>
            </a:p>
          </p:txBody>
        </p:sp>
      </p:grpSp>
      <p:grpSp>
        <p:nvGrpSpPr>
          <p:cNvPr id="1841" name="Group"/>
          <p:cNvGrpSpPr/>
          <p:nvPr/>
        </p:nvGrpSpPr>
        <p:grpSpPr>
          <a:xfrm>
            <a:off x="6419232" y="2743132"/>
            <a:ext cx="15293104" cy="10310812"/>
            <a:chOff x="0" y="0"/>
            <a:chExt cx="15293101" cy="10310810"/>
          </a:xfrm>
        </p:grpSpPr>
        <p:sp>
          <p:nvSpPr>
            <p:cNvPr id="1824" name="Dimension"/>
            <p:cNvSpPr txBox="1"/>
            <p:nvPr/>
          </p:nvSpPr>
          <p:spPr>
            <a:xfrm>
              <a:off x="13010660" y="0"/>
              <a:ext cx="2015021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1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Dimension</a:t>
              </a:r>
            </a:p>
          </p:txBody>
        </p:sp>
        <p:sp>
          <p:nvSpPr>
            <p:cNvPr id="1825" name="Customer…"/>
            <p:cNvSpPr txBox="1"/>
            <p:nvPr/>
          </p:nvSpPr>
          <p:spPr>
            <a:xfrm>
              <a:off x="13169972" y="978465"/>
              <a:ext cx="2123130" cy="221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Customer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Location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Product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Store</a:t>
              </a:r>
            </a:p>
          </p:txBody>
        </p:sp>
        <p:grpSp>
          <p:nvGrpSpPr>
            <p:cNvPr id="1840" name="Group"/>
            <p:cNvGrpSpPr/>
            <p:nvPr/>
          </p:nvGrpSpPr>
          <p:grpSpPr>
            <a:xfrm>
              <a:off x="-1" y="1294588"/>
              <a:ext cx="4080044" cy="9016223"/>
              <a:chOff x="0" y="0"/>
              <a:chExt cx="4080042" cy="9016222"/>
            </a:xfrm>
          </p:grpSpPr>
          <p:sp>
            <p:nvSpPr>
              <p:cNvPr id="1826" name="World Robinson"/>
              <p:cNvSpPr/>
              <p:nvPr/>
            </p:nvSpPr>
            <p:spPr>
              <a:xfrm>
                <a:off x="0" y="0"/>
                <a:ext cx="2786046" cy="1406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551" y="0"/>
                    </a:moveTo>
                    <a:lnTo>
                      <a:pt x="9427" y="10"/>
                    </a:lnTo>
                    <a:lnTo>
                      <a:pt x="9369" y="39"/>
                    </a:lnTo>
                    <a:lnTo>
                      <a:pt x="9246" y="29"/>
                    </a:lnTo>
                    <a:lnTo>
                      <a:pt x="9110" y="80"/>
                    </a:lnTo>
                    <a:lnTo>
                      <a:pt x="9095" y="112"/>
                    </a:lnTo>
                    <a:lnTo>
                      <a:pt x="9168" y="164"/>
                    </a:lnTo>
                    <a:lnTo>
                      <a:pt x="9100" y="132"/>
                    </a:lnTo>
                    <a:lnTo>
                      <a:pt x="9048" y="122"/>
                    </a:lnTo>
                    <a:lnTo>
                      <a:pt x="8976" y="90"/>
                    </a:lnTo>
                    <a:lnTo>
                      <a:pt x="8862" y="141"/>
                    </a:lnTo>
                    <a:lnTo>
                      <a:pt x="8831" y="112"/>
                    </a:lnTo>
                    <a:lnTo>
                      <a:pt x="8716" y="112"/>
                    </a:lnTo>
                    <a:lnTo>
                      <a:pt x="8603" y="132"/>
                    </a:lnTo>
                    <a:lnTo>
                      <a:pt x="8504" y="154"/>
                    </a:lnTo>
                    <a:lnTo>
                      <a:pt x="8504" y="193"/>
                    </a:lnTo>
                    <a:lnTo>
                      <a:pt x="8448" y="193"/>
                    </a:lnTo>
                    <a:lnTo>
                      <a:pt x="8287" y="257"/>
                    </a:lnTo>
                    <a:lnTo>
                      <a:pt x="8240" y="295"/>
                    </a:lnTo>
                    <a:lnTo>
                      <a:pt x="8328" y="327"/>
                    </a:lnTo>
                    <a:lnTo>
                      <a:pt x="8297" y="369"/>
                    </a:lnTo>
                    <a:lnTo>
                      <a:pt x="8137" y="411"/>
                    </a:lnTo>
                    <a:lnTo>
                      <a:pt x="7965" y="462"/>
                    </a:lnTo>
                    <a:lnTo>
                      <a:pt x="7939" y="491"/>
                    </a:lnTo>
                    <a:lnTo>
                      <a:pt x="8012" y="533"/>
                    </a:lnTo>
                    <a:lnTo>
                      <a:pt x="8167" y="565"/>
                    </a:lnTo>
                    <a:lnTo>
                      <a:pt x="8085" y="565"/>
                    </a:lnTo>
                    <a:lnTo>
                      <a:pt x="7970" y="603"/>
                    </a:lnTo>
                    <a:lnTo>
                      <a:pt x="8012" y="667"/>
                    </a:lnTo>
                    <a:lnTo>
                      <a:pt x="8043" y="696"/>
                    </a:lnTo>
                    <a:lnTo>
                      <a:pt x="8146" y="687"/>
                    </a:lnTo>
                    <a:lnTo>
                      <a:pt x="8255" y="687"/>
                    </a:lnTo>
                    <a:lnTo>
                      <a:pt x="8339" y="696"/>
                    </a:lnTo>
                    <a:lnTo>
                      <a:pt x="8427" y="757"/>
                    </a:lnTo>
                    <a:lnTo>
                      <a:pt x="8410" y="799"/>
                    </a:lnTo>
                    <a:lnTo>
                      <a:pt x="8448" y="841"/>
                    </a:lnTo>
                    <a:lnTo>
                      <a:pt x="8462" y="953"/>
                    </a:lnTo>
                    <a:lnTo>
                      <a:pt x="8474" y="1027"/>
                    </a:lnTo>
                    <a:lnTo>
                      <a:pt x="8488" y="1065"/>
                    </a:lnTo>
                    <a:lnTo>
                      <a:pt x="8417" y="1168"/>
                    </a:lnTo>
                    <a:lnTo>
                      <a:pt x="8443" y="1200"/>
                    </a:lnTo>
                    <a:lnTo>
                      <a:pt x="8488" y="1181"/>
                    </a:lnTo>
                    <a:lnTo>
                      <a:pt x="8520" y="1219"/>
                    </a:lnTo>
                    <a:lnTo>
                      <a:pt x="8572" y="1293"/>
                    </a:lnTo>
                    <a:lnTo>
                      <a:pt x="8495" y="1261"/>
                    </a:lnTo>
                    <a:lnTo>
                      <a:pt x="8452" y="1261"/>
                    </a:lnTo>
                    <a:lnTo>
                      <a:pt x="8422" y="1322"/>
                    </a:lnTo>
                    <a:lnTo>
                      <a:pt x="8405" y="1405"/>
                    </a:lnTo>
                    <a:lnTo>
                      <a:pt x="8448" y="1437"/>
                    </a:lnTo>
                    <a:lnTo>
                      <a:pt x="8495" y="1425"/>
                    </a:lnTo>
                    <a:lnTo>
                      <a:pt x="8520" y="1405"/>
                    </a:lnTo>
                    <a:lnTo>
                      <a:pt x="8577" y="1364"/>
                    </a:lnTo>
                    <a:lnTo>
                      <a:pt x="8551" y="1457"/>
                    </a:lnTo>
                    <a:lnTo>
                      <a:pt x="8520" y="1508"/>
                    </a:lnTo>
                    <a:lnTo>
                      <a:pt x="8448" y="1550"/>
                    </a:lnTo>
                    <a:lnTo>
                      <a:pt x="8370" y="1681"/>
                    </a:lnTo>
                    <a:lnTo>
                      <a:pt x="8391" y="1723"/>
                    </a:lnTo>
                    <a:lnTo>
                      <a:pt x="8354" y="1816"/>
                    </a:lnTo>
                    <a:lnTo>
                      <a:pt x="8396" y="1919"/>
                    </a:lnTo>
                    <a:lnTo>
                      <a:pt x="8380" y="2031"/>
                    </a:lnTo>
                    <a:lnTo>
                      <a:pt x="8384" y="2105"/>
                    </a:lnTo>
                    <a:lnTo>
                      <a:pt x="8436" y="2259"/>
                    </a:lnTo>
                    <a:lnTo>
                      <a:pt x="8448" y="2381"/>
                    </a:lnTo>
                    <a:lnTo>
                      <a:pt x="8478" y="2442"/>
                    </a:lnTo>
                    <a:lnTo>
                      <a:pt x="8577" y="2451"/>
                    </a:lnTo>
                    <a:lnTo>
                      <a:pt x="8629" y="2544"/>
                    </a:lnTo>
                    <a:lnTo>
                      <a:pt x="8702" y="2544"/>
                    </a:lnTo>
                    <a:lnTo>
                      <a:pt x="8742" y="2422"/>
                    </a:lnTo>
                    <a:lnTo>
                      <a:pt x="8780" y="2320"/>
                    </a:lnTo>
                    <a:lnTo>
                      <a:pt x="8780" y="2227"/>
                    </a:lnTo>
                    <a:lnTo>
                      <a:pt x="8872" y="2124"/>
                    </a:lnTo>
                    <a:lnTo>
                      <a:pt x="8909" y="2041"/>
                    </a:lnTo>
                    <a:lnTo>
                      <a:pt x="8919" y="1960"/>
                    </a:lnTo>
                    <a:lnTo>
                      <a:pt x="8971" y="1887"/>
                    </a:lnTo>
                    <a:lnTo>
                      <a:pt x="9044" y="1858"/>
                    </a:lnTo>
                    <a:lnTo>
                      <a:pt x="9110" y="1826"/>
                    </a:lnTo>
                    <a:lnTo>
                      <a:pt x="9142" y="1826"/>
                    </a:lnTo>
                    <a:lnTo>
                      <a:pt x="9251" y="1745"/>
                    </a:lnTo>
                    <a:lnTo>
                      <a:pt x="9333" y="1620"/>
                    </a:lnTo>
                    <a:lnTo>
                      <a:pt x="9385" y="1569"/>
                    </a:lnTo>
                    <a:lnTo>
                      <a:pt x="9432" y="1569"/>
                    </a:lnTo>
                    <a:lnTo>
                      <a:pt x="9567" y="1527"/>
                    </a:lnTo>
                    <a:lnTo>
                      <a:pt x="9701" y="1447"/>
                    </a:lnTo>
                    <a:lnTo>
                      <a:pt x="9826" y="1344"/>
                    </a:lnTo>
                    <a:lnTo>
                      <a:pt x="9769" y="1335"/>
                    </a:lnTo>
                    <a:lnTo>
                      <a:pt x="9654" y="1335"/>
                    </a:lnTo>
                    <a:lnTo>
                      <a:pt x="9712" y="1271"/>
                    </a:lnTo>
                    <a:lnTo>
                      <a:pt x="9706" y="1200"/>
                    </a:lnTo>
                    <a:lnTo>
                      <a:pt x="9753" y="1261"/>
                    </a:lnTo>
                    <a:lnTo>
                      <a:pt x="9779" y="1303"/>
                    </a:lnTo>
                    <a:lnTo>
                      <a:pt x="9857" y="1283"/>
                    </a:lnTo>
                    <a:lnTo>
                      <a:pt x="9852" y="1190"/>
                    </a:lnTo>
                    <a:lnTo>
                      <a:pt x="9805" y="1129"/>
                    </a:lnTo>
                    <a:lnTo>
                      <a:pt x="9748" y="1097"/>
                    </a:lnTo>
                    <a:lnTo>
                      <a:pt x="9774" y="1065"/>
                    </a:lnTo>
                    <a:lnTo>
                      <a:pt x="9852" y="1117"/>
                    </a:lnTo>
                    <a:lnTo>
                      <a:pt x="9857" y="1065"/>
                    </a:lnTo>
                    <a:lnTo>
                      <a:pt x="9816" y="995"/>
                    </a:lnTo>
                    <a:lnTo>
                      <a:pt x="9873" y="995"/>
                    </a:lnTo>
                    <a:lnTo>
                      <a:pt x="9934" y="975"/>
                    </a:lnTo>
                    <a:lnTo>
                      <a:pt x="9951" y="934"/>
                    </a:lnTo>
                    <a:lnTo>
                      <a:pt x="9908" y="892"/>
                    </a:lnTo>
                    <a:lnTo>
                      <a:pt x="10002" y="882"/>
                    </a:lnTo>
                    <a:lnTo>
                      <a:pt x="9955" y="789"/>
                    </a:lnTo>
                    <a:lnTo>
                      <a:pt x="10002" y="780"/>
                    </a:lnTo>
                    <a:lnTo>
                      <a:pt x="10002" y="696"/>
                    </a:lnTo>
                    <a:lnTo>
                      <a:pt x="9934" y="635"/>
                    </a:lnTo>
                    <a:lnTo>
                      <a:pt x="10007" y="603"/>
                    </a:lnTo>
                    <a:lnTo>
                      <a:pt x="10069" y="603"/>
                    </a:lnTo>
                    <a:lnTo>
                      <a:pt x="10028" y="533"/>
                    </a:lnTo>
                    <a:lnTo>
                      <a:pt x="10038" y="430"/>
                    </a:lnTo>
                    <a:lnTo>
                      <a:pt x="10080" y="359"/>
                    </a:lnTo>
                    <a:lnTo>
                      <a:pt x="10132" y="295"/>
                    </a:lnTo>
                    <a:lnTo>
                      <a:pt x="10049" y="286"/>
                    </a:lnTo>
                    <a:lnTo>
                      <a:pt x="10168" y="276"/>
                    </a:lnTo>
                    <a:lnTo>
                      <a:pt x="10193" y="257"/>
                    </a:lnTo>
                    <a:lnTo>
                      <a:pt x="10349" y="193"/>
                    </a:lnTo>
                    <a:lnTo>
                      <a:pt x="10334" y="154"/>
                    </a:lnTo>
                    <a:lnTo>
                      <a:pt x="10224" y="141"/>
                    </a:lnTo>
                    <a:lnTo>
                      <a:pt x="10043" y="173"/>
                    </a:lnTo>
                    <a:lnTo>
                      <a:pt x="9946" y="205"/>
                    </a:lnTo>
                    <a:lnTo>
                      <a:pt x="9991" y="154"/>
                    </a:lnTo>
                    <a:lnTo>
                      <a:pt x="9965" y="122"/>
                    </a:lnTo>
                    <a:lnTo>
                      <a:pt x="9887" y="154"/>
                    </a:lnTo>
                    <a:lnTo>
                      <a:pt x="9784" y="122"/>
                    </a:lnTo>
                    <a:lnTo>
                      <a:pt x="9654" y="132"/>
                    </a:lnTo>
                    <a:lnTo>
                      <a:pt x="9640" y="112"/>
                    </a:lnTo>
                    <a:lnTo>
                      <a:pt x="9836" y="112"/>
                    </a:lnTo>
                    <a:lnTo>
                      <a:pt x="9976" y="103"/>
                    </a:lnTo>
                    <a:lnTo>
                      <a:pt x="10049" y="71"/>
                    </a:lnTo>
                    <a:lnTo>
                      <a:pt x="9836" y="10"/>
                    </a:lnTo>
                    <a:lnTo>
                      <a:pt x="9551" y="0"/>
                    </a:lnTo>
                    <a:close/>
                    <a:moveTo>
                      <a:pt x="8193" y="29"/>
                    </a:moveTo>
                    <a:lnTo>
                      <a:pt x="8085" y="51"/>
                    </a:lnTo>
                    <a:lnTo>
                      <a:pt x="8069" y="39"/>
                    </a:lnTo>
                    <a:lnTo>
                      <a:pt x="7960" y="39"/>
                    </a:lnTo>
                    <a:lnTo>
                      <a:pt x="7887" y="51"/>
                    </a:lnTo>
                    <a:lnTo>
                      <a:pt x="7835" y="61"/>
                    </a:lnTo>
                    <a:lnTo>
                      <a:pt x="7779" y="103"/>
                    </a:lnTo>
                    <a:lnTo>
                      <a:pt x="7753" y="80"/>
                    </a:lnTo>
                    <a:lnTo>
                      <a:pt x="7711" y="80"/>
                    </a:lnTo>
                    <a:lnTo>
                      <a:pt x="7639" y="112"/>
                    </a:lnTo>
                    <a:lnTo>
                      <a:pt x="7562" y="122"/>
                    </a:lnTo>
                    <a:lnTo>
                      <a:pt x="7515" y="122"/>
                    </a:lnTo>
                    <a:lnTo>
                      <a:pt x="7452" y="141"/>
                    </a:lnTo>
                    <a:lnTo>
                      <a:pt x="7442" y="173"/>
                    </a:lnTo>
                    <a:lnTo>
                      <a:pt x="7468" y="193"/>
                    </a:lnTo>
                    <a:lnTo>
                      <a:pt x="7477" y="225"/>
                    </a:lnTo>
                    <a:lnTo>
                      <a:pt x="7524" y="257"/>
                    </a:lnTo>
                    <a:lnTo>
                      <a:pt x="7659" y="257"/>
                    </a:lnTo>
                    <a:lnTo>
                      <a:pt x="7737" y="266"/>
                    </a:lnTo>
                    <a:lnTo>
                      <a:pt x="7659" y="295"/>
                    </a:lnTo>
                    <a:lnTo>
                      <a:pt x="7633" y="286"/>
                    </a:lnTo>
                    <a:lnTo>
                      <a:pt x="7536" y="286"/>
                    </a:lnTo>
                    <a:lnTo>
                      <a:pt x="7524" y="327"/>
                    </a:lnTo>
                    <a:lnTo>
                      <a:pt x="7555" y="369"/>
                    </a:lnTo>
                    <a:lnTo>
                      <a:pt x="7524" y="398"/>
                    </a:lnTo>
                    <a:lnTo>
                      <a:pt x="7442" y="430"/>
                    </a:lnTo>
                    <a:lnTo>
                      <a:pt x="7390" y="462"/>
                    </a:lnTo>
                    <a:lnTo>
                      <a:pt x="7442" y="481"/>
                    </a:lnTo>
                    <a:lnTo>
                      <a:pt x="7458" y="542"/>
                    </a:lnTo>
                    <a:lnTo>
                      <a:pt x="7380" y="501"/>
                    </a:lnTo>
                    <a:lnTo>
                      <a:pt x="7348" y="513"/>
                    </a:lnTo>
                    <a:lnTo>
                      <a:pt x="7328" y="584"/>
                    </a:lnTo>
                    <a:lnTo>
                      <a:pt x="7244" y="603"/>
                    </a:lnTo>
                    <a:lnTo>
                      <a:pt x="7225" y="655"/>
                    </a:lnTo>
                    <a:lnTo>
                      <a:pt x="7296" y="655"/>
                    </a:lnTo>
                    <a:lnTo>
                      <a:pt x="7348" y="677"/>
                    </a:lnTo>
                    <a:lnTo>
                      <a:pt x="7473" y="655"/>
                    </a:lnTo>
                    <a:lnTo>
                      <a:pt x="7567" y="687"/>
                    </a:lnTo>
                    <a:lnTo>
                      <a:pt x="7701" y="626"/>
                    </a:lnTo>
                    <a:lnTo>
                      <a:pt x="7711" y="594"/>
                    </a:lnTo>
                    <a:lnTo>
                      <a:pt x="7644" y="603"/>
                    </a:lnTo>
                    <a:lnTo>
                      <a:pt x="7649" y="584"/>
                    </a:lnTo>
                    <a:lnTo>
                      <a:pt x="7717" y="552"/>
                    </a:lnTo>
                    <a:lnTo>
                      <a:pt x="7758" y="513"/>
                    </a:lnTo>
                    <a:lnTo>
                      <a:pt x="7831" y="481"/>
                    </a:lnTo>
                    <a:lnTo>
                      <a:pt x="7882" y="449"/>
                    </a:lnTo>
                    <a:lnTo>
                      <a:pt x="7878" y="398"/>
                    </a:lnTo>
                    <a:lnTo>
                      <a:pt x="7913" y="379"/>
                    </a:lnTo>
                    <a:lnTo>
                      <a:pt x="7866" y="369"/>
                    </a:lnTo>
                    <a:lnTo>
                      <a:pt x="7986" y="359"/>
                    </a:lnTo>
                    <a:lnTo>
                      <a:pt x="8022" y="337"/>
                    </a:lnTo>
                    <a:lnTo>
                      <a:pt x="8106" y="327"/>
                    </a:lnTo>
                    <a:lnTo>
                      <a:pt x="8203" y="244"/>
                    </a:lnTo>
                    <a:lnTo>
                      <a:pt x="8276" y="225"/>
                    </a:lnTo>
                    <a:lnTo>
                      <a:pt x="8391" y="173"/>
                    </a:lnTo>
                    <a:lnTo>
                      <a:pt x="8313" y="173"/>
                    </a:lnTo>
                    <a:lnTo>
                      <a:pt x="8354" y="154"/>
                    </a:lnTo>
                    <a:lnTo>
                      <a:pt x="8448" y="141"/>
                    </a:lnTo>
                    <a:lnTo>
                      <a:pt x="8556" y="103"/>
                    </a:lnTo>
                    <a:lnTo>
                      <a:pt x="8566" y="80"/>
                    </a:lnTo>
                    <a:lnTo>
                      <a:pt x="8509" y="61"/>
                    </a:lnTo>
                    <a:lnTo>
                      <a:pt x="8436" y="51"/>
                    </a:lnTo>
                    <a:lnTo>
                      <a:pt x="8344" y="39"/>
                    </a:lnTo>
                    <a:lnTo>
                      <a:pt x="8271" y="39"/>
                    </a:lnTo>
                    <a:lnTo>
                      <a:pt x="8193" y="29"/>
                    </a:lnTo>
                    <a:close/>
                    <a:moveTo>
                      <a:pt x="7296" y="193"/>
                    </a:moveTo>
                    <a:lnTo>
                      <a:pt x="7303" y="215"/>
                    </a:lnTo>
                    <a:lnTo>
                      <a:pt x="7256" y="225"/>
                    </a:lnTo>
                    <a:lnTo>
                      <a:pt x="7213" y="257"/>
                    </a:lnTo>
                    <a:lnTo>
                      <a:pt x="7162" y="286"/>
                    </a:lnTo>
                    <a:lnTo>
                      <a:pt x="7157" y="337"/>
                    </a:lnTo>
                    <a:lnTo>
                      <a:pt x="7178" y="369"/>
                    </a:lnTo>
                    <a:lnTo>
                      <a:pt x="7251" y="369"/>
                    </a:lnTo>
                    <a:lnTo>
                      <a:pt x="7204" y="388"/>
                    </a:lnTo>
                    <a:lnTo>
                      <a:pt x="7178" y="430"/>
                    </a:lnTo>
                    <a:lnTo>
                      <a:pt x="7199" y="472"/>
                    </a:lnTo>
                    <a:lnTo>
                      <a:pt x="7270" y="481"/>
                    </a:lnTo>
                    <a:lnTo>
                      <a:pt x="7343" y="472"/>
                    </a:lnTo>
                    <a:lnTo>
                      <a:pt x="7458" y="398"/>
                    </a:lnTo>
                    <a:lnTo>
                      <a:pt x="7524" y="369"/>
                    </a:lnTo>
                    <a:lnTo>
                      <a:pt x="7499" y="337"/>
                    </a:lnTo>
                    <a:lnTo>
                      <a:pt x="7503" y="276"/>
                    </a:lnTo>
                    <a:lnTo>
                      <a:pt x="7452" y="257"/>
                    </a:lnTo>
                    <a:lnTo>
                      <a:pt x="7406" y="244"/>
                    </a:lnTo>
                    <a:lnTo>
                      <a:pt x="7385" y="193"/>
                    </a:lnTo>
                    <a:lnTo>
                      <a:pt x="7296" y="193"/>
                    </a:lnTo>
                    <a:close/>
                    <a:moveTo>
                      <a:pt x="14344" y="193"/>
                    </a:moveTo>
                    <a:lnTo>
                      <a:pt x="14278" y="215"/>
                    </a:lnTo>
                    <a:lnTo>
                      <a:pt x="14221" y="276"/>
                    </a:lnTo>
                    <a:lnTo>
                      <a:pt x="14283" y="295"/>
                    </a:lnTo>
                    <a:lnTo>
                      <a:pt x="14356" y="359"/>
                    </a:lnTo>
                    <a:lnTo>
                      <a:pt x="14443" y="398"/>
                    </a:lnTo>
                    <a:lnTo>
                      <a:pt x="14568" y="430"/>
                    </a:lnTo>
                    <a:lnTo>
                      <a:pt x="14646" y="411"/>
                    </a:lnTo>
                    <a:lnTo>
                      <a:pt x="14594" y="327"/>
                    </a:lnTo>
                    <a:lnTo>
                      <a:pt x="14448" y="234"/>
                    </a:lnTo>
                    <a:lnTo>
                      <a:pt x="14344" y="193"/>
                    </a:lnTo>
                    <a:close/>
                    <a:moveTo>
                      <a:pt x="12660" y="225"/>
                    </a:moveTo>
                    <a:lnTo>
                      <a:pt x="12629" y="234"/>
                    </a:lnTo>
                    <a:lnTo>
                      <a:pt x="12615" y="257"/>
                    </a:lnTo>
                    <a:lnTo>
                      <a:pt x="12599" y="234"/>
                    </a:lnTo>
                    <a:lnTo>
                      <a:pt x="12542" y="234"/>
                    </a:lnTo>
                    <a:lnTo>
                      <a:pt x="12474" y="257"/>
                    </a:lnTo>
                    <a:lnTo>
                      <a:pt x="12556" y="257"/>
                    </a:lnTo>
                    <a:lnTo>
                      <a:pt x="12547" y="286"/>
                    </a:lnTo>
                    <a:lnTo>
                      <a:pt x="12594" y="308"/>
                    </a:lnTo>
                    <a:lnTo>
                      <a:pt x="12634" y="286"/>
                    </a:lnTo>
                    <a:lnTo>
                      <a:pt x="12634" y="276"/>
                    </a:lnTo>
                    <a:lnTo>
                      <a:pt x="12667" y="266"/>
                    </a:lnTo>
                    <a:lnTo>
                      <a:pt x="12712" y="257"/>
                    </a:lnTo>
                    <a:lnTo>
                      <a:pt x="12723" y="244"/>
                    </a:lnTo>
                    <a:lnTo>
                      <a:pt x="12660" y="225"/>
                    </a:lnTo>
                    <a:close/>
                    <a:moveTo>
                      <a:pt x="11656" y="244"/>
                    </a:moveTo>
                    <a:lnTo>
                      <a:pt x="11624" y="276"/>
                    </a:lnTo>
                    <a:lnTo>
                      <a:pt x="11562" y="257"/>
                    </a:lnTo>
                    <a:lnTo>
                      <a:pt x="11453" y="276"/>
                    </a:lnTo>
                    <a:lnTo>
                      <a:pt x="11500" y="318"/>
                    </a:lnTo>
                    <a:lnTo>
                      <a:pt x="11552" y="318"/>
                    </a:lnTo>
                    <a:lnTo>
                      <a:pt x="11562" y="347"/>
                    </a:lnTo>
                    <a:lnTo>
                      <a:pt x="11675" y="359"/>
                    </a:lnTo>
                    <a:lnTo>
                      <a:pt x="11785" y="347"/>
                    </a:lnTo>
                    <a:lnTo>
                      <a:pt x="11831" y="295"/>
                    </a:lnTo>
                    <a:lnTo>
                      <a:pt x="11753" y="266"/>
                    </a:lnTo>
                    <a:lnTo>
                      <a:pt x="11656" y="244"/>
                    </a:lnTo>
                    <a:close/>
                    <a:moveTo>
                      <a:pt x="11442" y="295"/>
                    </a:moveTo>
                    <a:lnTo>
                      <a:pt x="11385" y="308"/>
                    </a:lnTo>
                    <a:lnTo>
                      <a:pt x="11376" y="337"/>
                    </a:lnTo>
                    <a:lnTo>
                      <a:pt x="11319" y="337"/>
                    </a:lnTo>
                    <a:lnTo>
                      <a:pt x="11298" y="308"/>
                    </a:lnTo>
                    <a:lnTo>
                      <a:pt x="11194" y="337"/>
                    </a:lnTo>
                    <a:lnTo>
                      <a:pt x="11230" y="411"/>
                    </a:lnTo>
                    <a:lnTo>
                      <a:pt x="11313" y="501"/>
                    </a:lnTo>
                    <a:lnTo>
                      <a:pt x="11376" y="523"/>
                    </a:lnTo>
                    <a:lnTo>
                      <a:pt x="11345" y="565"/>
                    </a:lnTo>
                    <a:lnTo>
                      <a:pt x="11432" y="626"/>
                    </a:lnTo>
                    <a:lnTo>
                      <a:pt x="11479" y="626"/>
                    </a:lnTo>
                    <a:lnTo>
                      <a:pt x="11489" y="533"/>
                    </a:lnTo>
                    <a:lnTo>
                      <a:pt x="11520" y="523"/>
                    </a:lnTo>
                    <a:lnTo>
                      <a:pt x="11536" y="440"/>
                    </a:lnTo>
                    <a:lnTo>
                      <a:pt x="11630" y="411"/>
                    </a:lnTo>
                    <a:lnTo>
                      <a:pt x="11494" y="337"/>
                    </a:lnTo>
                    <a:lnTo>
                      <a:pt x="11442" y="295"/>
                    </a:lnTo>
                    <a:close/>
                    <a:moveTo>
                      <a:pt x="6773" y="369"/>
                    </a:moveTo>
                    <a:lnTo>
                      <a:pt x="6747" y="411"/>
                    </a:lnTo>
                    <a:lnTo>
                      <a:pt x="6778" y="430"/>
                    </a:lnTo>
                    <a:lnTo>
                      <a:pt x="6721" y="462"/>
                    </a:lnTo>
                    <a:lnTo>
                      <a:pt x="6804" y="472"/>
                    </a:lnTo>
                    <a:lnTo>
                      <a:pt x="6846" y="501"/>
                    </a:lnTo>
                    <a:lnTo>
                      <a:pt x="6903" y="513"/>
                    </a:lnTo>
                    <a:lnTo>
                      <a:pt x="6919" y="472"/>
                    </a:lnTo>
                    <a:lnTo>
                      <a:pt x="6919" y="420"/>
                    </a:lnTo>
                    <a:lnTo>
                      <a:pt x="6841" y="388"/>
                    </a:lnTo>
                    <a:lnTo>
                      <a:pt x="6773" y="369"/>
                    </a:lnTo>
                    <a:close/>
                    <a:moveTo>
                      <a:pt x="14693" y="369"/>
                    </a:moveTo>
                    <a:lnTo>
                      <a:pt x="14672" y="379"/>
                    </a:lnTo>
                    <a:lnTo>
                      <a:pt x="14688" y="513"/>
                    </a:lnTo>
                    <a:lnTo>
                      <a:pt x="14879" y="472"/>
                    </a:lnTo>
                    <a:lnTo>
                      <a:pt x="14863" y="430"/>
                    </a:lnTo>
                    <a:lnTo>
                      <a:pt x="14728" y="379"/>
                    </a:lnTo>
                    <a:lnTo>
                      <a:pt x="14693" y="369"/>
                    </a:lnTo>
                    <a:close/>
                    <a:moveTo>
                      <a:pt x="7006" y="411"/>
                    </a:moveTo>
                    <a:lnTo>
                      <a:pt x="6985" y="449"/>
                    </a:lnTo>
                    <a:lnTo>
                      <a:pt x="6975" y="491"/>
                    </a:lnTo>
                    <a:lnTo>
                      <a:pt x="6996" y="513"/>
                    </a:lnTo>
                    <a:lnTo>
                      <a:pt x="7063" y="491"/>
                    </a:lnTo>
                    <a:lnTo>
                      <a:pt x="7095" y="462"/>
                    </a:lnTo>
                    <a:lnTo>
                      <a:pt x="7074" y="420"/>
                    </a:lnTo>
                    <a:lnTo>
                      <a:pt x="7053" y="420"/>
                    </a:lnTo>
                    <a:lnTo>
                      <a:pt x="7006" y="411"/>
                    </a:lnTo>
                    <a:close/>
                    <a:moveTo>
                      <a:pt x="6509" y="420"/>
                    </a:moveTo>
                    <a:lnTo>
                      <a:pt x="6447" y="449"/>
                    </a:lnTo>
                    <a:lnTo>
                      <a:pt x="6436" y="462"/>
                    </a:lnTo>
                    <a:lnTo>
                      <a:pt x="6504" y="462"/>
                    </a:lnTo>
                    <a:lnTo>
                      <a:pt x="6561" y="440"/>
                    </a:lnTo>
                    <a:lnTo>
                      <a:pt x="6530" y="420"/>
                    </a:lnTo>
                    <a:lnTo>
                      <a:pt x="6509" y="420"/>
                    </a:lnTo>
                    <a:close/>
                    <a:moveTo>
                      <a:pt x="11687" y="449"/>
                    </a:moveTo>
                    <a:lnTo>
                      <a:pt x="11609" y="472"/>
                    </a:lnTo>
                    <a:lnTo>
                      <a:pt x="11635" y="501"/>
                    </a:lnTo>
                    <a:lnTo>
                      <a:pt x="11614" y="533"/>
                    </a:lnTo>
                    <a:lnTo>
                      <a:pt x="11687" y="552"/>
                    </a:lnTo>
                    <a:lnTo>
                      <a:pt x="11769" y="513"/>
                    </a:lnTo>
                    <a:lnTo>
                      <a:pt x="11708" y="491"/>
                    </a:lnTo>
                    <a:lnTo>
                      <a:pt x="11687" y="449"/>
                    </a:lnTo>
                    <a:close/>
                    <a:moveTo>
                      <a:pt x="6467" y="481"/>
                    </a:moveTo>
                    <a:lnTo>
                      <a:pt x="6405" y="491"/>
                    </a:lnTo>
                    <a:lnTo>
                      <a:pt x="6349" y="523"/>
                    </a:lnTo>
                    <a:lnTo>
                      <a:pt x="6384" y="565"/>
                    </a:lnTo>
                    <a:lnTo>
                      <a:pt x="6478" y="533"/>
                    </a:lnTo>
                    <a:lnTo>
                      <a:pt x="6514" y="501"/>
                    </a:lnTo>
                    <a:lnTo>
                      <a:pt x="6467" y="481"/>
                    </a:lnTo>
                    <a:close/>
                    <a:moveTo>
                      <a:pt x="7027" y="513"/>
                    </a:moveTo>
                    <a:lnTo>
                      <a:pt x="7022" y="542"/>
                    </a:lnTo>
                    <a:lnTo>
                      <a:pt x="7089" y="552"/>
                    </a:lnTo>
                    <a:lnTo>
                      <a:pt x="7110" y="552"/>
                    </a:lnTo>
                    <a:lnTo>
                      <a:pt x="7121" y="533"/>
                    </a:lnTo>
                    <a:lnTo>
                      <a:pt x="7105" y="523"/>
                    </a:lnTo>
                    <a:lnTo>
                      <a:pt x="7027" y="513"/>
                    </a:lnTo>
                    <a:close/>
                    <a:moveTo>
                      <a:pt x="6240" y="533"/>
                    </a:moveTo>
                    <a:lnTo>
                      <a:pt x="6177" y="552"/>
                    </a:lnTo>
                    <a:lnTo>
                      <a:pt x="6115" y="552"/>
                    </a:lnTo>
                    <a:lnTo>
                      <a:pt x="5986" y="616"/>
                    </a:lnTo>
                    <a:lnTo>
                      <a:pt x="5861" y="687"/>
                    </a:lnTo>
                    <a:lnTo>
                      <a:pt x="5903" y="719"/>
                    </a:lnTo>
                    <a:lnTo>
                      <a:pt x="5975" y="696"/>
                    </a:lnTo>
                    <a:lnTo>
                      <a:pt x="6085" y="655"/>
                    </a:lnTo>
                    <a:lnTo>
                      <a:pt x="6120" y="645"/>
                    </a:lnTo>
                    <a:lnTo>
                      <a:pt x="6177" y="616"/>
                    </a:lnTo>
                    <a:lnTo>
                      <a:pt x="6240" y="533"/>
                    </a:lnTo>
                    <a:close/>
                    <a:moveTo>
                      <a:pt x="14905" y="542"/>
                    </a:moveTo>
                    <a:lnTo>
                      <a:pt x="14837" y="584"/>
                    </a:lnTo>
                    <a:lnTo>
                      <a:pt x="14827" y="626"/>
                    </a:lnTo>
                    <a:lnTo>
                      <a:pt x="14843" y="667"/>
                    </a:lnTo>
                    <a:lnTo>
                      <a:pt x="14770" y="667"/>
                    </a:lnTo>
                    <a:lnTo>
                      <a:pt x="14714" y="719"/>
                    </a:lnTo>
                    <a:lnTo>
                      <a:pt x="14667" y="696"/>
                    </a:lnTo>
                    <a:lnTo>
                      <a:pt x="14568" y="706"/>
                    </a:lnTo>
                    <a:lnTo>
                      <a:pt x="14568" y="738"/>
                    </a:lnTo>
                    <a:lnTo>
                      <a:pt x="14469" y="748"/>
                    </a:lnTo>
                    <a:lnTo>
                      <a:pt x="14417" y="799"/>
                    </a:lnTo>
                    <a:lnTo>
                      <a:pt x="14370" y="799"/>
                    </a:lnTo>
                    <a:lnTo>
                      <a:pt x="14356" y="873"/>
                    </a:lnTo>
                    <a:lnTo>
                      <a:pt x="14412" y="924"/>
                    </a:lnTo>
                    <a:lnTo>
                      <a:pt x="14330" y="934"/>
                    </a:lnTo>
                    <a:lnTo>
                      <a:pt x="14226" y="934"/>
                    </a:lnTo>
                    <a:lnTo>
                      <a:pt x="14163" y="953"/>
                    </a:lnTo>
                    <a:lnTo>
                      <a:pt x="14215" y="1065"/>
                    </a:lnTo>
                    <a:lnTo>
                      <a:pt x="14288" y="1158"/>
                    </a:lnTo>
                    <a:lnTo>
                      <a:pt x="14184" y="1097"/>
                    </a:lnTo>
                    <a:lnTo>
                      <a:pt x="14097" y="1107"/>
                    </a:lnTo>
                    <a:lnTo>
                      <a:pt x="14040" y="1149"/>
                    </a:lnTo>
                    <a:lnTo>
                      <a:pt x="14085" y="1232"/>
                    </a:lnTo>
                    <a:lnTo>
                      <a:pt x="14033" y="1210"/>
                    </a:lnTo>
                    <a:lnTo>
                      <a:pt x="14014" y="1107"/>
                    </a:lnTo>
                    <a:lnTo>
                      <a:pt x="13967" y="1046"/>
                    </a:lnTo>
                    <a:lnTo>
                      <a:pt x="13946" y="1046"/>
                    </a:lnTo>
                    <a:lnTo>
                      <a:pt x="13988" y="1129"/>
                    </a:lnTo>
                    <a:lnTo>
                      <a:pt x="13936" y="1200"/>
                    </a:lnTo>
                    <a:lnTo>
                      <a:pt x="14024" y="1293"/>
                    </a:lnTo>
                    <a:lnTo>
                      <a:pt x="14029" y="1405"/>
                    </a:lnTo>
                    <a:lnTo>
                      <a:pt x="14059" y="1466"/>
                    </a:lnTo>
                    <a:lnTo>
                      <a:pt x="14111" y="1476"/>
                    </a:lnTo>
                    <a:lnTo>
                      <a:pt x="14118" y="1550"/>
                    </a:lnTo>
                    <a:lnTo>
                      <a:pt x="14163" y="1611"/>
                    </a:lnTo>
                    <a:lnTo>
                      <a:pt x="14144" y="1662"/>
                    </a:lnTo>
                    <a:lnTo>
                      <a:pt x="14148" y="1723"/>
                    </a:lnTo>
                    <a:lnTo>
                      <a:pt x="14106" y="1755"/>
                    </a:lnTo>
                    <a:lnTo>
                      <a:pt x="14101" y="1797"/>
                    </a:lnTo>
                    <a:lnTo>
                      <a:pt x="14045" y="1774"/>
                    </a:lnTo>
                    <a:lnTo>
                      <a:pt x="14080" y="1611"/>
                    </a:lnTo>
                    <a:lnTo>
                      <a:pt x="14076" y="1527"/>
                    </a:lnTo>
                    <a:lnTo>
                      <a:pt x="14003" y="1457"/>
                    </a:lnTo>
                    <a:lnTo>
                      <a:pt x="13962" y="1303"/>
                    </a:lnTo>
                    <a:lnTo>
                      <a:pt x="13920" y="1219"/>
                    </a:lnTo>
                    <a:lnTo>
                      <a:pt x="13878" y="1190"/>
                    </a:lnTo>
                    <a:lnTo>
                      <a:pt x="13889" y="1097"/>
                    </a:lnTo>
                    <a:lnTo>
                      <a:pt x="13859" y="1036"/>
                    </a:lnTo>
                    <a:lnTo>
                      <a:pt x="13739" y="1004"/>
                    </a:lnTo>
                    <a:lnTo>
                      <a:pt x="13713" y="1027"/>
                    </a:lnTo>
                    <a:lnTo>
                      <a:pt x="13718" y="1129"/>
                    </a:lnTo>
                    <a:lnTo>
                      <a:pt x="13671" y="1232"/>
                    </a:lnTo>
                    <a:lnTo>
                      <a:pt x="13682" y="1271"/>
                    </a:lnTo>
                    <a:lnTo>
                      <a:pt x="13734" y="1364"/>
                    </a:lnTo>
                    <a:lnTo>
                      <a:pt x="13734" y="1415"/>
                    </a:lnTo>
                    <a:lnTo>
                      <a:pt x="13791" y="1425"/>
                    </a:lnTo>
                    <a:lnTo>
                      <a:pt x="13800" y="1447"/>
                    </a:lnTo>
                    <a:lnTo>
                      <a:pt x="13863" y="1508"/>
                    </a:lnTo>
                    <a:lnTo>
                      <a:pt x="13852" y="1569"/>
                    </a:lnTo>
                    <a:lnTo>
                      <a:pt x="13656" y="1437"/>
                    </a:lnTo>
                    <a:lnTo>
                      <a:pt x="13583" y="1405"/>
                    </a:lnTo>
                    <a:lnTo>
                      <a:pt x="13444" y="1373"/>
                    </a:lnTo>
                    <a:lnTo>
                      <a:pt x="13433" y="1415"/>
                    </a:lnTo>
                    <a:lnTo>
                      <a:pt x="13496" y="1476"/>
                    </a:lnTo>
                    <a:lnTo>
                      <a:pt x="13463" y="1550"/>
                    </a:lnTo>
                    <a:lnTo>
                      <a:pt x="13397" y="1476"/>
                    </a:lnTo>
                    <a:lnTo>
                      <a:pt x="13345" y="1527"/>
                    </a:lnTo>
                    <a:lnTo>
                      <a:pt x="13263" y="1527"/>
                    </a:lnTo>
                    <a:lnTo>
                      <a:pt x="13241" y="1569"/>
                    </a:lnTo>
                    <a:lnTo>
                      <a:pt x="13185" y="1559"/>
                    </a:lnTo>
                    <a:lnTo>
                      <a:pt x="13211" y="1489"/>
                    </a:lnTo>
                    <a:lnTo>
                      <a:pt x="13173" y="1476"/>
                    </a:lnTo>
                    <a:lnTo>
                      <a:pt x="13039" y="1579"/>
                    </a:lnTo>
                    <a:lnTo>
                      <a:pt x="12956" y="1630"/>
                    </a:lnTo>
                    <a:lnTo>
                      <a:pt x="12961" y="1704"/>
                    </a:lnTo>
                    <a:lnTo>
                      <a:pt x="12893" y="1723"/>
                    </a:lnTo>
                    <a:lnTo>
                      <a:pt x="12853" y="1681"/>
                    </a:lnTo>
                    <a:lnTo>
                      <a:pt x="12841" y="1620"/>
                    </a:lnTo>
                    <a:lnTo>
                      <a:pt x="12893" y="1611"/>
                    </a:lnTo>
                    <a:lnTo>
                      <a:pt x="12858" y="1550"/>
                    </a:lnTo>
                    <a:lnTo>
                      <a:pt x="12728" y="1508"/>
                    </a:lnTo>
                    <a:lnTo>
                      <a:pt x="12775" y="1579"/>
                    </a:lnTo>
                    <a:lnTo>
                      <a:pt x="12764" y="1652"/>
                    </a:lnTo>
                    <a:lnTo>
                      <a:pt x="12816" y="1723"/>
                    </a:lnTo>
                    <a:lnTo>
                      <a:pt x="12806" y="1806"/>
                    </a:lnTo>
                    <a:lnTo>
                      <a:pt x="12754" y="1765"/>
                    </a:lnTo>
                    <a:lnTo>
                      <a:pt x="12712" y="1755"/>
                    </a:lnTo>
                    <a:lnTo>
                      <a:pt x="12624" y="1867"/>
                    </a:lnTo>
                    <a:lnTo>
                      <a:pt x="12671" y="1960"/>
                    </a:lnTo>
                    <a:lnTo>
                      <a:pt x="12634" y="1989"/>
                    </a:lnTo>
                    <a:lnTo>
                      <a:pt x="12511" y="1919"/>
                    </a:lnTo>
                    <a:lnTo>
                      <a:pt x="12485" y="1960"/>
                    </a:lnTo>
                    <a:lnTo>
                      <a:pt x="12521" y="2012"/>
                    </a:lnTo>
                    <a:lnTo>
                      <a:pt x="12526" y="2073"/>
                    </a:lnTo>
                    <a:lnTo>
                      <a:pt x="12485" y="2041"/>
                    </a:lnTo>
                    <a:lnTo>
                      <a:pt x="12417" y="2002"/>
                    </a:lnTo>
                    <a:lnTo>
                      <a:pt x="12386" y="1826"/>
                    </a:lnTo>
                    <a:lnTo>
                      <a:pt x="12297" y="1745"/>
                    </a:lnTo>
                    <a:lnTo>
                      <a:pt x="12330" y="1733"/>
                    </a:lnTo>
                    <a:lnTo>
                      <a:pt x="12547" y="1826"/>
                    </a:lnTo>
                    <a:lnTo>
                      <a:pt x="12615" y="1797"/>
                    </a:lnTo>
                    <a:lnTo>
                      <a:pt x="12655" y="1733"/>
                    </a:lnTo>
                    <a:lnTo>
                      <a:pt x="12641" y="1652"/>
                    </a:lnTo>
                    <a:lnTo>
                      <a:pt x="12599" y="1601"/>
                    </a:lnTo>
                    <a:lnTo>
                      <a:pt x="12407" y="1466"/>
                    </a:lnTo>
                    <a:lnTo>
                      <a:pt x="12283" y="1437"/>
                    </a:lnTo>
                    <a:lnTo>
                      <a:pt x="12200" y="1364"/>
                    </a:lnTo>
                    <a:lnTo>
                      <a:pt x="12158" y="1405"/>
                    </a:lnTo>
                    <a:lnTo>
                      <a:pt x="12101" y="1335"/>
                    </a:lnTo>
                    <a:lnTo>
                      <a:pt x="12153" y="1303"/>
                    </a:lnTo>
                    <a:lnTo>
                      <a:pt x="12007" y="1219"/>
                    </a:lnTo>
                    <a:lnTo>
                      <a:pt x="11934" y="1242"/>
                    </a:lnTo>
                    <a:lnTo>
                      <a:pt x="11857" y="1242"/>
                    </a:lnTo>
                    <a:lnTo>
                      <a:pt x="11800" y="1335"/>
                    </a:lnTo>
                    <a:lnTo>
                      <a:pt x="11727" y="1322"/>
                    </a:lnTo>
                    <a:lnTo>
                      <a:pt x="11635" y="1373"/>
                    </a:lnTo>
                    <a:lnTo>
                      <a:pt x="11526" y="1518"/>
                    </a:lnTo>
                    <a:lnTo>
                      <a:pt x="11458" y="1611"/>
                    </a:lnTo>
                    <a:lnTo>
                      <a:pt x="11364" y="1835"/>
                    </a:lnTo>
                    <a:lnTo>
                      <a:pt x="11287" y="2002"/>
                    </a:lnTo>
                    <a:lnTo>
                      <a:pt x="11199" y="2124"/>
                    </a:lnTo>
                    <a:lnTo>
                      <a:pt x="11079" y="2227"/>
                    </a:lnTo>
                    <a:lnTo>
                      <a:pt x="11039" y="2310"/>
                    </a:lnTo>
                    <a:lnTo>
                      <a:pt x="11060" y="2596"/>
                    </a:lnTo>
                    <a:lnTo>
                      <a:pt x="11079" y="2730"/>
                    </a:lnTo>
                    <a:lnTo>
                      <a:pt x="11147" y="2791"/>
                    </a:lnTo>
                    <a:lnTo>
                      <a:pt x="11183" y="2782"/>
                    </a:lnTo>
                    <a:lnTo>
                      <a:pt x="11277" y="2637"/>
                    </a:lnTo>
                    <a:lnTo>
                      <a:pt x="11313" y="2721"/>
                    </a:lnTo>
                    <a:lnTo>
                      <a:pt x="11360" y="2894"/>
                    </a:lnTo>
                    <a:lnTo>
                      <a:pt x="11407" y="3039"/>
                    </a:lnTo>
                    <a:lnTo>
                      <a:pt x="11410" y="3055"/>
                    </a:lnTo>
                    <a:lnTo>
                      <a:pt x="11350" y="3090"/>
                    </a:lnTo>
                    <a:lnTo>
                      <a:pt x="11360" y="3141"/>
                    </a:lnTo>
                    <a:lnTo>
                      <a:pt x="11411" y="3212"/>
                    </a:lnTo>
                    <a:lnTo>
                      <a:pt x="11426" y="3154"/>
                    </a:lnTo>
                    <a:lnTo>
                      <a:pt x="11428" y="3160"/>
                    </a:lnTo>
                    <a:lnTo>
                      <a:pt x="11484" y="3151"/>
                    </a:lnTo>
                    <a:lnTo>
                      <a:pt x="11510" y="3048"/>
                    </a:lnTo>
                    <a:lnTo>
                      <a:pt x="11572" y="3058"/>
                    </a:lnTo>
                    <a:lnTo>
                      <a:pt x="11593" y="2936"/>
                    </a:lnTo>
                    <a:lnTo>
                      <a:pt x="11598" y="2721"/>
                    </a:lnTo>
                    <a:lnTo>
                      <a:pt x="11645" y="2689"/>
                    </a:lnTo>
                    <a:lnTo>
                      <a:pt x="11682" y="2544"/>
                    </a:lnTo>
                    <a:lnTo>
                      <a:pt x="11630" y="2474"/>
                    </a:lnTo>
                    <a:lnTo>
                      <a:pt x="11588" y="2390"/>
                    </a:lnTo>
                    <a:lnTo>
                      <a:pt x="11609" y="2217"/>
                    </a:lnTo>
                    <a:lnTo>
                      <a:pt x="11692" y="2114"/>
                    </a:lnTo>
                    <a:lnTo>
                      <a:pt x="11760" y="2021"/>
                    </a:lnTo>
                    <a:lnTo>
                      <a:pt x="11743" y="1951"/>
                    </a:lnTo>
                    <a:lnTo>
                      <a:pt x="11779" y="1867"/>
                    </a:lnTo>
                    <a:lnTo>
                      <a:pt x="11857" y="1835"/>
                    </a:lnTo>
                    <a:lnTo>
                      <a:pt x="11925" y="1887"/>
                    </a:lnTo>
                    <a:lnTo>
                      <a:pt x="11934" y="1938"/>
                    </a:lnTo>
                    <a:lnTo>
                      <a:pt x="11909" y="1960"/>
                    </a:lnTo>
                    <a:lnTo>
                      <a:pt x="11816" y="2092"/>
                    </a:lnTo>
                    <a:lnTo>
                      <a:pt x="11779" y="2166"/>
                    </a:lnTo>
                    <a:lnTo>
                      <a:pt x="11764" y="2236"/>
                    </a:lnTo>
                    <a:lnTo>
                      <a:pt x="11795" y="2349"/>
                    </a:lnTo>
                    <a:lnTo>
                      <a:pt x="11795" y="2474"/>
                    </a:lnTo>
                    <a:lnTo>
                      <a:pt x="11847" y="2516"/>
                    </a:lnTo>
                    <a:lnTo>
                      <a:pt x="11883" y="2586"/>
                    </a:lnTo>
                    <a:lnTo>
                      <a:pt x="11960" y="2554"/>
                    </a:lnTo>
                    <a:lnTo>
                      <a:pt x="12045" y="2516"/>
                    </a:lnTo>
                    <a:lnTo>
                      <a:pt x="12132" y="2503"/>
                    </a:lnTo>
                    <a:lnTo>
                      <a:pt x="12189" y="2567"/>
                    </a:lnTo>
                    <a:lnTo>
                      <a:pt x="12142" y="2637"/>
                    </a:lnTo>
                    <a:lnTo>
                      <a:pt x="12090" y="2637"/>
                    </a:lnTo>
                    <a:lnTo>
                      <a:pt x="12033" y="2618"/>
                    </a:lnTo>
                    <a:lnTo>
                      <a:pt x="11972" y="2637"/>
                    </a:lnTo>
                    <a:lnTo>
                      <a:pt x="11915" y="2670"/>
                    </a:lnTo>
                    <a:lnTo>
                      <a:pt x="11925" y="2740"/>
                    </a:lnTo>
                    <a:lnTo>
                      <a:pt x="11960" y="2782"/>
                    </a:lnTo>
                    <a:lnTo>
                      <a:pt x="11977" y="2759"/>
                    </a:lnTo>
                    <a:lnTo>
                      <a:pt x="11977" y="2833"/>
                    </a:lnTo>
                    <a:lnTo>
                      <a:pt x="11977" y="2926"/>
                    </a:lnTo>
                    <a:lnTo>
                      <a:pt x="11934" y="2926"/>
                    </a:lnTo>
                    <a:lnTo>
                      <a:pt x="11889" y="2833"/>
                    </a:lnTo>
                    <a:lnTo>
                      <a:pt x="11847" y="2875"/>
                    </a:lnTo>
                    <a:lnTo>
                      <a:pt x="11826" y="2955"/>
                    </a:lnTo>
                    <a:lnTo>
                      <a:pt x="11831" y="3048"/>
                    </a:lnTo>
                    <a:lnTo>
                      <a:pt x="11852" y="3151"/>
                    </a:lnTo>
                    <a:lnTo>
                      <a:pt x="11785" y="3193"/>
                    </a:lnTo>
                    <a:lnTo>
                      <a:pt x="11774" y="3253"/>
                    </a:lnTo>
                    <a:lnTo>
                      <a:pt x="11727" y="3253"/>
                    </a:lnTo>
                    <a:lnTo>
                      <a:pt x="11722" y="3221"/>
                    </a:lnTo>
                    <a:lnTo>
                      <a:pt x="11671" y="3202"/>
                    </a:lnTo>
                    <a:lnTo>
                      <a:pt x="11609" y="3244"/>
                    </a:lnTo>
                    <a:lnTo>
                      <a:pt x="11531" y="3305"/>
                    </a:lnTo>
                    <a:lnTo>
                      <a:pt x="11500" y="3347"/>
                    </a:lnTo>
                    <a:lnTo>
                      <a:pt x="11475" y="3305"/>
                    </a:lnTo>
                    <a:lnTo>
                      <a:pt x="11411" y="3253"/>
                    </a:lnTo>
                    <a:lnTo>
                      <a:pt x="11385" y="3286"/>
                    </a:lnTo>
                    <a:lnTo>
                      <a:pt x="11334" y="3305"/>
                    </a:lnTo>
                    <a:lnTo>
                      <a:pt x="11334" y="3263"/>
                    </a:lnTo>
                    <a:lnTo>
                      <a:pt x="11282" y="3234"/>
                    </a:lnTo>
                    <a:lnTo>
                      <a:pt x="11282" y="3183"/>
                    </a:lnTo>
                    <a:lnTo>
                      <a:pt x="11267" y="3119"/>
                    </a:lnTo>
                    <a:lnTo>
                      <a:pt x="11298" y="3029"/>
                    </a:lnTo>
                    <a:lnTo>
                      <a:pt x="11313" y="3039"/>
                    </a:lnTo>
                    <a:lnTo>
                      <a:pt x="11324" y="2987"/>
                    </a:lnTo>
                    <a:lnTo>
                      <a:pt x="11298" y="2965"/>
                    </a:lnTo>
                    <a:lnTo>
                      <a:pt x="11293" y="2936"/>
                    </a:lnTo>
                    <a:lnTo>
                      <a:pt x="11308" y="2894"/>
                    </a:lnTo>
                    <a:lnTo>
                      <a:pt x="11308" y="2833"/>
                    </a:lnTo>
                    <a:lnTo>
                      <a:pt x="11272" y="2862"/>
                    </a:lnTo>
                    <a:lnTo>
                      <a:pt x="11256" y="2894"/>
                    </a:lnTo>
                    <a:lnTo>
                      <a:pt x="11215" y="2904"/>
                    </a:lnTo>
                    <a:lnTo>
                      <a:pt x="11199" y="2945"/>
                    </a:lnTo>
                    <a:lnTo>
                      <a:pt x="11194" y="2978"/>
                    </a:lnTo>
                    <a:lnTo>
                      <a:pt x="11199" y="3109"/>
                    </a:lnTo>
                    <a:lnTo>
                      <a:pt x="11220" y="3183"/>
                    </a:lnTo>
                    <a:lnTo>
                      <a:pt x="11225" y="3253"/>
                    </a:lnTo>
                    <a:lnTo>
                      <a:pt x="11241" y="3305"/>
                    </a:lnTo>
                    <a:lnTo>
                      <a:pt x="11209" y="3366"/>
                    </a:lnTo>
                    <a:lnTo>
                      <a:pt x="11199" y="3337"/>
                    </a:lnTo>
                    <a:lnTo>
                      <a:pt x="11157" y="3347"/>
                    </a:lnTo>
                    <a:lnTo>
                      <a:pt x="11147" y="3375"/>
                    </a:lnTo>
                    <a:lnTo>
                      <a:pt x="11105" y="3375"/>
                    </a:lnTo>
                    <a:lnTo>
                      <a:pt x="11039" y="3427"/>
                    </a:lnTo>
                    <a:lnTo>
                      <a:pt x="10997" y="3622"/>
                    </a:lnTo>
                    <a:lnTo>
                      <a:pt x="10971" y="3655"/>
                    </a:lnTo>
                    <a:lnTo>
                      <a:pt x="10930" y="3683"/>
                    </a:lnTo>
                    <a:lnTo>
                      <a:pt x="10883" y="3716"/>
                    </a:lnTo>
                    <a:lnTo>
                      <a:pt x="10867" y="3818"/>
                    </a:lnTo>
                    <a:lnTo>
                      <a:pt x="10743" y="3921"/>
                    </a:lnTo>
                    <a:lnTo>
                      <a:pt x="10691" y="3860"/>
                    </a:lnTo>
                    <a:lnTo>
                      <a:pt x="10707" y="4014"/>
                    </a:lnTo>
                    <a:lnTo>
                      <a:pt x="10619" y="3982"/>
                    </a:lnTo>
                    <a:lnTo>
                      <a:pt x="10551" y="4014"/>
                    </a:lnTo>
                    <a:lnTo>
                      <a:pt x="10556" y="4107"/>
                    </a:lnTo>
                    <a:lnTo>
                      <a:pt x="10639" y="4158"/>
                    </a:lnTo>
                    <a:lnTo>
                      <a:pt x="10681" y="4229"/>
                    </a:lnTo>
                    <a:lnTo>
                      <a:pt x="10738" y="4383"/>
                    </a:lnTo>
                    <a:lnTo>
                      <a:pt x="10728" y="4649"/>
                    </a:lnTo>
                    <a:lnTo>
                      <a:pt x="10697" y="4733"/>
                    </a:lnTo>
                    <a:lnTo>
                      <a:pt x="10608" y="4733"/>
                    </a:lnTo>
                    <a:lnTo>
                      <a:pt x="10561" y="4742"/>
                    </a:lnTo>
                    <a:lnTo>
                      <a:pt x="10504" y="4723"/>
                    </a:lnTo>
                    <a:lnTo>
                      <a:pt x="10432" y="4723"/>
                    </a:lnTo>
                    <a:lnTo>
                      <a:pt x="10365" y="4701"/>
                    </a:lnTo>
                    <a:lnTo>
                      <a:pt x="10287" y="4794"/>
                    </a:lnTo>
                    <a:lnTo>
                      <a:pt x="10308" y="4855"/>
                    </a:lnTo>
                    <a:lnTo>
                      <a:pt x="10302" y="4948"/>
                    </a:lnTo>
                    <a:lnTo>
                      <a:pt x="10302" y="4989"/>
                    </a:lnTo>
                    <a:lnTo>
                      <a:pt x="10313" y="5041"/>
                    </a:lnTo>
                    <a:lnTo>
                      <a:pt x="10313" y="5102"/>
                    </a:lnTo>
                    <a:lnTo>
                      <a:pt x="10297" y="5185"/>
                    </a:lnTo>
                    <a:lnTo>
                      <a:pt x="10292" y="5236"/>
                    </a:lnTo>
                    <a:lnTo>
                      <a:pt x="10271" y="5288"/>
                    </a:lnTo>
                    <a:lnTo>
                      <a:pt x="10266" y="5378"/>
                    </a:lnTo>
                    <a:lnTo>
                      <a:pt x="10276" y="5429"/>
                    </a:lnTo>
                    <a:lnTo>
                      <a:pt x="10302" y="5442"/>
                    </a:lnTo>
                    <a:lnTo>
                      <a:pt x="10308" y="5522"/>
                    </a:lnTo>
                    <a:lnTo>
                      <a:pt x="10297" y="5625"/>
                    </a:lnTo>
                    <a:lnTo>
                      <a:pt x="10328" y="5615"/>
                    </a:lnTo>
                    <a:lnTo>
                      <a:pt x="10360" y="5634"/>
                    </a:lnTo>
                    <a:lnTo>
                      <a:pt x="10380" y="5605"/>
                    </a:lnTo>
                    <a:lnTo>
                      <a:pt x="10432" y="5625"/>
                    </a:lnTo>
                    <a:lnTo>
                      <a:pt x="10448" y="5708"/>
                    </a:lnTo>
                    <a:lnTo>
                      <a:pt x="10469" y="5750"/>
                    </a:lnTo>
                    <a:lnTo>
                      <a:pt x="10470" y="5750"/>
                    </a:lnTo>
                    <a:lnTo>
                      <a:pt x="10453" y="5820"/>
                    </a:lnTo>
                    <a:lnTo>
                      <a:pt x="10412" y="5965"/>
                    </a:lnTo>
                    <a:lnTo>
                      <a:pt x="10370" y="6016"/>
                    </a:lnTo>
                    <a:lnTo>
                      <a:pt x="10313" y="6077"/>
                    </a:lnTo>
                    <a:lnTo>
                      <a:pt x="10276" y="6170"/>
                    </a:lnTo>
                    <a:lnTo>
                      <a:pt x="10266" y="6241"/>
                    </a:lnTo>
                    <a:lnTo>
                      <a:pt x="10240" y="6353"/>
                    </a:lnTo>
                    <a:lnTo>
                      <a:pt x="10250" y="6520"/>
                    </a:lnTo>
                    <a:lnTo>
                      <a:pt x="10198" y="6632"/>
                    </a:lnTo>
                    <a:lnTo>
                      <a:pt x="10168" y="6674"/>
                    </a:lnTo>
                    <a:lnTo>
                      <a:pt x="10121" y="6764"/>
                    </a:lnTo>
                    <a:lnTo>
                      <a:pt x="10064" y="6776"/>
                    </a:lnTo>
                    <a:lnTo>
                      <a:pt x="10033" y="6828"/>
                    </a:lnTo>
                    <a:lnTo>
                      <a:pt x="9991" y="6969"/>
                    </a:lnTo>
                    <a:lnTo>
                      <a:pt x="9951" y="7020"/>
                    </a:lnTo>
                    <a:lnTo>
                      <a:pt x="9929" y="7104"/>
                    </a:lnTo>
                    <a:lnTo>
                      <a:pt x="9929" y="7174"/>
                    </a:lnTo>
                    <a:lnTo>
                      <a:pt x="9913" y="7258"/>
                    </a:lnTo>
                    <a:lnTo>
                      <a:pt x="9894" y="7277"/>
                    </a:lnTo>
                    <a:lnTo>
                      <a:pt x="9857" y="7360"/>
                    </a:lnTo>
                    <a:lnTo>
                      <a:pt x="9836" y="7453"/>
                    </a:lnTo>
                    <a:lnTo>
                      <a:pt x="9842" y="7495"/>
                    </a:lnTo>
                    <a:lnTo>
                      <a:pt x="9821" y="7566"/>
                    </a:lnTo>
                    <a:lnTo>
                      <a:pt x="9795" y="7607"/>
                    </a:lnTo>
                    <a:lnTo>
                      <a:pt x="9790" y="7668"/>
                    </a:lnTo>
                    <a:lnTo>
                      <a:pt x="9784" y="7729"/>
                    </a:lnTo>
                    <a:lnTo>
                      <a:pt x="9816" y="7790"/>
                    </a:lnTo>
                    <a:lnTo>
                      <a:pt x="9831" y="7855"/>
                    </a:lnTo>
                    <a:lnTo>
                      <a:pt x="9826" y="7925"/>
                    </a:lnTo>
                    <a:lnTo>
                      <a:pt x="9831" y="7996"/>
                    </a:lnTo>
                    <a:lnTo>
                      <a:pt x="9836" y="8130"/>
                    </a:lnTo>
                    <a:lnTo>
                      <a:pt x="9826" y="8252"/>
                    </a:lnTo>
                    <a:lnTo>
                      <a:pt x="9810" y="8326"/>
                    </a:lnTo>
                    <a:lnTo>
                      <a:pt x="9816" y="8397"/>
                    </a:lnTo>
                    <a:lnTo>
                      <a:pt x="9800" y="8471"/>
                    </a:lnTo>
                    <a:lnTo>
                      <a:pt x="9769" y="8560"/>
                    </a:lnTo>
                    <a:lnTo>
                      <a:pt x="9743" y="8593"/>
                    </a:lnTo>
                    <a:lnTo>
                      <a:pt x="9774" y="8644"/>
                    </a:lnTo>
                    <a:lnTo>
                      <a:pt x="9800" y="8747"/>
                    </a:lnTo>
                    <a:lnTo>
                      <a:pt x="9790" y="8807"/>
                    </a:lnTo>
                    <a:lnTo>
                      <a:pt x="9800" y="8910"/>
                    </a:lnTo>
                    <a:lnTo>
                      <a:pt x="9805" y="8942"/>
                    </a:lnTo>
                    <a:lnTo>
                      <a:pt x="9826" y="8971"/>
                    </a:lnTo>
                    <a:lnTo>
                      <a:pt x="9826" y="8994"/>
                    </a:lnTo>
                    <a:lnTo>
                      <a:pt x="9842" y="9035"/>
                    </a:lnTo>
                    <a:lnTo>
                      <a:pt x="9868" y="9045"/>
                    </a:lnTo>
                    <a:lnTo>
                      <a:pt x="9899" y="9106"/>
                    </a:lnTo>
                    <a:lnTo>
                      <a:pt x="9913" y="9125"/>
                    </a:lnTo>
                    <a:lnTo>
                      <a:pt x="9925" y="9157"/>
                    </a:lnTo>
                    <a:lnTo>
                      <a:pt x="9929" y="9218"/>
                    </a:lnTo>
                    <a:lnTo>
                      <a:pt x="9946" y="9250"/>
                    </a:lnTo>
                    <a:lnTo>
                      <a:pt x="9960" y="9270"/>
                    </a:lnTo>
                    <a:lnTo>
                      <a:pt x="9981" y="9321"/>
                    </a:lnTo>
                    <a:lnTo>
                      <a:pt x="10007" y="9404"/>
                    </a:lnTo>
                    <a:lnTo>
                      <a:pt x="10012" y="9507"/>
                    </a:lnTo>
                    <a:lnTo>
                      <a:pt x="10023" y="9558"/>
                    </a:lnTo>
                    <a:lnTo>
                      <a:pt x="10054" y="9629"/>
                    </a:lnTo>
                    <a:lnTo>
                      <a:pt x="10095" y="9680"/>
                    </a:lnTo>
                    <a:lnTo>
                      <a:pt x="10111" y="9690"/>
                    </a:lnTo>
                    <a:lnTo>
                      <a:pt x="10153" y="9783"/>
                    </a:lnTo>
                    <a:lnTo>
                      <a:pt x="10205" y="9857"/>
                    </a:lnTo>
                    <a:lnTo>
                      <a:pt x="10261" y="9959"/>
                    </a:lnTo>
                    <a:lnTo>
                      <a:pt x="10323" y="10020"/>
                    </a:lnTo>
                    <a:lnTo>
                      <a:pt x="10339" y="10020"/>
                    </a:lnTo>
                    <a:lnTo>
                      <a:pt x="10349" y="10020"/>
                    </a:lnTo>
                    <a:lnTo>
                      <a:pt x="10412" y="9969"/>
                    </a:lnTo>
                    <a:lnTo>
                      <a:pt x="10453" y="9927"/>
                    </a:lnTo>
                    <a:lnTo>
                      <a:pt x="10525" y="9908"/>
                    </a:lnTo>
                    <a:lnTo>
                      <a:pt x="10561" y="9908"/>
                    </a:lnTo>
                    <a:lnTo>
                      <a:pt x="10603" y="9937"/>
                    </a:lnTo>
                    <a:lnTo>
                      <a:pt x="10629" y="9937"/>
                    </a:lnTo>
                    <a:lnTo>
                      <a:pt x="10681" y="9979"/>
                    </a:lnTo>
                    <a:lnTo>
                      <a:pt x="10754" y="9947"/>
                    </a:lnTo>
                    <a:lnTo>
                      <a:pt x="10789" y="9895"/>
                    </a:lnTo>
                    <a:lnTo>
                      <a:pt x="10883" y="9815"/>
                    </a:lnTo>
                    <a:lnTo>
                      <a:pt x="10930" y="9783"/>
                    </a:lnTo>
                    <a:lnTo>
                      <a:pt x="10982" y="9764"/>
                    </a:lnTo>
                    <a:lnTo>
                      <a:pt x="11034" y="9764"/>
                    </a:lnTo>
                    <a:lnTo>
                      <a:pt x="11079" y="9764"/>
                    </a:lnTo>
                    <a:lnTo>
                      <a:pt x="11121" y="9857"/>
                    </a:lnTo>
                    <a:lnTo>
                      <a:pt x="11143" y="9959"/>
                    </a:lnTo>
                    <a:lnTo>
                      <a:pt x="11173" y="10040"/>
                    </a:lnTo>
                    <a:lnTo>
                      <a:pt x="11220" y="10040"/>
                    </a:lnTo>
                    <a:lnTo>
                      <a:pt x="11241" y="10011"/>
                    </a:lnTo>
                    <a:lnTo>
                      <a:pt x="11261" y="10020"/>
                    </a:lnTo>
                    <a:lnTo>
                      <a:pt x="11324" y="9969"/>
                    </a:lnTo>
                    <a:lnTo>
                      <a:pt x="11324" y="10011"/>
                    </a:lnTo>
                    <a:lnTo>
                      <a:pt x="11339" y="10030"/>
                    </a:lnTo>
                    <a:lnTo>
                      <a:pt x="11350" y="10091"/>
                    </a:lnTo>
                    <a:lnTo>
                      <a:pt x="11376" y="10113"/>
                    </a:lnTo>
                    <a:lnTo>
                      <a:pt x="11402" y="10203"/>
                    </a:lnTo>
                    <a:lnTo>
                      <a:pt x="11390" y="10306"/>
                    </a:lnTo>
                    <a:lnTo>
                      <a:pt x="11371" y="10460"/>
                    </a:lnTo>
                    <a:lnTo>
                      <a:pt x="11381" y="10482"/>
                    </a:lnTo>
                    <a:lnTo>
                      <a:pt x="11371" y="10585"/>
                    </a:lnTo>
                    <a:lnTo>
                      <a:pt x="11355" y="10688"/>
                    </a:lnTo>
                    <a:lnTo>
                      <a:pt x="11339" y="10729"/>
                    </a:lnTo>
                    <a:lnTo>
                      <a:pt x="11339" y="10768"/>
                    </a:lnTo>
                    <a:lnTo>
                      <a:pt x="11376" y="10912"/>
                    </a:lnTo>
                    <a:lnTo>
                      <a:pt x="11416" y="11025"/>
                    </a:lnTo>
                    <a:lnTo>
                      <a:pt x="11479" y="11159"/>
                    </a:lnTo>
                    <a:lnTo>
                      <a:pt x="11531" y="11304"/>
                    </a:lnTo>
                    <a:lnTo>
                      <a:pt x="11546" y="11406"/>
                    </a:lnTo>
                    <a:lnTo>
                      <a:pt x="11557" y="11448"/>
                    </a:lnTo>
                    <a:lnTo>
                      <a:pt x="11552" y="11477"/>
                    </a:lnTo>
                    <a:lnTo>
                      <a:pt x="11583" y="11560"/>
                    </a:lnTo>
                    <a:lnTo>
                      <a:pt x="11593" y="11653"/>
                    </a:lnTo>
                    <a:lnTo>
                      <a:pt x="11609" y="11785"/>
                    </a:lnTo>
                    <a:lnTo>
                      <a:pt x="11588" y="11836"/>
                    </a:lnTo>
                    <a:lnTo>
                      <a:pt x="11583" y="11868"/>
                    </a:lnTo>
                    <a:lnTo>
                      <a:pt x="11598" y="11949"/>
                    </a:lnTo>
                    <a:lnTo>
                      <a:pt x="11614" y="12032"/>
                    </a:lnTo>
                    <a:lnTo>
                      <a:pt x="11630" y="12083"/>
                    </a:lnTo>
                    <a:lnTo>
                      <a:pt x="11635" y="12167"/>
                    </a:lnTo>
                    <a:lnTo>
                      <a:pt x="11630" y="12270"/>
                    </a:lnTo>
                    <a:lnTo>
                      <a:pt x="11609" y="12330"/>
                    </a:lnTo>
                    <a:lnTo>
                      <a:pt x="11572" y="12424"/>
                    </a:lnTo>
                    <a:lnTo>
                      <a:pt x="11557" y="12475"/>
                    </a:lnTo>
                    <a:lnTo>
                      <a:pt x="11536" y="12597"/>
                    </a:lnTo>
                    <a:lnTo>
                      <a:pt x="11531" y="12658"/>
                    </a:lnTo>
                    <a:lnTo>
                      <a:pt x="11510" y="12783"/>
                    </a:lnTo>
                    <a:lnTo>
                      <a:pt x="11500" y="12905"/>
                    </a:lnTo>
                    <a:lnTo>
                      <a:pt x="11505" y="12988"/>
                    </a:lnTo>
                    <a:lnTo>
                      <a:pt x="11510" y="13091"/>
                    </a:lnTo>
                    <a:lnTo>
                      <a:pt x="11557" y="13222"/>
                    </a:lnTo>
                    <a:lnTo>
                      <a:pt x="11567" y="13306"/>
                    </a:lnTo>
                    <a:lnTo>
                      <a:pt x="11598" y="13470"/>
                    </a:lnTo>
                    <a:lnTo>
                      <a:pt x="11630" y="13582"/>
                    </a:lnTo>
                    <a:lnTo>
                      <a:pt x="11649" y="13633"/>
                    </a:lnTo>
                    <a:lnTo>
                      <a:pt x="11656" y="13707"/>
                    </a:lnTo>
                    <a:lnTo>
                      <a:pt x="11656" y="13871"/>
                    </a:lnTo>
                    <a:lnTo>
                      <a:pt x="11671" y="14076"/>
                    </a:lnTo>
                    <a:lnTo>
                      <a:pt x="11687" y="14179"/>
                    </a:lnTo>
                    <a:lnTo>
                      <a:pt x="11696" y="14310"/>
                    </a:lnTo>
                    <a:lnTo>
                      <a:pt x="11717" y="14413"/>
                    </a:lnTo>
                    <a:lnTo>
                      <a:pt x="11760" y="14516"/>
                    </a:lnTo>
                    <a:lnTo>
                      <a:pt x="11795" y="14692"/>
                    </a:lnTo>
                    <a:lnTo>
                      <a:pt x="11821" y="14804"/>
                    </a:lnTo>
                    <a:lnTo>
                      <a:pt x="11842" y="14917"/>
                    </a:lnTo>
                    <a:lnTo>
                      <a:pt x="11842" y="15019"/>
                    </a:lnTo>
                    <a:lnTo>
                      <a:pt x="11821" y="15042"/>
                    </a:lnTo>
                    <a:lnTo>
                      <a:pt x="11837" y="15132"/>
                    </a:lnTo>
                    <a:lnTo>
                      <a:pt x="11831" y="15215"/>
                    </a:lnTo>
                    <a:lnTo>
                      <a:pt x="11837" y="15257"/>
                    </a:lnTo>
                    <a:lnTo>
                      <a:pt x="11842" y="15234"/>
                    </a:lnTo>
                    <a:lnTo>
                      <a:pt x="11863" y="15298"/>
                    </a:lnTo>
                    <a:lnTo>
                      <a:pt x="11883" y="15298"/>
                    </a:lnTo>
                    <a:lnTo>
                      <a:pt x="11904" y="15350"/>
                    </a:lnTo>
                    <a:lnTo>
                      <a:pt x="11930" y="15350"/>
                    </a:lnTo>
                    <a:lnTo>
                      <a:pt x="11967" y="15298"/>
                    </a:lnTo>
                    <a:lnTo>
                      <a:pt x="12019" y="15276"/>
                    </a:lnTo>
                    <a:lnTo>
                      <a:pt x="12080" y="15225"/>
                    </a:lnTo>
                    <a:lnTo>
                      <a:pt x="12106" y="15234"/>
                    </a:lnTo>
                    <a:lnTo>
                      <a:pt x="12142" y="15215"/>
                    </a:lnTo>
                    <a:lnTo>
                      <a:pt x="12205" y="15247"/>
                    </a:lnTo>
                    <a:lnTo>
                      <a:pt x="12236" y="15215"/>
                    </a:lnTo>
                    <a:lnTo>
                      <a:pt x="12271" y="15234"/>
                    </a:lnTo>
                    <a:lnTo>
                      <a:pt x="12283" y="15196"/>
                    </a:lnTo>
                    <a:lnTo>
                      <a:pt x="12313" y="15183"/>
                    </a:lnTo>
                    <a:lnTo>
                      <a:pt x="12375" y="15132"/>
                    </a:lnTo>
                    <a:lnTo>
                      <a:pt x="12422" y="15071"/>
                    </a:lnTo>
                    <a:lnTo>
                      <a:pt x="12469" y="14990"/>
                    </a:lnTo>
                    <a:lnTo>
                      <a:pt x="12542" y="14846"/>
                    </a:lnTo>
                    <a:lnTo>
                      <a:pt x="12577" y="14743"/>
                    </a:lnTo>
                    <a:lnTo>
                      <a:pt x="12599" y="14670"/>
                    </a:lnTo>
                    <a:lnTo>
                      <a:pt x="12624" y="14599"/>
                    </a:lnTo>
                    <a:lnTo>
                      <a:pt x="12634" y="14580"/>
                    </a:lnTo>
                    <a:lnTo>
                      <a:pt x="12676" y="14506"/>
                    </a:lnTo>
                    <a:lnTo>
                      <a:pt x="12692" y="14445"/>
                    </a:lnTo>
                    <a:lnTo>
                      <a:pt x="12702" y="14333"/>
                    </a:lnTo>
                    <a:lnTo>
                      <a:pt x="12723" y="14230"/>
                    </a:lnTo>
                    <a:lnTo>
                      <a:pt x="12728" y="14156"/>
                    </a:lnTo>
                    <a:lnTo>
                      <a:pt x="12712" y="14147"/>
                    </a:lnTo>
                    <a:lnTo>
                      <a:pt x="12707" y="14086"/>
                    </a:lnTo>
                    <a:lnTo>
                      <a:pt x="12733" y="14034"/>
                    </a:lnTo>
                    <a:lnTo>
                      <a:pt x="12806" y="13964"/>
                    </a:lnTo>
                    <a:lnTo>
                      <a:pt x="12858" y="13922"/>
                    </a:lnTo>
                    <a:lnTo>
                      <a:pt x="12884" y="13871"/>
                    </a:lnTo>
                    <a:lnTo>
                      <a:pt x="12893" y="13810"/>
                    </a:lnTo>
                    <a:lnTo>
                      <a:pt x="12879" y="13787"/>
                    </a:lnTo>
                    <a:lnTo>
                      <a:pt x="12888" y="13726"/>
                    </a:lnTo>
                    <a:lnTo>
                      <a:pt x="12893" y="13591"/>
                    </a:lnTo>
                    <a:lnTo>
                      <a:pt x="12884" y="13604"/>
                    </a:lnTo>
                    <a:lnTo>
                      <a:pt x="12884" y="13563"/>
                    </a:lnTo>
                    <a:lnTo>
                      <a:pt x="12874" y="13479"/>
                    </a:lnTo>
                    <a:lnTo>
                      <a:pt x="12848" y="13376"/>
                    </a:lnTo>
                    <a:lnTo>
                      <a:pt x="12853" y="13283"/>
                    </a:lnTo>
                    <a:lnTo>
                      <a:pt x="12879" y="13255"/>
                    </a:lnTo>
                    <a:lnTo>
                      <a:pt x="12926" y="13161"/>
                    </a:lnTo>
                    <a:lnTo>
                      <a:pt x="12952" y="13142"/>
                    </a:lnTo>
                    <a:lnTo>
                      <a:pt x="13023" y="12998"/>
                    </a:lnTo>
                    <a:lnTo>
                      <a:pt x="13091" y="12937"/>
                    </a:lnTo>
                    <a:lnTo>
                      <a:pt x="13148" y="12886"/>
                    </a:lnTo>
                    <a:lnTo>
                      <a:pt x="13190" y="12802"/>
                    </a:lnTo>
                    <a:lnTo>
                      <a:pt x="13216" y="12709"/>
                    </a:lnTo>
                    <a:lnTo>
                      <a:pt x="13237" y="12616"/>
                    </a:lnTo>
                    <a:lnTo>
                      <a:pt x="13225" y="12555"/>
                    </a:lnTo>
                    <a:lnTo>
                      <a:pt x="13225" y="12340"/>
                    </a:lnTo>
                    <a:lnTo>
                      <a:pt x="13220" y="12218"/>
                    </a:lnTo>
                    <a:lnTo>
                      <a:pt x="13225" y="12083"/>
                    </a:lnTo>
                    <a:lnTo>
                      <a:pt x="13216" y="12022"/>
                    </a:lnTo>
                    <a:lnTo>
                      <a:pt x="13195" y="11990"/>
                    </a:lnTo>
                    <a:lnTo>
                      <a:pt x="13173" y="11859"/>
                    </a:lnTo>
                    <a:lnTo>
                      <a:pt x="13152" y="11775"/>
                    </a:lnTo>
                    <a:lnTo>
                      <a:pt x="13159" y="11714"/>
                    </a:lnTo>
                    <a:lnTo>
                      <a:pt x="13152" y="11673"/>
                    </a:lnTo>
                    <a:lnTo>
                      <a:pt x="13169" y="11589"/>
                    </a:lnTo>
                    <a:lnTo>
                      <a:pt x="13169" y="11560"/>
                    </a:lnTo>
                    <a:lnTo>
                      <a:pt x="13133" y="11509"/>
                    </a:lnTo>
                    <a:lnTo>
                      <a:pt x="13126" y="11426"/>
                    </a:lnTo>
                    <a:lnTo>
                      <a:pt x="13159" y="11262"/>
                    </a:lnTo>
                    <a:lnTo>
                      <a:pt x="13185" y="11220"/>
                    </a:lnTo>
                    <a:lnTo>
                      <a:pt x="13195" y="11127"/>
                    </a:lnTo>
                    <a:lnTo>
                      <a:pt x="13216" y="11076"/>
                    </a:lnTo>
                    <a:lnTo>
                      <a:pt x="13225" y="10986"/>
                    </a:lnTo>
                    <a:lnTo>
                      <a:pt x="13246" y="10973"/>
                    </a:lnTo>
                    <a:lnTo>
                      <a:pt x="13263" y="10912"/>
                    </a:lnTo>
                    <a:lnTo>
                      <a:pt x="13303" y="10861"/>
                    </a:lnTo>
                    <a:lnTo>
                      <a:pt x="13319" y="10832"/>
                    </a:lnTo>
                    <a:lnTo>
                      <a:pt x="13334" y="10758"/>
                    </a:lnTo>
                    <a:lnTo>
                      <a:pt x="13402" y="10595"/>
                    </a:lnTo>
                    <a:lnTo>
                      <a:pt x="13458" y="10492"/>
                    </a:lnTo>
                    <a:lnTo>
                      <a:pt x="13548" y="10357"/>
                    </a:lnTo>
                    <a:lnTo>
                      <a:pt x="13609" y="10245"/>
                    </a:lnTo>
                    <a:lnTo>
                      <a:pt x="13677" y="10062"/>
                    </a:lnTo>
                    <a:lnTo>
                      <a:pt x="13729" y="9908"/>
                    </a:lnTo>
                    <a:lnTo>
                      <a:pt x="13781" y="9712"/>
                    </a:lnTo>
                    <a:lnTo>
                      <a:pt x="13816" y="9536"/>
                    </a:lnTo>
                    <a:lnTo>
                      <a:pt x="13842" y="9382"/>
                    </a:lnTo>
                    <a:lnTo>
                      <a:pt x="13859" y="9241"/>
                    </a:lnTo>
                    <a:lnTo>
                      <a:pt x="13868" y="9189"/>
                    </a:lnTo>
                    <a:lnTo>
                      <a:pt x="13868" y="9116"/>
                    </a:lnTo>
                    <a:lnTo>
                      <a:pt x="13873" y="9035"/>
                    </a:lnTo>
                    <a:lnTo>
                      <a:pt x="13873" y="8994"/>
                    </a:lnTo>
                    <a:lnTo>
                      <a:pt x="13852" y="8994"/>
                    </a:lnTo>
                    <a:lnTo>
                      <a:pt x="13826" y="9045"/>
                    </a:lnTo>
                    <a:lnTo>
                      <a:pt x="13795" y="9055"/>
                    </a:lnTo>
                    <a:lnTo>
                      <a:pt x="13769" y="9074"/>
                    </a:lnTo>
                    <a:lnTo>
                      <a:pt x="13748" y="9074"/>
                    </a:lnTo>
                    <a:lnTo>
                      <a:pt x="13713" y="9074"/>
                    </a:lnTo>
                    <a:lnTo>
                      <a:pt x="13692" y="9096"/>
                    </a:lnTo>
                    <a:lnTo>
                      <a:pt x="13661" y="9106"/>
                    </a:lnTo>
                    <a:lnTo>
                      <a:pt x="13609" y="9148"/>
                    </a:lnTo>
                    <a:lnTo>
                      <a:pt x="13541" y="9167"/>
                    </a:lnTo>
                    <a:lnTo>
                      <a:pt x="13484" y="9199"/>
                    </a:lnTo>
                    <a:lnTo>
                      <a:pt x="13454" y="9199"/>
                    </a:lnTo>
                    <a:lnTo>
                      <a:pt x="13428" y="9138"/>
                    </a:lnTo>
                    <a:lnTo>
                      <a:pt x="13418" y="9087"/>
                    </a:lnTo>
                    <a:lnTo>
                      <a:pt x="13397" y="9064"/>
                    </a:lnTo>
                    <a:lnTo>
                      <a:pt x="13371" y="9022"/>
                    </a:lnTo>
                    <a:lnTo>
                      <a:pt x="13407" y="8994"/>
                    </a:lnTo>
                    <a:lnTo>
                      <a:pt x="13407" y="8933"/>
                    </a:lnTo>
                    <a:lnTo>
                      <a:pt x="13392" y="8891"/>
                    </a:lnTo>
                    <a:lnTo>
                      <a:pt x="13360" y="8849"/>
                    </a:lnTo>
                    <a:lnTo>
                      <a:pt x="13340" y="8798"/>
                    </a:lnTo>
                    <a:lnTo>
                      <a:pt x="13303" y="8714"/>
                    </a:lnTo>
                    <a:lnTo>
                      <a:pt x="13267" y="8634"/>
                    </a:lnTo>
                    <a:lnTo>
                      <a:pt x="13185" y="8499"/>
                    </a:lnTo>
                    <a:lnTo>
                      <a:pt x="13148" y="8439"/>
                    </a:lnTo>
                    <a:lnTo>
                      <a:pt x="13126" y="8317"/>
                    </a:lnTo>
                    <a:lnTo>
                      <a:pt x="13086" y="8163"/>
                    </a:lnTo>
                    <a:lnTo>
                      <a:pt x="13049" y="8111"/>
                    </a:lnTo>
                    <a:lnTo>
                      <a:pt x="13023" y="8079"/>
                    </a:lnTo>
                    <a:lnTo>
                      <a:pt x="12997" y="7916"/>
                    </a:lnTo>
                    <a:lnTo>
                      <a:pt x="12987" y="7771"/>
                    </a:lnTo>
                    <a:lnTo>
                      <a:pt x="12997" y="7752"/>
                    </a:lnTo>
                    <a:lnTo>
                      <a:pt x="12977" y="7617"/>
                    </a:lnTo>
                    <a:lnTo>
                      <a:pt x="12966" y="7585"/>
                    </a:lnTo>
                    <a:lnTo>
                      <a:pt x="12893" y="7463"/>
                    </a:lnTo>
                    <a:lnTo>
                      <a:pt x="12888" y="7370"/>
                    </a:lnTo>
                    <a:lnTo>
                      <a:pt x="12900" y="7351"/>
                    </a:lnTo>
                    <a:lnTo>
                      <a:pt x="12841" y="7197"/>
                    </a:lnTo>
                    <a:lnTo>
                      <a:pt x="12822" y="7123"/>
                    </a:lnTo>
                    <a:lnTo>
                      <a:pt x="12796" y="7052"/>
                    </a:lnTo>
                    <a:lnTo>
                      <a:pt x="12744" y="6837"/>
                    </a:lnTo>
                    <a:lnTo>
                      <a:pt x="12702" y="6703"/>
                    </a:lnTo>
                    <a:lnTo>
                      <a:pt x="12671" y="6558"/>
                    </a:lnTo>
                    <a:lnTo>
                      <a:pt x="12676" y="6549"/>
                    </a:lnTo>
                    <a:lnTo>
                      <a:pt x="12728" y="6744"/>
                    </a:lnTo>
                    <a:lnTo>
                      <a:pt x="12759" y="6805"/>
                    </a:lnTo>
                    <a:lnTo>
                      <a:pt x="12780" y="6847"/>
                    </a:lnTo>
                    <a:lnTo>
                      <a:pt x="12790" y="6828"/>
                    </a:lnTo>
                    <a:lnTo>
                      <a:pt x="12806" y="6754"/>
                    </a:lnTo>
                    <a:lnTo>
                      <a:pt x="12816" y="6651"/>
                    </a:lnTo>
                    <a:lnTo>
                      <a:pt x="12832" y="6600"/>
                    </a:lnTo>
                    <a:lnTo>
                      <a:pt x="12837" y="6622"/>
                    </a:lnTo>
                    <a:lnTo>
                      <a:pt x="12832" y="6674"/>
                    </a:lnTo>
                    <a:lnTo>
                      <a:pt x="12832" y="6725"/>
                    </a:lnTo>
                    <a:lnTo>
                      <a:pt x="12827" y="6796"/>
                    </a:lnTo>
                    <a:lnTo>
                      <a:pt x="12858" y="6796"/>
                    </a:lnTo>
                    <a:lnTo>
                      <a:pt x="12893" y="6889"/>
                    </a:lnTo>
                    <a:lnTo>
                      <a:pt x="12935" y="7001"/>
                    </a:lnTo>
                    <a:lnTo>
                      <a:pt x="12961" y="7104"/>
                    </a:lnTo>
                    <a:lnTo>
                      <a:pt x="12977" y="7113"/>
                    </a:lnTo>
                    <a:lnTo>
                      <a:pt x="12997" y="7187"/>
                    </a:lnTo>
                    <a:lnTo>
                      <a:pt x="12997" y="7216"/>
                    </a:lnTo>
                    <a:lnTo>
                      <a:pt x="13018" y="7299"/>
                    </a:lnTo>
                    <a:lnTo>
                      <a:pt x="13049" y="7328"/>
                    </a:lnTo>
                    <a:lnTo>
                      <a:pt x="13081" y="7380"/>
                    </a:lnTo>
                    <a:lnTo>
                      <a:pt x="13122" y="7534"/>
                    </a:lnTo>
                    <a:lnTo>
                      <a:pt x="13122" y="7617"/>
                    </a:lnTo>
                    <a:lnTo>
                      <a:pt x="13133" y="7710"/>
                    </a:lnTo>
                    <a:lnTo>
                      <a:pt x="13173" y="7842"/>
                    </a:lnTo>
                    <a:lnTo>
                      <a:pt x="13199" y="7864"/>
                    </a:lnTo>
                    <a:lnTo>
                      <a:pt x="13246" y="7957"/>
                    </a:lnTo>
                    <a:lnTo>
                      <a:pt x="13267" y="8070"/>
                    </a:lnTo>
                    <a:lnTo>
                      <a:pt x="13303" y="8182"/>
                    </a:lnTo>
                    <a:lnTo>
                      <a:pt x="13334" y="8233"/>
                    </a:lnTo>
                    <a:lnTo>
                      <a:pt x="13340" y="8284"/>
                    </a:lnTo>
                    <a:lnTo>
                      <a:pt x="13360" y="8326"/>
                    </a:lnTo>
                    <a:lnTo>
                      <a:pt x="13371" y="8387"/>
                    </a:lnTo>
                    <a:lnTo>
                      <a:pt x="13376" y="8448"/>
                    </a:lnTo>
                    <a:lnTo>
                      <a:pt x="13371" y="8480"/>
                    </a:lnTo>
                    <a:lnTo>
                      <a:pt x="13381" y="8541"/>
                    </a:lnTo>
                    <a:lnTo>
                      <a:pt x="13371" y="8551"/>
                    </a:lnTo>
                    <a:lnTo>
                      <a:pt x="13392" y="8602"/>
                    </a:lnTo>
                    <a:lnTo>
                      <a:pt x="13407" y="8705"/>
                    </a:lnTo>
                    <a:lnTo>
                      <a:pt x="13418" y="8747"/>
                    </a:lnTo>
                    <a:lnTo>
                      <a:pt x="13418" y="8817"/>
                    </a:lnTo>
                    <a:lnTo>
                      <a:pt x="13433" y="8901"/>
                    </a:lnTo>
                    <a:lnTo>
                      <a:pt x="13475" y="8910"/>
                    </a:lnTo>
                    <a:lnTo>
                      <a:pt x="13496" y="8891"/>
                    </a:lnTo>
                    <a:lnTo>
                      <a:pt x="13527" y="8891"/>
                    </a:lnTo>
                    <a:lnTo>
                      <a:pt x="13536" y="8859"/>
                    </a:lnTo>
                    <a:lnTo>
                      <a:pt x="13552" y="8849"/>
                    </a:lnTo>
                    <a:lnTo>
                      <a:pt x="13562" y="8807"/>
                    </a:lnTo>
                    <a:lnTo>
                      <a:pt x="13578" y="8798"/>
                    </a:lnTo>
                    <a:lnTo>
                      <a:pt x="13630" y="8788"/>
                    </a:lnTo>
                    <a:lnTo>
                      <a:pt x="13666" y="8756"/>
                    </a:lnTo>
                    <a:lnTo>
                      <a:pt x="13703" y="8695"/>
                    </a:lnTo>
                    <a:lnTo>
                      <a:pt x="13722" y="8705"/>
                    </a:lnTo>
                    <a:lnTo>
                      <a:pt x="13748" y="8695"/>
                    </a:lnTo>
                    <a:lnTo>
                      <a:pt x="13800" y="8602"/>
                    </a:lnTo>
                    <a:lnTo>
                      <a:pt x="13894" y="8541"/>
                    </a:lnTo>
                    <a:lnTo>
                      <a:pt x="13951" y="8480"/>
                    </a:lnTo>
                    <a:lnTo>
                      <a:pt x="13951" y="8429"/>
                    </a:lnTo>
                    <a:lnTo>
                      <a:pt x="13962" y="8368"/>
                    </a:lnTo>
                    <a:lnTo>
                      <a:pt x="14003" y="8326"/>
                    </a:lnTo>
                    <a:lnTo>
                      <a:pt x="14029" y="8317"/>
                    </a:lnTo>
                    <a:lnTo>
                      <a:pt x="14066" y="8275"/>
                    </a:lnTo>
                    <a:lnTo>
                      <a:pt x="14097" y="8284"/>
                    </a:lnTo>
                    <a:lnTo>
                      <a:pt x="14123" y="8243"/>
                    </a:lnTo>
                    <a:lnTo>
                      <a:pt x="14123" y="8191"/>
                    </a:lnTo>
                    <a:lnTo>
                      <a:pt x="14144" y="8163"/>
                    </a:lnTo>
                    <a:lnTo>
                      <a:pt x="14179" y="8163"/>
                    </a:lnTo>
                    <a:lnTo>
                      <a:pt x="14189" y="8130"/>
                    </a:lnTo>
                    <a:lnTo>
                      <a:pt x="14195" y="8070"/>
                    </a:lnTo>
                    <a:lnTo>
                      <a:pt x="14231" y="8018"/>
                    </a:lnTo>
                    <a:lnTo>
                      <a:pt x="14257" y="8018"/>
                    </a:lnTo>
                    <a:lnTo>
                      <a:pt x="14262" y="7996"/>
                    </a:lnTo>
                    <a:lnTo>
                      <a:pt x="14252" y="7906"/>
                    </a:lnTo>
                    <a:lnTo>
                      <a:pt x="14257" y="7832"/>
                    </a:lnTo>
                    <a:lnTo>
                      <a:pt x="14267" y="7803"/>
                    </a:lnTo>
                    <a:lnTo>
                      <a:pt x="14293" y="7813"/>
                    </a:lnTo>
                    <a:lnTo>
                      <a:pt x="14309" y="7720"/>
                    </a:lnTo>
                    <a:lnTo>
                      <a:pt x="14330" y="7678"/>
                    </a:lnTo>
                    <a:lnTo>
                      <a:pt x="14335" y="7636"/>
                    </a:lnTo>
                    <a:lnTo>
                      <a:pt x="14351" y="7556"/>
                    </a:lnTo>
                    <a:lnTo>
                      <a:pt x="14351" y="7524"/>
                    </a:lnTo>
                    <a:lnTo>
                      <a:pt x="14330" y="7505"/>
                    </a:lnTo>
                    <a:lnTo>
                      <a:pt x="14309" y="7463"/>
                    </a:lnTo>
                    <a:lnTo>
                      <a:pt x="14278" y="7380"/>
                    </a:lnTo>
                    <a:lnTo>
                      <a:pt x="14241" y="7360"/>
                    </a:lnTo>
                    <a:lnTo>
                      <a:pt x="14195" y="7341"/>
                    </a:lnTo>
                    <a:lnTo>
                      <a:pt x="14158" y="7290"/>
                    </a:lnTo>
                    <a:lnTo>
                      <a:pt x="14127" y="7197"/>
                    </a:lnTo>
                    <a:lnTo>
                      <a:pt x="14111" y="7094"/>
                    </a:lnTo>
                    <a:lnTo>
                      <a:pt x="14118" y="7072"/>
                    </a:lnTo>
                    <a:lnTo>
                      <a:pt x="14118" y="7020"/>
                    </a:lnTo>
                    <a:lnTo>
                      <a:pt x="14106" y="7011"/>
                    </a:lnTo>
                    <a:lnTo>
                      <a:pt x="14092" y="7062"/>
                    </a:lnTo>
                    <a:lnTo>
                      <a:pt x="14059" y="7145"/>
                    </a:lnTo>
                    <a:lnTo>
                      <a:pt x="14019" y="7239"/>
                    </a:lnTo>
                    <a:lnTo>
                      <a:pt x="13982" y="7328"/>
                    </a:lnTo>
                    <a:lnTo>
                      <a:pt x="13946" y="7328"/>
                    </a:lnTo>
                    <a:lnTo>
                      <a:pt x="13899" y="7328"/>
                    </a:lnTo>
                    <a:lnTo>
                      <a:pt x="13852" y="7351"/>
                    </a:lnTo>
                    <a:lnTo>
                      <a:pt x="13847" y="7309"/>
                    </a:lnTo>
                    <a:lnTo>
                      <a:pt x="13837" y="7319"/>
                    </a:lnTo>
                    <a:lnTo>
                      <a:pt x="13821" y="7267"/>
                    </a:lnTo>
                    <a:lnTo>
                      <a:pt x="13833" y="7187"/>
                    </a:lnTo>
                    <a:lnTo>
                      <a:pt x="13826" y="7104"/>
                    </a:lnTo>
                    <a:lnTo>
                      <a:pt x="13807" y="7062"/>
                    </a:lnTo>
                    <a:lnTo>
                      <a:pt x="13791" y="7072"/>
                    </a:lnTo>
                    <a:lnTo>
                      <a:pt x="13781" y="7145"/>
                    </a:lnTo>
                    <a:lnTo>
                      <a:pt x="13791" y="7248"/>
                    </a:lnTo>
                    <a:lnTo>
                      <a:pt x="13781" y="7216"/>
                    </a:lnTo>
                    <a:lnTo>
                      <a:pt x="13769" y="7174"/>
                    </a:lnTo>
                    <a:lnTo>
                      <a:pt x="13748" y="7136"/>
                    </a:lnTo>
                    <a:lnTo>
                      <a:pt x="13739" y="7094"/>
                    </a:lnTo>
                    <a:lnTo>
                      <a:pt x="13744" y="7052"/>
                    </a:lnTo>
                    <a:lnTo>
                      <a:pt x="13739" y="7001"/>
                    </a:lnTo>
                    <a:lnTo>
                      <a:pt x="13697" y="6940"/>
                    </a:lnTo>
                    <a:lnTo>
                      <a:pt x="13687" y="6889"/>
                    </a:lnTo>
                    <a:lnTo>
                      <a:pt x="13656" y="6857"/>
                    </a:lnTo>
                    <a:lnTo>
                      <a:pt x="13625" y="6744"/>
                    </a:lnTo>
                    <a:lnTo>
                      <a:pt x="13599" y="6642"/>
                    </a:lnTo>
                    <a:lnTo>
                      <a:pt x="13604" y="6610"/>
                    </a:lnTo>
                    <a:lnTo>
                      <a:pt x="13588" y="6549"/>
                    </a:lnTo>
                    <a:lnTo>
                      <a:pt x="13625" y="6558"/>
                    </a:lnTo>
                    <a:lnTo>
                      <a:pt x="13645" y="6507"/>
                    </a:lnTo>
                    <a:lnTo>
                      <a:pt x="13687" y="6549"/>
                    </a:lnTo>
                    <a:lnTo>
                      <a:pt x="13718" y="6529"/>
                    </a:lnTo>
                    <a:lnTo>
                      <a:pt x="13774" y="6712"/>
                    </a:lnTo>
                    <a:lnTo>
                      <a:pt x="13821" y="6847"/>
                    </a:lnTo>
                    <a:lnTo>
                      <a:pt x="13878" y="6889"/>
                    </a:lnTo>
                    <a:lnTo>
                      <a:pt x="13946" y="6991"/>
                    </a:lnTo>
                    <a:lnTo>
                      <a:pt x="14019" y="7033"/>
                    </a:lnTo>
                    <a:lnTo>
                      <a:pt x="14076" y="6969"/>
                    </a:lnTo>
                    <a:lnTo>
                      <a:pt x="14118" y="6950"/>
                    </a:lnTo>
                    <a:lnTo>
                      <a:pt x="14148" y="6969"/>
                    </a:lnTo>
                    <a:lnTo>
                      <a:pt x="14184" y="7136"/>
                    </a:lnTo>
                    <a:lnTo>
                      <a:pt x="14252" y="7155"/>
                    </a:lnTo>
                    <a:lnTo>
                      <a:pt x="14318" y="7187"/>
                    </a:lnTo>
                    <a:lnTo>
                      <a:pt x="14433" y="7226"/>
                    </a:lnTo>
                    <a:lnTo>
                      <a:pt x="14516" y="7206"/>
                    </a:lnTo>
                    <a:lnTo>
                      <a:pt x="14610" y="7206"/>
                    </a:lnTo>
                    <a:lnTo>
                      <a:pt x="14719" y="7187"/>
                    </a:lnTo>
                    <a:lnTo>
                      <a:pt x="14770" y="7290"/>
                    </a:lnTo>
                    <a:lnTo>
                      <a:pt x="14796" y="7393"/>
                    </a:lnTo>
                    <a:lnTo>
                      <a:pt x="14843" y="7421"/>
                    </a:lnTo>
                    <a:lnTo>
                      <a:pt x="14921" y="7534"/>
                    </a:lnTo>
                    <a:lnTo>
                      <a:pt x="14940" y="7585"/>
                    </a:lnTo>
                    <a:lnTo>
                      <a:pt x="14914" y="7636"/>
                    </a:lnTo>
                    <a:lnTo>
                      <a:pt x="15004" y="7803"/>
                    </a:lnTo>
                    <a:lnTo>
                      <a:pt x="15044" y="7822"/>
                    </a:lnTo>
                    <a:lnTo>
                      <a:pt x="15128" y="7739"/>
                    </a:lnTo>
                    <a:lnTo>
                      <a:pt x="15148" y="7864"/>
                    </a:lnTo>
                    <a:lnTo>
                      <a:pt x="15159" y="8028"/>
                    </a:lnTo>
                    <a:lnTo>
                      <a:pt x="15185" y="8201"/>
                    </a:lnTo>
                    <a:lnTo>
                      <a:pt x="15221" y="8471"/>
                    </a:lnTo>
                    <a:lnTo>
                      <a:pt x="15284" y="8653"/>
                    </a:lnTo>
                    <a:lnTo>
                      <a:pt x="15298" y="8737"/>
                    </a:lnTo>
                    <a:lnTo>
                      <a:pt x="15319" y="8910"/>
                    </a:lnTo>
                    <a:lnTo>
                      <a:pt x="15355" y="9045"/>
                    </a:lnTo>
                    <a:lnTo>
                      <a:pt x="15376" y="9106"/>
                    </a:lnTo>
                    <a:lnTo>
                      <a:pt x="15402" y="9241"/>
                    </a:lnTo>
                    <a:lnTo>
                      <a:pt x="15433" y="9433"/>
                    </a:lnTo>
                    <a:lnTo>
                      <a:pt x="15496" y="9558"/>
                    </a:lnTo>
                    <a:lnTo>
                      <a:pt x="15522" y="9517"/>
                    </a:lnTo>
                    <a:lnTo>
                      <a:pt x="15536" y="9424"/>
                    </a:lnTo>
                    <a:lnTo>
                      <a:pt x="15588" y="9382"/>
                    </a:lnTo>
                    <a:lnTo>
                      <a:pt x="15569" y="9343"/>
                    </a:lnTo>
                    <a:lnTo>
                      <a:pt x="15595" y="9241"/>
                    </a:lnTo>
                    <a:lnTo>
                      <a:pt x="15625" y="9228"/>
                    </a:lnTo>
                    <a:lnTo>
                      <a:pt x="15621" y="8994"/>
                    </a:lnTo>
                    <a:lnTo>
                      <a:pt x="15640" y="8859"/>
                    </a:lnTo>
                    <a:lnTo>
                      <a:pt x="15630" y="8747"/>
                    </a:lnTo>
                    <a:lnTo>
                      <a:pt x="15609" y="8573"/>
                    </a:lnTo>
                    <a:lnTo>
                      <a:pt x="15621" y="8471"/>
                    </a:lnTo>
                    <a:lnTo>
                      <a:pt x="15647" y="8458"/>
                    </a:lnTo>
                    <a:lnTo>
                      <a:pt x="15698" y="8406"/>
                    </a:lnTo>
                    <a:lnTo>
                      <a:pt x="15724" y="8378"/>
                    </a:lnTo>
                    <a:lnTo>
                      <a:pt x="15718" y="8317"/>
                    </a:lnTo>
                    <a:lnTo>
                      <a:pt x="15776" y="8224"/>
                    </a:lnTo>
                    <a:lnTo>
                      <a:pt x="15817" y="8140"/>
                    </a:lnTo>
                    <a:lnTo>
                      <a:pt x="15873" y="7976"/>
                    </a:lnTo>
                    <a:lnTo>
                      <a:pt x="15951" y="7883"/>
                    </a:lnTo>
                    <a:lnTo>
                      <a:pt x="15977" y="7803"/>
                    </a:lnTo>
                    <a:lnTo>
                      <a:pt x="15967" y="7701"/>
                    </a:lnTo>
                    <a:lnTo>
                      <a:pt x="16040" y="7668"/>
                    </a:lnTo>
                    <a:lnTo>
                      <a:pt x="16081" y="7668"/>
                    </a:lnTo>
                    <a:lnTo>
                      <a:pt x="16087" y="7617"/>
                    </a:lnTo>
                    <a:lnTo>
                      <a:pt x="16113" y="7627"/>
                    </a:lnTo>
                    <a:lnTo>
                      <a:pt x="16128" y="7636"/>
                    </a:lnTo>
                    <a:lnTo>
                      <a:pt x="16132" y="7617"/>
                    </a:lnTo>
                    <a:lnTo>
                      <a:pt x="16158" y="7649"/>
                    </a:lnTo>
                    <a:lnTo>
                      <a:pt x="16174" y="7575"/>
                    </a:lnTo>
                    <a:lnTo>
                      <a:pt x="16165" y="7524"/>
                    </a:lnTo>
                    <a:lnTo>
                      <a:pt x="16221" y="7534"/>
                    </a:lnTo>
                    <a:lnTo>
                      <a:pt x="16252" y="7617"/>
                    </a:lnTo>
                    <a:lnTo>
                      <a:pt x="16268" y="7678"/>
                    </a:lnTo>
                    <a:lnTo>
                      <a:pt x="16278" y="7752"/>
                    </a:lnTo>
                    <a:lnTo>
                      <a:pt x="16299" y="7822"/>
                    </a:lnTo>
                    <a:lnTo>
                      <a:pt x="16351" y="7935"/>
                    </a:lnTo>
                    <a:lnTo>
                      <a:pt x="16387" y="7957"/>
                    </a:lnTo>
                    <a:lnTo>
                      <a:pt x="16382" y="8009"/>
                    </a:lnTo>
                    <a:lnTo>
                      <a:pt x="16438" y="8163"/>
                    </a:lnTo>
                    <a:lnTo>
                      <a:pt x="16460" y="8284"/>
                    </a:lnTo>
                    <a:lnTo>
                      <a:pt x="16450" y="8448"/>
                    </a:lnTo>
                    <a:lnTo>
                      <a:pt x="16490" y="8480"/>
                    </a:lnTo>
                    <a:lnTo>
                      <a:pt x="16528" y="8490"/>
                    </a:lnTo>
                    <a:lnTo>
                      <a:pt x="16589" y="8397"/>
                    </a:lnTo>
                    <a:lnTo>
                      <a:pt x="16625" y="8326"/>
                    </a:lnTo>
                    <a:lnTo>
                      <a:pt x="16657" y="8439"/>
                    </a:lnTo>
                    <a:lnTo>
                      <a:pt x="16677" y="8612"/>
                    </a:lnTo>
                    <a:lnTo>
                      <a:pt x="16702" y="8779"/>
                    </a:lnTo>
                    <a:lnTo>
                      <a:pt x="16728" y="8849"/>
                    </a:lnTo>
                    <a:lnTo>
                      <a:pt x="16728" y="8994"/>
                    </a:lnTo>
                    <a:lnTo>
                      <a:pt x="16754" y="9074"/>
                    </a:lnTo>
                    <a:lnTo>
                      <a:pt x="16740" y="9176"/>
                    </a:lnTo>
                    <a:lnTo>
                      <a:pt x="16749" y="9279"/>
                    </a:lnTo>
                    <a:lnTo>
                      <a:pt x="16735" y="9414"/>
                    </a:lnTo>
                    <a:lnTo>
                      <a:pt x="16728" y="9497"/>
                    </a:lnTo>
                    <a:lnTo>
                      <a:pt x="16745" y="9568"/>
                    </a:lnTo>
                    <a:lnTo>
                      <a:pt x="16749" y="9484"/>
                    </a:lnTo>
                    <a:lnTo>
                      <a:pt x="16780" y="9549"/>
                    </a:lnTo>
                    <a:lnTo>
                      <a:pt x="16817" y="9619"/>
                    </a:lnTo>
                    <a:lnTo>
                      <a:pt x="16827" y="9690"/>
                    </a:lnTo>
                    <a:lnTo>
                      <a:pt x="16853" y="9741"/>
                    </a:lnTo>
                    <a:lnTo>
                      <a:pt x="16869" y="9805"/>
                    </a:lnTo>
                    <a:lnTo>
                      <a:pt x="16864" y="9908"/>
                    </a:lnTo>
                    <a:lnTo>
                      <a:pt x="16890" y="9979"/>
                    </a:lnTo>
                    <a:lnTo>
                      <a:pt x="16900" y="10091"/>
                    </a:lnTo>
                    <a:lnTo>
                      <a:pt x="16936" y="10184"/>
                    </a:lnTo>
                    <a:lnTo>
                      <a:pt x="16947" y="10255"/>
                    </a:lnTo>
                    <a:lnTo>
                      <a:pt x="17020" y="10370"/>
                    </a:lnTo>
                    <a:lnTo>
                      <a:pt x="17077" y="10473"/>
                    </a:lnTo>
                    <a:lnTo>
                      <a:pt x="17117" y="10460"/>
                    </a:lnTo>
                    <a:lnTo>
                      <a:pt x="17117" y="10421"/>
                    </a:lnTo>
                    <a:lnTo>
                      <a:pt x="17091" y="10296"/>
                    </a:lnTo>
                    <a:lnTo>
                      <a:pt x="17072" y="10255"/>
                    </a:lnTo>
                    <a:lnTo>
                      <a:pt x="17065" y="10174"/>
                    </a:lnTo>
                    <a:lnTo>
                      <a:pt x="17060" y="10123"/>
                    </a:lnTo>
                    <a:lnTo>
                      <a:pt x="17065" y="10062"/>
                    </a:lnTo>
                    <a:lnTo>
                      <a:pt x="17060" y="9969"/>
                    </a:lnTo>
                    <a:lnTo>
                      <a:pt x="17034" y="9876"/>
                    </a:lnTo>
                    <a:lnTo>
                      <a:pt x="16999" y="9793"/>
                    </a:lnTo>
                    <a:lnTo>
                      <a:pt x="16983" y="9783"/>
                    </a:lnTo>
                    <a:lnTo>
                      <a:pt x="16952" y="9712"/>
                    </a:lnTo>
                    <a:lnTo>
                      <a:pt x="16916" y="9690"/>
                    </a:lnTo>
                    <a:lnTo>
                      <a:pt x="16879" y="9610"/>
                    </a:lnTo>
                    <a:lnTo>
                      <a:pt x="16864" y="9497"/>
                    </a:lnTo>
                    <a:lnTo>
                      <a:pt x="16832" y="9372"/>
                    </a:lnTo>
                    <a:lnTo>
                      <a:pt x="16792" y="9372"/>
                    </a:lnTo>
                    <a:lnTo>
                      <a:pt x="16787" y="9270"/>
                    </a:lnTo>
                    <a:lnTo>
                      <a:pt x="16801" y="9148"/>
                    </a:lnTo>
                    <a:lnTo>
                      <a:pt x="16827" y="8952"/>
                    </a:lnTo>
                    <a:lnTo>
                      <a:pt x="16822" y="8798"/>
                    </a:lnTo>
                    <a:lnTo>
                      <a:pt x="16874" y="8798"/>
                    </a:lnTo>
                    <a:lnTo>
                      <a:pt x="16869" y="8901"/>
                    </a:lnTo>
                    <a:lnTo>
                      <a:pt x="16921" y="8901"/>
                    </a:lnTo>
                    <a:lnTo>
                      <a:pt x="16978" y="8961"/>
                    </a:lnTo>
                    <a:lnTo>
                      <a:pt x="17013" y="9106"/>
                    </a:lnTo>
                    <a:lnTo>
                      <a:pt x="17039" y="9176"/>
                    </a:lnTo>
                    <a:lnTo>
                      <a:pt x="17091" y="9199"/>
                    </a:lnTo>
                    <a:lnTo>
                      <a:pt x="17138" y="9279"/>
                    </a:lnTo>
                    <a:lnTo>
                      <a:pt x="17124" y="9372"/>
                    </a:lnTo>
                    <a:lnTo>
                      <a:pt x="17149" y="9465"/>
                    </a:lnTo>
                    <a:lnTo>
                      <a:pt x="17221" y="9343"/>
                    </a:lnTo>
                    <a:lnTo>
                      <a:pt x="17268" y="9228"/>
                    </a:lnTo>
                    <a:lnTo>
                      <a:pt x="17336" y="9138"/>
                    </a:lnTo>
                    <a:lnTo>
                      <a:pt x="17383" y="9045"/>
                    </a:lnTo>
                    <a:lnTo>
                      <a:pt x="17376" y="8807"/>
                    </a:lnTo>
                    <a:lnTo>
                      <a:pt x="17336" y="8551"/>
                    </a:lnTo>
                    <a:lnTo>
                      <a:pt x="17294" y="8439"/>
                    </a:lnTo>
                    <a:lnTo>
                      <a:pt x="17232" y="8355"/>
                    </a:lnTo>
                    <a:lnTo>
                      <a:pt x="17164" y="8182"/>
                    </a:lnTo>
                    <a:lnTo>
                      <a:pt x="17107" y="8037"/>
                    </a:lnTo>
                    <a:lnTo>
                      <a:pt x="17112" y="7944"/>
                    </a:lnTo>
                    <a:lnTo>
                      <a:pt x="17154" y="7813"/>
                    </a:lnTo>
                    <a:lnTo>
                      <a:pt x="17221" y="7701"/>
                    </a:lnTo>
                    <a:lnTo>
                      <a:pt x="17247" y="7678"/>
                    </a:lnTo>
                    <a:lnTo>
                      <a:pt x="17331" y="7720"/>
                    </a:lnTo>
                    <a:lnTo>
                      <a:pt x="17320" y="7771"/>
                    </a:lnTo>
                    <a:lnTo>
                      <a:pt x="17345" y="7874"/>
                    </a:lnTo>
                    <a:lnTo>
                      <a:pt x="17376" y="7864"/>
                    </a:lnTo>
                    <a:lnTo>
                      <a:pt x="17388" y="7720"/>
                    </a:lnTo>
                    <a:lnTo>
                      <a:pt x="17449" y="7701"/>
                    </a:lnTo>
                    <a:lnTo>
                      <a:pt x="17527" y="7627"/>
                    </a:lnTo>
                    <a:lnTo>
                      <a:pt x="17553" y="7556"/>
                    </a:lnTo>
                    <a:lnTo>
                      <a:pt x="17579" y="7598"/>
                    </a:lnTo>
                    <a:lnTo>
                      <a:pt x="17609" y="7534"/>
                    </a:lnTo>
                    <a:lnTo>
                      <a:pt x="17677" y="7514"/>
                    </a:lnTo>
                    <a:lnTo>
                      <a:pt x="17734" y="7412"/>
                    </a:lnTo>
                    <a:lnTo>
                      <a:pt x="17802" y="7290"/>
                    </a:lnTo>
                    <a:lnTo>
                      <a:pt x="17838" y="7123"/>
                    </a:lnTo>
                    <a:lnTo>
                      <a:pt x="17864" y="6950"/>
                    </a:lnTo>
                    <a:lnTo>
                      <a:pt x="17885" y="6805"/>
                    </a:lnTo>
                    <a:lnTo>
                      <a:pt x="17916" y="6796"/>
                    </a:lnTo>
                    <a:lnTo>
                      <a:pt x="17916" y="6683"/>
                    </a:lnTo>
                    <a:lnTo>
                      <a:pt x="17906" y="6571"/>
                    </a:lnTo>
                    <a:lnTo>
                      <a:pt x="17864" y="6529"/>
                    </a:lnTo>
                    <a:lnTo>
                      <a:pt x="17838" y="6456"/>
                    </a:lnTo>
                    <a:lnTo>
                      <a:pt x="17869" y="6417"/>
                    </a:lnTo>
                    <a:lnTo>
                      <a:pt x="17854" y="6314"/>
                    </a:lnTo>
                    <a:lnTo>
                      <a:pt x="17797" y="6212"/>
                    </a:lnTo>
                    <a:lnTo>
                      <a:pt x="17739" y="6087"/>
                    </a:lnTo>
                    <a:lnTo>
                      <a:pt x="17694" y="5955"/>
                    </a:lnTo>
                    <a:lnTo>
                      <a:pt x="17616" y="5881"/>
                    </a:lnTo>
                    <a:lnTo>
                      <a:pt x="17626" y="5788"/>
                    </a:lnTo>
                    <a:lnTo>
                      <a:pt x="17668" y="5718"/>
                    </a:lnTo>
                    <a:lnTo>
                      <a:pt x="17677" y="5647"/>
                    </a:lnTo>
                    <a:lnTo>
                      <a:pt x="17750" y="5605"/>
                    </a:lnTo>
                    <a:lnTo>
                      <a:pt x="17724" y="5532"/>
                    </a:lnTo>
                    <a:lnTo>
                      <a:pt x="17687" y="5532"/>
                    </a:lnTo>
                    <a:lnTo>
                      <a:pt x="17626" y="5480"/>
                    </a:lnTo>
                    <a:lnTo>
                      <a:pt x="17584" y="5573"/>
                    </a:lnTo>
                    <a:lnTo>
                      <a:pt x="17532" y="5532"/>
                    </a:lnTo>
                    <a:lnTo>
                      <a:pt x="17517" y="5471"/>
                    </a:lnTo>
                    <a:lnTo>
                      <a:pt x="17465" y="5451"/>
                    </a:lnTo>
                    <a:lnTo>
                      <a:pt x="17413" y="5358"/>
                    </a:lnTo>
                    <a:lnTo>
                      <a:pt x="17428" y="5297"/>
                    </a:lnTo>
                    <a:lnTo>
                      <a:pt x="17480" y="5288"/>
                    </a:lnTo>
                    <a:lnTo>
                      <a:pt x="17496" y="5195"/>
                    </a:lnTo>
                    <a:lnTo>
                      <a:pt x="17538" y="5102"/>
                    </a:lnTo>
                    <a:lnTo>
                      <a:pt x="17574" y="5050"/>
                    </a:lnTo>
                    <a:lnTo>
                      <a:pt x="17621" y="5143"/>
                    </a:lnTo>
                    <a:lnTo>
                      <a:pt x="17600" y="5236"/>
                    </a:lnTo>
                    <a:lnTo>
                      <a:pt x="17626" y="5288"/>
                    </a:lnTo>
                    <a:lnTo>
                      <a:pt x="17609" y="5349"/>
                    </a:lnTo>
                    <a:lnTo>
                      <a:pt x="17661" y="5307"/>
                    </a:lnTo>
                    <a:lnTo>
                      <a:pt x="17687" y="5246"/>
                    </a:lnTo>
                    <a:lnTo>
                      <a:pt x="17755" y="5204"/>
                    </a:lnTo>
                    <a:lnTo>
                      <a:pt x="17791" y="5246"/>
                    </a:lnTo>
                    <a:lnTo>
                      <a:pt x="17828" y="5256"/>
                    </a:lnTo>
                    <a:lnTo>
                      <a:pt x="17838" y="5275"/>
                    </a:lnTo>
                    <a:lnTo>
                      <a:pt x="17843" y="5349"/>
                    </a:lnTo>
                    <a:lnTo>
                      <a:pt x="17854" y="5368"/>
                    </a:lnTo>
                    <a:lnTo>
                      <a:pt x="17843" y="5390"/>
                    </a:lnTo>
                    <a:lnTo>
                      <a:pt x="17843" y="5451"/>
                    </a:lnTo>
                    <a:lnTo>
                      <a:pt x="17864" y="5471"/>
                    </a:lnTo>
                    <a:lnTo>
                      <a:pt x="17880" y="5480"/>
                    </a:lnTo>
                    <a:lnTo>
                      <a:pt x="17890" y="5503"/>
                    </a:lnTo>
                    <a:lnTo>
                      <a:pt x="17906" y="5493"/>
                    </a:lnTo>
                    <a:lnTo>
                      <a:pt x="17906" y="5471"/>
                    </a:lnTo>
                    <a:lnTo>
                      <a:pt x="17937" y="5503"/>
                    </a:lnTo>
                    <a:lnTo>
                      <a:pt x="18005" y="5615"/>
                    </a:lnTo>
                    <a:lnTo>
                      <a:pt x="17967" y="5634"/>
                    </a:lnTo>
                    <a:lnTo>
                      <a:pt x="18024" y="5779"/>
                    </a:lnTo>
                    <a:lnTo>
                      <a:pt x="18035" y="5881"/>
                    </a:lnTo>
                    <a:lnTo>
                      <a:pt x="18056" y="5955"/>
                    </a:lnTo>
                    <a:lnTo>
                      <a:pt x="18102" y="5942"/>
                    </a:lnTo>
                    <a:lnTo>
                      <a:pt x="18134" y="5881"/>
                    </a:lnTo>
                    <a:lnTo>
                      <a:pt x="18180" y="5852"/>
                    </a:lnTo>
                    <a:lnTo>
                      <a:pt x="18186" y="5779"/>
                    </a:lnTo>
                    <a:lnTo>
                      <a:pt x="18149" y="5625"/>
                    </a:lnTo>
                    <a:lnTo>
                      <a:pt x="18113" y="5532"/>
                    </a:lnTo>
                    <a:lnTo>
                      <a:pt x="18024" y="5368"/>
                    </a:lnTo>
                    <a:lnTo>
                      <a:pt x="17979" y="5307"/>
                    </a:lnTo>
                    <a:lnTo>
                      <a:pt x="17953" y="5288"/>
                    </a:lnTo>
                    <a:lnTo>
                      <a:pt x="17958" y="5275"/>
                    </a:lnTo>
                    <a:lnTo>
                      <a:pt x="17941" y="5214"/>
                    </a:lnTo>
                    <a:lnTo>
                      <a:pt x="17958" y="5172"/>
                    </a:lnTo>
                    <a:lnTo>
                      <a:pt x="17988" y="5153"/>
                    </a:lnTo>
                    <a:lnTo>
                      <a:pt x="18005" y="5082"/>
                    </a:lnTo>
                    <a:lnTo>
                      <a:pt x="18009" y="5060"/>
                    </a:lnTo>
                    <a:lnTo>
                      <a:pt x="18031" y="5031"/>
                    </a:lnTo>
                    <a:lnTo>
                      <a:pt x="17998" y="4938"/>
                    </a:lnTo>
                    <a:lnTo>
                      <a:pt x="18005" y="4896"/>
                    </a:lnTo>
                    <a:lnTo>
                      <a:pt x="18014" y="4855"/>
                    </a:lnTo>
                    <a:lnTo>
                      <a:pt x="18040" y="4864"/>
                    </a:lnTo>
                    <a:lnTo>
                      <a:pt x="18035" y="4826"/>
                    </a:lnTo>
                    <a:lnTo>
                      <a:pt x="18076" y="4723"/>
                    </a:lnTo>
                    <a:lnTo>
                      <a:pt x="18134" y="4784"/>
                    </a:lnTo>
                    <a:lnTo>
                      <a:pt x="18170" y="4784"/>
                    </a:lnTo>
                    <a:lnTo>
                      <a:pt x="18217" y="4701"/>
                    </a:lnTo>
                    <a:lnTo>
                      <a:pt x="18226" y="4620"/>
                    </a:lnTo>
                    <a:lnTo>
                      <a:pt x="18248" y="4466"/>
                    </a:lnTo>
                    <a:lnTo>
                      <a:pt x="18269" y="4312"/>
                    </a:lnTo>
                    <a:lnTo>
                      <a:pt x="18252" y="4219"/>
                    </a:lnTo>
                    <a:lnTo>
                      <a:pt x="18264" y="4024"/>
                    </a:lnTo>
                    <a:lnTo>
                      <a:pt x="18205" y="3809"/>
                    </a:lnTo>
                    <a:lnTo>
                      <a:pt x="18149" y="3655"/>
                    </a:lnTo>
                    <a:lnTo>
                      <a:pt x="18136" y="3539"/>
                    </a:lnTo>
                    <a:lnTo>
                      <a:pt x="18154" y="3581"/>
                    </a:lnTo>
                    <a:lnTo>
                      <a:pt x="18243" y="3716"/>
                    </a:lnTo>
                    <a:lnTo>
                      <a:pt x="18309" y="3889"/>
                    </a:lnTo>
                    <a:lnTo>
                      <a:pt x="18335" y="3991"/>
                    </a:lnTo>
                    <a:lnTo>
                      <a:pt x="18393" y="4136"/>
                    </a:lnTo>
                    <a:lnTo>
                      <a:pt x="18434" y="4261"/>
                    </a:lnTo>
                    <a:lnTo>
                      <a:pt x="18486" y="4373"/>
                    </a:lnTo>
                    <a:lnTo>
                      <a:pt x="18486" y="4271"/>
                    </a:lnTo>
                    <a:lnTo>
                      <a:pt x="18554" y="4351"/>
                    </a:lnTo>
                    <a:lnTo>
                      <a:pt x="18523" y="4261"/>
                    </a:lnTo>
                    <a:lnTo>
                      <a:pt x="18419" y="4126"/>
                    </a:lnTo>
                    <a:lnTo>
                      <a:pt x="18377" y="3930"/>
                    </a:lnTo>
                    <a:lnTo>
                      <a:pt x="18476" y="3972"/>
                    </a:lnTo>
                    <a:lnTo>
                      <a:pt x="18330" y="3735"/>
                    </a:lnTo>
                    <a:lnTo>
                      <a:pt x="18252" y="3613"/>
                    </a:lnTo>
                    <a:lnTo>
                      <a:pt x="18196" y="3478"/>
                    </a:lnTo>
                    <a:lnTo>
                      <a:pt x="18123" y="3356"/>
                    </a:lnTo>
                    <a:lnTo>
                      <a:pt x="18071" y="3263"/>
                    </a:lnTo>
                    <a:lnTo>
                      <a:pt x="18056" y="3286"/>
                    </a:lnTo>
                    <a:lnTo>
                      <a:pt x="18102" y="3347"/>
                    </a:lnTo>
                    <a:lnTo>
                      <a:pt x="18082" y="3407"/>
                    </a:lnTo>
                    <a:lnTo>
                      <a:pt x="17941" y="3263"/>
                    </a:lnTo>
                    <a:lnTo>
                      <a:pt x="17880" y="3253"/>
                    </a:lnTo>
                    <a:lnTo>
                      <a:pt x="17875" y="3314"/>
                    </a:lnTo>
                    <a:lnTo>
                      <a:pt x="17812" y="3286"/>
                    </a:lnTo>
                    <a:lnTo>
                      <a:pt x="17750" y="3202"/>
                    </a:lnTo>
                    <a:lnTo>
                      <a:pt x="17661" y="3183"/>
                    </a:lnTo>
                    <a:lnTo>
                      <a:pt x="17713" y="2884"/>
                    </a:lnTo>
                    <a:lnTo>
                      <a:pt x="17750" y="2637"/>
                    </a:lnTo>
                    <a:lnTo>
                      <a:pt x="17890" y="2596"/>
                    </a:lnTo>
                    <a:lnTo>
                      <a:pt x="18050" y="2618"/>
                    </a:lnTo>
                    <a:lnTo>
                      <a:pt x="18076" y="2554"/>
                    </a:lnTo>
                    <a:lnTo>
                      <a:pt x="18165" y="2576"/>
                    </a:lnTo>
                    <a:lnTo>
                      <a:pt x="18212" y="2670"/>
                    </a:lnTo>
                    <a:lnTo>
                      <a:pt x="18278" y="2657"/>
                    </a:lnTo>
                    <a:lnTo>
                      <a:pt x="18372" y="2628"/>
                    </a:lnTo>
                    <a:lnTo>
                      <a:pt x="18290" y="2554"/>
                    </a:lnTo>
                    <a:lnTo>
                      <a:pt x="18290" y="2349"/>
                    </a:lnTo>
                    <a:lnTo>
                      <a:pt x="18387" y="2310"/>
                    </a:lnTo>
                    <a:lnTo>
                      <a:pt x="18516" y="2464"/>
                    </a:lnTo>
                    <a:lnTo>
                      <a:pt x="18558" y="2329"/>
                    </a:lnTo>
                    <a:lnTo>
                      <a:pt x="18523" y="2227"/>
                    </a:lnTo>
                    <a:lnTo>
                      <a:pt x="18575" y="2217"/>
                    </a:lnTo>
                    <a:lnTo>
                      <a:pt x="18646" y="2390"/>
                    </a:lnTo>
                    <a:lnTo>
                      <a:pt x="18620" y="2493"/>
                    </a:lnTo>
                    <a:lnTo>
                      <a:pt x="18615" y="2628"/>
                    </a:lnTo>
                    <a:lnTo>
                      <a:pt x="18620" y="2782"/>
                    </a:lnTo>
                    <a:lnTo>
                      <a:pt x="18558" y="2811"/>
                    </a:lnTo>
                    <a:lnTo>
                      <a:pt x="18589" y="2875"/>
                    </a:lnTo>
                    <a:lnTo>
                      <a:pt x="18589" y="2945"/>
                    </a:lnTo>
                    <a:lnTo>
                      <a:pt x="18657" y="3119"/>
                    </a:lnTo>
                    <a:lnTo>
                      <a:pt x="18827" y="3407"/>
                    </a:lnTo>
                    <a:lnTo>
                      <a:pt x="18942" y="3603"/>
                    </a:lnTo>
                    <a:lnTo>
                      <a:pt x="19004" y="3696"/>
                    </a:lnTo>
                    <a:lnTo>
                      <a:pt x="19025" y="3571"/>
                    </a:lnTo>
                    <a:lnTo>
                      <a:pt x="18978" y="3440"/>
                    </a:lnTo>
                    <a:lnTo>
                      <a:pt x="19041" y="3407"/>
                    </a:lnTo>
                    <a:lnTo>
                      <a:pt x="18983" y="3263"/>
                    </a:lnTo>
                    <a:lnTo>
                      <a:pt x="19035" y="3202"/>
                    </a:lnTo>
                    <a:lnTo>
                      <a:pt x="18983" y="3151"/>
                    </a:lnTo>
                    <a:lnTo>
                      <a:pt x="18947" y="3048"/>
                    </a:lnTo>
                    <a:lnTo>
                      <a:pt x="18989" y="3048"/>
                    </a:lnTo>
                    <a:lnTo>
                      <a:pt x="18890" y="2862"/>
                    </a:lnTo>
                    <a:lnTo>
                      <a:pt x="18818" y="2833"/>
                    </a:lnTo>
                    <a:lnTo>
                      <a:pt x="18787" y="2782"/>
                    </a:lnTo>
                    <a:lnTo>
                      <a:pt x="18775" y="2657"/>
                    </a:lnTo>
                    <a:lnTo>
                      <a:pt x="18745" y="2576"/>
                    </a:lnTo>
                    <a:lnTo>
                      <a:pt x="18822" y="2596"/>
                    </a:lnTo>
                    <a:lnTo>
                      <a:pt x="18839" y="2544"/>
                    </a:lnTo>
                    <a:lnTo>
                      <a:pt x="18890" y="2596"/>
                    </a:lnTo>
                    <a:lnTo>
                      <a:pt x="18957" y="2493"/>
                    </a:lnTo>
                    <a:lnTo>
                      <a:pt x="19082" y="2576"/>
                    </a:lnTo>
                    <a:lnTo>
                      <a:pt x="19067" y="2516"/>
                    </a:lnTo>
                    <a:lnTo>
                      <a:pt x="19086" y="2442"/>
                    </a:lnTo>
                    <a:lnTo>
                      <a:pt x="19103" y="2361"/>
                    </a:lnTo>
                    <a:lnTo>
                      <a:pt x="19133" y="2349"/>
                    </a:lnTo>
                    <a:lnTo>
                      <a:pt x="19206" y="2259"/>
                    </a:lnTo>
                    <a:lnTo>
                      <a:pt x="19315" y="2288"/>
                    </a:lnTo>
                    <a:lnTo>
                      <a:pt x="19305" y="2259"/>
                    </a:lnTo>
                    <a:lnTo>
                      <a:pt x="19263" y="2207"/>
                    </a:lnTo>
                    <a:lnTo>
                      <a:pt x="19216" y="2175"/>
                    </a:lnTo>
                    <a:lnTo>
                      <a:pt x="19119" y="2073"/>
                    </a:lnTo>
                    <a:lnTo>
                      <a:pt x="19030" y="2012"/>
                    </a:lnTo>
                    <a:lnTo>
                      <a:pt x="19098" y="2021"/>
                    </a:lnTo>
                    <a:lnTo>
                      <a:pt x="19119" y="1970"/>
                    </a:lnTo>
                    <a:lnTo>
                      <a:pt x="18761" y="1498"/>
                    </a:lnTo>
                    <a:lnTo>
                      <a:pt x="18657" y="1447"/>
                    </a:lnTo>
                    <a:lnTo>
                      <a:pt x="18486" y="1396"/>
                    </a:lnTo>
                    <a:lnTo>
                      <a:pt x="18398" y="1405"/>
                    </a:lnTo>
                    <a:lnTo>
                      <a:pt x="18231" y="1373"/>
                    </a:lnTo>
                    <a:lnTo>
                      <a:pt x="18252" y="1425"/>
                    </a:lnTo>
                    <a:lnTo>
                      <a:pt x="18346" y="1498"/>
                    </a:lnTo>
                    <a:lnTo>
                      <a:pt x="18320" y="1540"/>
                    </a:lnTo>
                    <a:lnTo>
                      <a:pt x="18165" y="1437"/>
                    </a:lnTo>
                    <a:lnTo>
                      <a:pt x="18092" y="1447"/>
                    </a:lnTo>
                    <a:lnTo>
                      <a:pt x="17993" y="1425"/>
                    </a:lnTo>
                    <a:lnTo>
                      <a:pt x="17916" y="1425"/>
                    </a:lnTo>
                    <a:lnTo>
                      <a:pt x="17875" y="1447"/>
                    </a:lnTo>
                    <a:lnTo>
                      <a:pt x="17797" y="1415"/>
                    </a:lnTo>
                    <a:lnTo>
                      <a:pt x="17739" y="1335"/>
                    </a:lnTo>
                    <a:lnTo>
                      <a:pt x="17668" y="1283"/>
                    </a:lnTo>
                    <a:lnTo>
                      <a:pt x="17569" y="1261"/>
                    </a:lnTo>
                    <a:lnTo>
                      <a:pt x="17409" y="1283"/>
                    </a:lnTo>
                    <a:lnTo>
                      <a:pt x="17232" y="1200"/>
                    </a:lnTo>
                    <a:lnTo>
                      <a:pt x="17149" y="1139"/>
                    </a:lnTo>
                    <a:lnTo>
                      <a:pt x="16714" y="1065"/>
                    </a:lnTo>
                    <a:lnTo>
                      <a:pt x="16693" y="1117"/>
                    </a:lnTo>
                    <a:lnTo>
                      <a:pt x="16796" y="1219"/>
                    </a:lnTo>
                    <a:lnTo>
                      <a:pt x="16714" y="1200"/>
                    </a:lnTo>
                    <a:lnTo>
                      <a:pt x="16702" y="1232"/>
                    </a:lnTo>
                    <a:lnTo>
                      <a:pt x="16599" y="1200"/>
                    </a:lnTo>
                    <a:lnTo>
                      <a:pt x="16547" y="1232"/>
                    </a:lnTo>
                    <a:lnTo>
                      <a:pt x="16450" y="1181"/>
                    </a:lnTo>
                    <a:lnTo>
                      <a:pt x="16481" y="1293"/>
                    </a:lnTo>
                    <a:lnTo>
                      <a:pt x="16382" y="1251"/>
                    </a:lnTo>
                    <a:lnTo>
                      <a:pt x="16273" y="1158"/>
                    </a:lnTo>
                    <a:lnTo>
                      <a:pt x="16268" y="1107"/>
                    </a:lnTo>
                    <a:lnTo>
                      <a:pt x="16200" y="1036"/>
                    </a:lnTo>
                    <a:lnTo>
                      <a:pt x="16097" y="975"/>
                    </a:lnTo>
                    <a:lnTo>
                      <a:pt x="16029" y="975"/>
                    </a:lnTo>
                    <a:lnTo>
                      <a:pt x="15932" y="953"/>
                    </a:lnTo>
                    <a:lnTo>
                      <a:pt x="15983" y="1036"/>
                    </a:lnTo>
                    <a:lnTo>
                      <a:pt x="15796" y="1014"/>
                    </a:lnTo>
                    <a:lnTo>
                      <a:pt x="15755" y="963"/>
                    </a:lnTo>
                    <a:lnTo>
                      <a:pt x="15609" y="943"/>
                    </a:lnTo>
                    <a:lnTo>
                      <a:pt x="15553" y="963"/>
                    </a:lnTo>
                    <a:lnTo>
                      <a:pt x="15553" y="995"/>
                    </a:lnTo>
                    <a:lnTo>
                      <a:pt x="15491" y="924"/>
                    </a:lnTo>
                    <a:lnTo>
                      <a:pt x="15465" y="943"/>
                    </a:lnTo>
                    <a:lnTo>
                      <a:pt x="15387" y="911"/>
                    </a:lnTo>
                    <a:lnTo>
                      <a:pt x="15324" y="902"/>
                    </a:lnTo>
                    <a:lnTo>
                      <a:pt x="15336" y="873"/>
                    </a:lnTo>
                    <a:lnTo>
                      <a:pt x="15407" y="809"/>
                    </a:lnTo>
                    <a:lnTo>
                      <a:pt x="15433" y="780"/>
                    </a:lnTo>
                    <a:lnTo>
                      <a:pt x="15407" y="728"/>
                    </a:lnTo>
                    <a:lnTo>
                      <a:pt x="15350" y="687"/>
                    </a:lnTo>
                    <a:lnTo>
                      <a:pt x="15225" y="635"/>
                    </a:lnTo>
                    <a:lnTo>
                      <a:pt x="15107" y="635"/>
                    </a:lnTo>
                    <a:lnTo>
                      <a:pt x="15086" y="655"/>
                    </a:lnTo>
                    <a:lnTo>
                      <a:pt x="15044" y="603"/>
                    </a:lnTo>
                    <a:lnTo>
                      <a:pt x="14957" y="594"/>
                    </a:lnTo>
                    <a:lnTo>
                      <a:pt x="14992" y="574"/>
                    </a:lnTo>
                    <a:lnTo>
                      <a:pt x="14905" y="542"/>
                    </a:lnTo>
                    <a:close/>
                    <a:moveTo>
                      <a:pt x="6975" y="584"/>
                    </a:moveTo>
                    <a:lnTo>
                      <a:pt x="6933" y="626"/>
                    </a:lnTo>
                    <a:lnTo>
                      <a:pt x="6959" y="655"/>
                    </a:lnTo>
                    <a:lnTo>
                      <a:pt x="7037" y="667"/>
                    </a:lnTo>
                    <a:lnTo>
                      <a:pt x="7053" y="719"/>
                    </a:lnTo>
                    <a:lnTo>
                      <a:pt x="7032" y="770"/>
                    </a:lnTo>
                    <a:lnTo>
                      <a:pt x="7018" y="821"/>
                    </a:lnTo>
                    <a:lnTo>
                      <a:pt x="7105" y="860"/>
                    </a:lnTo>
                    <a:lnTo>
                      <a:pt x="7167" y="873"/>
                    </a:lnTo>
                    <a:lnTo>
                      <a:pt x="7251" y="873"/>
                    </a:lnTo>
                    <a:lnTo>
                      <a:pt x="7380" y="850"/>
                    </a:lnTo>
                    <a:lnTo>
                      <a:pt x="7426" y="873"/>
                    </a:lnTo>
                    <a:lnTo>
                      <a:pt x="7499" y="841"/>
                    </a:lnTo>
                    <a:lnTo>
                      <a:pt x="7536" y="821"/>
                    </a:lnTo>
                    <a:lnTo>
                      <a:pt x="7546" y="770"/>
                    </a:lnTo>
                    <a:lnTo>
                      <a:pt x="7520" y="738"/>
                    </a:lnTo>
                    <a:lnTo>
                      <a:pt x="7458" y="728"/>
                    </a:lnTo>
                    <a:lnTo>
                      <a:pt x="7369" y="738"/>
                    </a:lnTo>
                    <a:lnTo>
                      <a:pt x="7296" y="757"/>
                    </a:lnTo>
                    <a:lnTo>
                      <a:pt x="7239" y="748"/>
                    </a:lnTo>
                    <a:lnTo>
                      <a:pt x="7188" y="748"/>
                    </a:lnTo>
                    <a:lnTo>
                      <a:pt x="7178" y="719"/>
                    </a:lnTo>
                    <a:lnTo>
                      <a:pt x="7141" y="696"/>
                    </a:lnTo>
                    <a:lnTo>
                      <a:pt x="7173" y="655"/>
                    </a:lnTo>
                    <a:lnTo>
                      <a:pt x="7157" y="626"/>
                    </a:lnTo>
                    <a:lnTo>
                      <a:pt x="7079" y="626"/>
                    </a:lnTo>
                    <a:lnTo>
                      <a:pt x="7053" y="594"/>
                    </a:lnTo>
                    <a:lnTo>
                      <a:pt x="6975" y="584"/>
                    </a:lnTo>
                    <a:close/>
                    <a:moveTo>
                      <a:pt x="13505" y="603"/>
                    </a:moveTo>
                    <a:lnTo>
                      <a:pt x="13433" y="626"/>
                    </a:lnTo>
                    <a:lnTo>
                      <a:pt x="13381" y="655"/>
                    </a:lnTo>
                    <a:lnTo>
                      <a:pt x="13251" y="677"/>
                    </a:lnTo>
                    <a:lnTo>
                      <a:pt x="13143" y="748"/>
                    </a:lnTo>
                    <a:lnTo>
                      <a:pt x="13070" y="799"/>
                    </a:lnTo>
                    <a:lnTo>
                      <a:pt x="13096" y="850"/>
                    </a:lnTo>
                    <a:lnTo>
                      <a:pt x="13023" y="943"/>
                    </a:lnTo>
                    <a:lnTo>
                      <a:pt x="13065" y="953"/>
                    </a:lnTo>
                    <a:lnTo>
                      <a:pt x="13008" y="1046"/>
                    </a:lnTo>
                    <a:lnTo>
                      <a:pt x="13029" y="1107"/>
                    </a:lnTo>
                    <a:lnTo>
                      <a:pt x="12987" y="1129"/>
                    </a:lnTo>
                    <a:lnTo>
                      <a:pt x="13013" y="1190"/>
                    </a:lnTo>
                    <a:lnTo>
                      <a:pt x="13096" y="1219"/>
                    </a:lnTo>
                    <a:lnTo>
                      <a:pt x="13122" y="1271"/>
                    </a:lnTo>
                    <a:lnTo>
                      <a:pt x="13267" y="1283"/>
                    </a:lnTo>
                    <a:lnTo>
                      <a:pt x="13288" y="1271"/>
                    </a:lnTo>
                    <a:lnTo>
                      <a:pt x="13178" y="1190"/>
                    </a:lnTo>
                    <a:lnTo>
                      <a:pt x="13148" y="1097"/>
                    </a:lnTo>
                    <a:lnTo>
                      <a:pt x="13185" y="985"/>
                    </a:lnTo>
                    <a:lnTo>
                      <a:pt x="13216" y="882"/>
                    </a:lnTo>
                    <a:lnTo>
                      <a:pt x="13308" y="780"/>
                    </a:lnTo>
                    <a:lnTo>
                      <a:pt x="13412" y="728"/>
                    </a:lnTo>
                    <a:lnTo>
                      <a:pt x="13536" y="677"/>
                    </a:lnTo>
                    <a:lnTo>
                      <a:pt x="13552" y="645"/>
                    </a:lnTo>
                    <a:lnTo>
                      <a:pt x="13505" y="603"/>
                    </a:lnTo>
                    <a:close/>
                    <a:moveTo>
                      <a:pt x="6441" y="626"/>
                    </a:moveTo>
                    <a:lnTo>
                      <a:pt x="6379" y="655"/>
                    </a:lnTo>
                    <a:lnTo>
                      <a:pt x="6375" y="757"/>
                    </a:lnTo>
                    <a:lnTo>
                      <a:pt x="6307" y="748"/>
                    </a:lnTo>
                    <a:lnTo>
                      <a:pt x="6276" y="687"/>
                    </a:lnTo>
                    <a:lnTo>
                      <a:pt x="6188" y="655"/>
                    </a:lnTo>
                    <a:lnTo>
                      <a:pt x="6130" y="687"/>
                    </a:lnTo>
                    <a:lnTo>
                      <a:pt x="6007" y="789"/>
                    </a:lnTo>
                    <a:lnTo>
                      <a:pt x="6047" y="799"/>
                    </a:lnTo>
                    <a:lnTo>
                      <a:pt x="6245" y="789"/>
                    </a:lnTo>
                    <a:lnTo>
                      <a:pt x="6130" y="841"/>
                    </a:lnTo>
                    <a:lnTo>
                      <a:pt x="6111" y="873"/>
                    </a:lnTo>
                    <a:lnTo>
                      <a:pt x="6177" y="873"/>
                    </a:lnTo>
                    <a:lnTo>
                      <a:pt x="6307" y="821"/>
                    </a:lnTo>
                    <a:lnTo>
                      <a:pt x="6457" y="809"/>
                    </a:lnTo>
                    <a:lnTo>
                      <a:pt x="6509" y="757"/>
                    </a:lnTo>
                    <a:lnTo>
                      <a:pt x="6535" y="706"/>
                    </a:lnTo>
                    <a:lnTo>
                      <a:pt x="6493" y="706"/>
                    </a:lnTo>
                    <a:lnTo>
                      <a:pt x="6447" y="719"/>
                    </a:lnTo>
                    <a:lnTo>
                      <a:pt x="6457" y="687"/>
                    </a:lnTo>
                    <a:lnTo>
                      <a:pt x="6473" y="635"/>
                    </a:lnTo>
                    <a:lnTo>
                      <a:pt x="6441" y="626"/>
                    </a:lnTo>
                    <a:close/>
                    <a:moveTo>
                      <a:pt x="6877" y="626"/>
                    </a:moveTo>
                    <a:lnTo>
                      <a:pt x="6867" y="645"/>
                    </a:lnTo>
                    <a:lnTo>
                      <a:pt x="6815" y="635"/>
                    </a:lnTo>
                    <a:lnTo>
                      <a:pt x="6732" y="677"/>
                    </a:lnTo>
                    <a:lnTo>
                      <a:pt x="6690" y="667"/>
                    </a:lnTo>
                    <a:lnTo>
                      <a:pt x="6643" y="748"/>
                    </a:lnTo>
                    <a:lnTo>
                      <a:pt x="6716" y="738"/>
                    </a:lnTo>
                    <a:lnTo>
                      <a:pt x="6681" y="799"/>
                    </a:lnTo>
                    <a:lnTo>
                      <a:pt x="6716" y="821"/>
                    </a:lnTo>
                    <a:lnTo>
                      <a:pt x="6789" y="809"/>
                    </a:lnTo>
                    <a:lnTo>
                      <a:pt x="6851" y="728"/>
                    </a:lnTo>
                    <a:lnTo>
                      <a:pt x="6881" y="677"/>
                    </a:lnTo>
                    <a:lnTo>
                      <a:pt x="6877" y="626"/>
                    </a:lnTo>
                    <a:close/>
                    <a:moveTo>
                      <a:pt x="16377" y="687"/>
                    </a:moveTo>
                    <a:lnTo>
                      <a:pt x="16340" y="706"/>
                    </a:lnTo>
                    <a:lnTo>
                      <a:pt x="16377" y="780"/>
                    </a:lnTo>
                    <a:lnTo>
                      <a:pt x="16511" y="850"/>
                    </a:lnTo>
                    <a:lnTo>
                      <a:pt x="16558" y="821"/>
                    </a:lnTo>
                    <a:lnTo>
                      <a:pt x="16714" y="831"/>
                    </a:lnTo>
                    <a:lnTo>
                      <a:pt x="16683" y="748"/>
                    </a:lnTo>
                    <a:lnTo>
                      <a:pt x="16490" y="696"/>
                    </a:lnTo>
                    <a:lnTo>
                      <a:pt x="16377" y="687"/>
                    </a:lnTo>
                    <a:close/>
                    <a:moveTo>
                      <a:pt x="6959" y="738"/>
                    </a:moveTo>
                    <a:lnTo>
                      <a:pt x="6888" y="770"/>
                    </a:lnTo>
                    <a:lnTo>
                      <a:pt x="6841" y="821"/>
                    </a:lnTo>
                    <a:lnTo>
                      <a:pt x="6877" y="841"/>
                    </a:lnTo>
                    <a:lnTo>
                      <a:pt x="6928" y="850"/>
                    </a:lnTo>
                    <a:lnTo>
                      <a:pt x="6975" y="809"/>
                    </a:lnTo>
                    <a:lnTo>
                      <a:pt x="6975" y="780"/>
                    </a:lnTo>
                    <a:lnTo>
                      <a:pt x="6959" y="738"/>
                    </a:lnTo>
                    <a:close/>
                    <a:moveTo>
                      <a:pt x="16740" y="757"/>
                    </a:moveTo>
                    <a:lnTo>
                      <a:pt x="16754" y="789"/>
                    </a:lnTo>
                    <a:lnTo>
                      <a:pt x="16869" y="831"/>
                    </a:lnTo>
                    <a:lnTo>
                      <a:pt x="16942" y="841"/>
                    </a:lnTo>
                    <a:lnTo>
                      <a:pt x="16952" y="799"/>
                    </a:lnTo>
                    <a:lnTo>
                      <a:pt x="16827" y="770"/>
                    </a:lnTo>
                    <a:lnTo>
                      <a:pt x="16740" y="757"/>
                    </a:lnTo>
                    <a:close/>
                    <a:moveTo>
                      <a:pt x="5793" y="873"/>
                    </a:moveTo>
                    <a:lnTo>
                      <a:pt x="5644" y="882"/>
                    </a:lnTo>
                    <a:lnTo>
                      <a:pt x="5644" y="953"/>
                    </a:lnTo>
                    <a:lnTo>
                      <a:pt x="5560" y="1027"/>
                    </a:lnTo>
                    <a:lnTo>
                      <a:pt x="5468" y="1107"/>
                    </a:lnTo>
                    <a:lnTo>
                      <a:pt x="5430" y="1149"/>
                    </a:lnTo>
                    <a:lnTo>
                      <a:pt x="5494" y="1210"/>
                    </a:lnTo>
                    <a:lnTo>
                      <a:pt x="5489" y="1251"/>
                    </a:lnTo>
                    <a:lnTo>
                      <a:pt x="5633" y="1200"/>
                    </a:lnTo>
                    <a:lnTo>
                      <a:pt x="5664" y="1149"/>
                    </a:lnTo>
                    <a:lnTo>
                      <a:pt x="5762" y="1078"/>
                    </a:lnTo>
                    <a:lnTo>
                      <a:pt x="5913" y="995"/>
                    </a:lnTo>
                    <a:lnTo>
                      <a:pt x="5981" y="975"/>
                    </a:lnTo>
                    <a:lnTo>
                      <a:pt x="5965" y="924"/>
                    </a:lnTo>
                    <a:lnTo>
                      <a:pt x="5939" y="892"/>
                    </a:lnTo>
                    <a:lnTo>
                      <a:pt x="5840" y="892"/>
                    </a:lnTo>
                    <a:lnTo>
                      <a:pt x="5793" y="873"/>
                    </a:lnTo>
                    <a:close/>
                    <a:moveTo>
                      <a:pt x="6893" y="902"/>
                    </a:moveTo>
                    <a:lnTo>
                      <a:pt x="6836" y="934"/>
                    </a:lnTo>
                    <a:lnTo>
                      <a:pt x="6789" y="975"/>
                    </a:lnTo>
                    <a:lnTo>
                      <a:pt x="6763" y="1027"/>
                    </a:lnTo>
                    <a:lnTo>
                      <a:pt x="6742" y="1129"/>
                    </a:lnTo>
                    <a:lnTo>
                      <a:pt x="6789" y="1129"/>
                    </a:lnTo>
                    <a:lnTo>
                      <a:pt x="6872" y="1046"/>
                    </a:lnTo>
                    <a:lnTo>
                      <a:pt x="6933" y="1027"/>
                    </a:lnTo>
                    <a:lnTo>
                      <a:pt x="7043" y="934"/>
                    </a:lnTo>
                    <a:lnTo>
                      <a:pt x="6975" y="902"/>
                    </a:lnTo>
                    <a:lnTo>
                      <a:pt x="6893" y="902"/>
                    </a:lnTo>
                    <a:close/>
                    <a:moveTo>
                      <a:pt x="6634" y="934"/>
                    </a:moveTo>
                    <a:lnTo>
                      <a:pt x="6556" y="985"/>
                    </a:lnTo>
                    <a:lnTo>
                      <a:pt x="6566" y="1056"/>
                    </a:lnTo>
                    <a:lnTo>
                      <a:pt x="6488" y="1046"/>
                    </a:lnTo>
                    <a:lnTo>
                      <a:pt x="6467" y="1078"/>
                    </a:lnTo>
                    <a:lnTo>
                      <a:pt x="6530" y="1158"/>
                    </a:lnTo>
                    <a:lnTo>
                      <a:pt x="6540" y="1210"/>
                    </a:lnTo>
                    <a:lnTo>
                      <a:pt x="6577" y="1210"/>
                    </a:lnTo>
                    <a:lnTo>
                      <a:pt x="6664" y="1168"/>
                    </a:lnTo>
                    <a:lnTo>
                      <a:pt x="6721" y="1078"/>
                    </a:lnTo>
                    <a:lnTo>
                      <a:pt x="6681" y="1027"/>
                    </a:lnTo>
                    <a:lnTo>
                      <a:pt x="6747" y="975"/>
                    </a:lnTo>
                    <a:lnTo>
                      <a:pt x="6752" y="943"/>
                    </a:lnTo>
                    <a:lnTo>
                      <a:pt x="6669" y="953"/>
                    </a:lnTo>
                    <a:lnTo>
                      <a:pt x="6634" y="934"/>
                    </a:lnTo>
                    <a:close/>
                    <a:moveTo>
                      <a:pt x="7235" y="934"/>
                    </a:moveTo>
                    <a:lnTo>
                      <a:pt x="7115" y="963"/>
                    </a:lnTo>
                    <a:lnTo>
                      <a:pt x="7048" y="1004"/>
                    </a:lnTo>
                    <a:lnTo>
                      <a:pt x="6975" y="1107"/>
                    </a:lnTo>
                    <a:lnTo>
                      <a:pt x="6940" y="1219"/>
                    </a:lnTo>
                    <a:lnTo>
                      <a:pt x="6996" y="1219"/>
                    </a:lnTo>
                    <a:lnTo>
                      <a:pt x="6933" y="1271"/>
                    </a:lnTo>
                    <a:lnTo>
                      <a:pt x="6950" y="1312"/>
                    </a:lnTo>
                    <a:lnTo>
                      <a:pt x="7018" y="1335"/>
                    </a:lnTo>
                    <a:lnTo>
                      <a:pt x="7095" y="1364"/>
                    </a:lnTo>
                    <a:lnTo>
                      <a:pt x="7244" y="1386"/>
                    </a:lnTo>
                    <a:lnTo>
                      <a:pt x="7328" y="1373"/>
                    </a:lnTo>
                    <a:lnTo>
                      <a:pt x="7364" y="1344"/>
                    </a:lnTo>
                    <a:lnTo>
                      <a:pt x="7385" y="1373"/>
                    </a:lnTo>
                    <a:lnTo>
                      <a:pt x="7421" y="1386"/>
                    </a:lnTo>
                    <a:lnTo>
                      <a:pt x="7442" y="1457"/>
                    </a:lnTo>
                    <a:lnTo>
                      <a:pt x="7406" y="1489"/>
                    </a:lnTo>
                    <a:lnTo>
                      <a:pt x="7477" y="1527"/>
                    </a:lnTo>
                    <a:lnTo>
                      <a:pt x="7529" y="1579"/>
                    </a:lnTo>
                    <a:lnTo>
                      <a:pt x="7536" y="1620"/>
                    </a:lnTo>
                    <a:lnTo>
                      <a:pt x="7529" y="1672"/>
                    </a:lnTo>
                    <a:lnTo>
                      <a:pt x="7437" y="1784"/>
                    </a:lnTo>
                    <a:lnTo>
                      <a:pt x="7406" y="1848"/>
                    </a:lnTo>
                    <a:lnTo>
                      <a:pt x="7406" y="1887"/>
                    </a:lnTo>
                    <a:lnTo>
                      <a:pt x="7307" y="1899"/>
                    </a:lnTo>
                    <a:lnTo>
                      <a:pt x="7218" y="1909"/>
                    </a:lnTo>
                    <a:lnTo>
                      <a:pt x="7162" y="1989"/>
                    </a:lnTo>
                    <a:lnTo>
                      <a:pt x="7188" y="2031"/>
                    </a:lnTo>
                    <a:lnTo>
                      <a:pt x="7328" y="2012"/>
                    </a:lnTo>
                    <a:lnTo>
                      <a:pt x="7338" y="1980"/>
                    </a:lnTo>
                    <a:lnTo>
                      <a:pt x="7390" y="2041"/>
                    </a:lnTo>
                    <a:lnTo>
                      <a:pt x="7437" y="2105"/>
                    </a:lnTo>
                    <a:lnTo>
                      <a:pt x="7411" y="2134"/>
                    </a:lnTo>
                    <a:lnTo>
                      <a:pt x="7452" y="2195"/>
                    </a:lnTo>
                    <a:lnTo>
                      <a:pt x="7536" y="2268"/>
                    </a:lnTo>
                    <a:lnTo>
                      <a:pt x="7649" y="2320"/>
                    </a:lnTo>
                    <a:lnTo>
                      <a:pt x="7654" y="2268"/>
                    </a:lnTo>
                    <a:lnTo>
                      <a:pt x="7623" y="2195"/>
                    </a:lnTo>
                    <a:lnTo>
                      <a:pt x="7588" y="2092"/>
                    </a:lnTo>
                    <a:lnTo>
                      <a:pt x="7680" y="2185"/>
                    </a:lnTo>
                    <a:lnTo>
                      <a:pt x="7727" y="2227"/>
                    </a:lnTo>
                    <a:lnTo>
                      <a:pt x="7769" y="2134"/>
                    </a:lnTo>
                    <a:lnTo>
                      <a:pt x="7769" y="2012"/>
                    </a:lnTo>
                    <a:lnTo>
                      <a:pt x="7758" y="1980"/>
                    </a:lnTo>
                    <a:lnTo>
                      <a:pt x="7711" y="1928"/>
                    </a:lnTo>
                    <a:lnTo>
                      <a:pt x="7680" y="1858"/>
                    </a:lnTo>
                    <a:lnTo>
                      <a:pt x="7706" y="1797"/>
                    </a:lnTo>
                    <a:lnTo>
                      <a:pt x="7769" y="1774"/>
                    </a:lnTo>
                    <a:lnTo>
                      <a:pt x="7809" y="1887"/>
                    </a:lnTo>
                    <a:lnTo>
                      <a:pt x="7852" y="1938"/>
                    </a:lnTo>
                    <a:lnTo>
                      <a:pt x="7970" y="1806"/>
                    </a:lnTo>
                    <a:lnTo>
                      <a:pt x="8007" y="1723"/>
                    </a:lnTo>
                    <a:lnTo>
                      <a:pt x="7934" y="1713"/>
                    </a:lnTo>
                    <a:lnTo>
                      <a:pt x="7899" y="1611"/>
                    </a:lnTo>
                    <a:lnTo>
                      <a:pt x="7835" y="1579"/>
                    </a:lnTo>
                    <a:lnTo>
                      <a:pt x="7753" y="1508"/>
                    </a:lnTo>
                    <a:lnTo>
                      <a:pt x="7852" y="1447"/>
                    </a:lnTo>
                    <a:lnTo>
                      <a:pt x="7840" y="1344"/>
                    </a:lnTo>
                    <a:lnTo>
                      <a:pt x="7821" y="1303"/>
                    </a:lnTo>
                    <a:lnTo>
                      <a:pt x="7727" y="1251"/>
                    </a:lnTo>
                    <a:lnTo>
                      <a:pt x="7711" y="1181"/>
                    </a:lnTo>
                    <a:lnTo>
                      <a:pt x="7618" y="1210"/>
                    </a:lnTo>
                    <a:lnTo>
                      <a:pt x="7633" y="1158"/>
                    </a:lnTo>
                    <a:lnTo>
                      <a:pt x="7592" y="1107"/>
                    </a:lnTo>
                    <a:lnTo>
                      <a:pt x="7520" y="1046"/>
                    </a:lnTo>
                    <a:lnTo>
                      <a:pt x="7463" y="1097"/>
                    </a:lnTo>
                    <a:lnTo>
                      <a:pt x="7369" y="1129"/>
                    </a:lnTo>
                    <a:lnTo>
                      <a:pt x="7400" y="1056"/>
                    </a:lnTo>
                    <a:lnTo>
                      <a:pt x="7380" y="943"/>
                    </a:lnTo>
                    <a:lnTo>
                      <a:pt x="7251" y="985"/>
                    </a:lnTo>
                    <a:lnTo>
                      <a:pt x="7178" y="1078"/>
                    </a:lnTo>
                    <a:lnTo>
                      <a:pt x="7173" y="1004"/>
                    </a:lnTo>
                    <a:lnTo>
                      <a:pt x="7235" y="934"/>
                    </a:lnTo>
                    <a:close/>
                    <a:moveTo>
                      <a:pt x="16698" y="934"/>
                    </a:moveTo>
                    <a:lnTo>
                      <a:pt x="16657" y="943"/>
                    </a:lnTo>
                    <a:lnTo>
                      <a:pt x="16646" y="985"/>
                    </a:lnTo>
                    <a:lnTo>
                      <a:pt x="16657" y="985"/>
                    </a:lnTo>
                    <a:lnTo>
                      <a:pt x="16749" y="1004"/>
                    </a:lnTo>
                    <a:lnTo>
                      <a:pt x="16817" y="1004"/>
                    </a:lnTo>
                    <a:lnTo>
                      <a:pt x="16787" y="975"/>
                    </a:lnTo>
                    <a:lnTo>
                      <a:pt x="16698" y="934"/>
                    </a:lnTo>
                    <a:close/>
                    <a:moveTo>
                      <a:pt x="7437" y="943"/>
                    </a:moveTo>
                    <a:lnTo>
                      <a:pt x="7416" y="985"/>
                    </a:lnTo>
                    <a:lnTo>
                      <a:pt x="7442" y="1046"/>
                    </a:lnTo>
                    <a:lnTo>
                      <a:pt x="7452" y="1056"/>
                    </a:lnTo>
                    <a:lnTo>
                      <a:pt x="7503" y="1036"/>
                    </a:lnTo>
                    <a:lnTo>
                      <a:pt x="7546" y="1036"/>
                    </a:lnTo>
                    <a:lnTo>
                      <a:pt x="7592" y="1046"/>
                    </a:lnTo>
                    <a:lnTo>
                      <a:pt x="7597" y="1014"/>
                    </a:lnTo>
                    <a:lnTo>
                      <a:pt x="7550" y="953"/>
                    </a:lnTo>
                    <a:lnTo>
                      <a:pt x="7458" y="943"/>
                    </a:lnTo>
                    <a:lnTo>
                      <a:pt x="7437" y="943"/>
                    </a:lnTo>
                    <a:close/>
                    <a:moveTo>
                      <a:pt x="6358" y="953"/>
                    </a:moveTo>
                    <a:lnTo>
                      <a:pt x="6337" y="975"/>
                    </a:lnTo>
                    <a:lnTo>
                      <a:pt x="6358" y="1046"/>
                    </a:lnTo>
                    <a:lnTo>
                      <a:pt x="6436" y="975"/>
                    </a:lnTo>
                    <a:lnTo>
                      <a:pt x="6415" y="953"/>
                    </a:lnTo>
                    <a:lnTo>
                      <a:pt x="6358" y="953"/>
                    </a:lnTo>
                    <a:close/>
                    <a:moveTo>
                      <a:pt x="5981" y="985"/>
                    </a:moveTo>
                    <a:lnTo>
                      <a:pt x="5830" y="1056"/>
                    </a:lnTo>
                    <a:lnTo>
                      <a:pt x="5774" y="1097"/>
                    </a:lnTo>
                    <a:lnTo>
                      <a:pt x="5689" y="1181"/>
                    </a:lnTo>
                    <a:lnTo>
                      <a:pt x="5748" y="1210"/>
                    </a:lnTo>
                    <a:lnTo>
                      <a:pt x="5814" y="1210"/>
                    </a:lnTo>
                    <a:lnTo>
                      <a:pt x="5689" y="1251"/>
                    </a:lnTo>
                    <a:lnTo>
                      <a:pt x="5689" y="1293"/>
                    </a:lnTo>
                    <a:lnTo>
                      <a:pt x="5753" y="1303"/>
                    </a:lnTo>
                    <a:lnTo>
                      <a:pt x="5851" y="1293"/>
                    </a:lnTo>
                    <a:lnTo>
                      <a:pt x="5918" y="1312"/>
                    </a:lnTo>
                    <a:lnTo>
                      <a:pt x="5851" y="1335"/>
                    </a:lnTo>
                    <a:lnTo>
                      <a:pt x="5793" y="1335"/>
                    </a:lnTo>
                    <a:lnTo>
                      <a:pt x="5715" y="1354"/>
                    </a:lnTo>
                    <a:lnTo>
                      <a:pt x="5680" y="1364"/>
                    </a:lnTo>
                    <a:lnTo>
                      <a:pt x="5685" y="1457"/>
                    </a:lnTo>
                    <a:lnTo>
                      <a:pt x="5732" y="1437"/>
                    </a:lnTo>
                    <a:lnTo>
                      <a:pt x="5779" y="1466"/>
                    </a:lnTo>
                    <a:lnTo>
                      <a:pt x="5774" y="1527"/>
                    </a:lnTo>
                    <a:lnTo>
                      <a:pt x="5835" y="1518"/>
                    </a:lnTo>
                    <a:lnTo>
                      <a:pt x="5975" y="1498"/>
                    </a:lnTo>
                    <a:lnTo>
                      <a:pt x="6078" y="1457"/>
                    </a:lnTo>
                    <a:lnTo>
                      <a:pt x="6136" y="1457"/>
                    </a:lnTo>
                    <a:lnTo>
                      <a:pt x="6193" y="1489"/>
                    </a:lnTo>
                    <a:lnTo>
                      <a:pt x="6266" y="1498"/>
                    </a:lnTo>
                    <a:lnTo>
                      <a:pt x="6302" y="1457"/>
                    </a:lnTo>
                    <a:lnTo>
                      <a:pt x="6292" y="1415"/>
                    </a:lnTo>
                    <a:lnTo>
                      <a:pt x="6370" y="1405"/>
                    </a:lnTo>
                    <a:lnTo>
                      <a:pt x="6396" y="1354"/>
                    </a:lnTo>
                    <a:lnTo>
                      <a:pt x="6344" y="1303"/>
                    </a:lnTo>
                    <a:lnTo>
                      <a:pt x="6297" y="1242"/>
                    </a:lnTo>
                    <a:lnTo>
                      <a:pt x="6323" y="1168"/>
                    </a:lnTo>
                    <a:lnTo>
                      <a:pt x="6354" y="1056"/>
                    </a:lnTo>
                    <a:lnTo>
                      <a:pt x="6332" y="1014"/>
                    </a:lnTo>
                    <a:lnTo>
                      <a:pt x="6297" y="995"/>
                    </a:lnTo>
                    <a:lnTo>
                      <a:pt x="6255" y="1014"/>
                    </a:lnTo>
                    <a:lnTo>
                      <a:pt x="6224" y="1129"/>
                    </a:lnTo>
                    <a:lnTo>
                      <a:pt x="6177" y="1168"/>
                    </a:lnTo>
                    <a:lnTo>
                      <a:pt x="6198" y="1065"/>
                    </a:lnTo>
                    <a:lnTo>
                      <a:pt x="6182" y="1027"/>
                    </a:lnTo>
                    <a:lnTo>
                      <a:pt x="6104" y="1088"/>
                    </a:lnTo>
                    <a:lnTo>
                      <a:pt x="6073" y="1027"/>
                    </a:lnTo>
                    <a:lnTo>
                      <a:pt x="5960" y="1065"/>
                    </a:lnTo>
                    <a:lnTo>
                      <a:pt x="6012" y="1014"/>
                    </a:lnTo>
                    <a:lnTo>
                      <a:pt x="5981" y="985"/>
                    </a:lnTo>
                    <a:close/>
                    <a:moveTo>
                      <a:pt x="6747" y="1139"/>
                    </a:moveTo>
                    <a:lnTo>
                      <a:pt x="6655" y="1219"/>
                    </a:lnTo>
                    <a:lnTo>
                      <a:pt x="6596" y="1344"/>
                    </a:lnTo>
                    <a:lnTo>
                      <a:pt x="6629" y="1396"/>
                    </a:lnTo>
                    <a:lnTo>
                      <a:pt x="6643" y="1466"/>
                    </a:lnTo>
                    <a:lnTo>
                      <a:pt x="6577" y="1579"/>
                    </a:lnTo>
                    <a:lnTo>
                      <a:pt x="6540" y="1579"/>
                    </a:lnTo>
                    <a:lnTo>
                      <a:pt x="6478" y="1672"/>
                    </a:lnTo>
                    <a:lnTo>
                      <a:pt x="6519" y="1559"/>
                    </a:lnTo>
                    <a:lnTo>
                      <a:pt x="6467" y="1518"/>
                    </a:lnTo>
                    <a:lnTo>
                      <a:pt x="6422" y="1540"/>
                    </a:lnTo>
                    <a:lnTo>
                      <a:pt x="6396" y="1611"/>
                    </a:lnTo>
                    <a:lnTo>
                      <a:pt x="6332" y="1611"/>
                    </a:lnTo>
                    <a:lnTo>
                      <a:pt x="6255" y="1630"/>
                    </a:lnTo>
                    <a:lnTo>
                      <a:pt x="6198" y="1579"/>
                    </a:lnTo>
                    <a:lnTo>
                      <a:pt x="6146" y="1591"/>
                    </a:lnTo>
                    <a:lnTo>
                      <a:pt x="6125" y="1518"/>
                    </a:lnTo>
                    <a:lnTo>
                      <a:pt x="6104" y="1498"/>
                    </a:lnTo>
                    <a:lnTo>
                      <a:pt x="6064" y="1508"/>
                    </a:lnTo>
                    <a:lnTo>
                      <a:pt x="6007" y="1508"/>
                    </a:lnTo>
                    <a:lnTo>
                      <a:pt x="5960" y="1550"/>
                    </a:lnTo>
                    <a:lnTo>
                      <a:pt x="5981" y="1601"/>
                    </a:lnTo>
                    <a:lnTo>
                      <a:pt x="5908" y="1662"/>
                    </a:lnTo>
                    <a:lnTo>
                      <a:pt x="5892" y="1591"/>
                    </a:lnTo>
                    <a:lnTo>
                      <a:pt x="5845" y="1611"/>
                    </a:lnTo>
                    <a:lnTo>
                      <a:pt x="5715" y="1620"/>
                    </a:lnTo>
                    <a:lnTo>
                      <a:pt x="5649" y="1601"/>
                    </a:lnTo>
                    <a:lnTo>
                      <a:pt x="5736" y="1540"/>
                    </a:lnTo>
                    <a:lnTo>
                      <a:pt x="5711" y="1489"/>
                    </a:lnTo>
                    <a:lnTo>
                      <a:pt x="5659" y="1489"/>
                    </a:lnTo>
                    <a:lnTo>
                      <a:pt x="5612" y="1466"/>
                    </a:lnTo>
                    <a:lnTo>
                      <a:pt x="5529" y="1425"/>
                    </a:lnTo>
                    <a:lnTo>
                      <a:pt x="5489" y="1386"/>
                    </a:lnTo>
                    <a:lnTo>
                      <a:pt x="5442" y="1373"/>
                    </a:lnTo>
                    <a:lnTo>
                      <a:pt x="5404" y="1405"/>
                    </a:lnTo>
                    <a:lnTo>
                      <a:pt x="5338" y="1425"/>
                    </a:lnTo>
                    <a:lnTo>
                      <a:pt x="5385" y="1344"/>
                    </a:lnTo>
                    <a:lnTo>
                      <a:pt x="5281" y="1415"/>
                    </a:lnTo>
                    <a:lnTo>
                      <a:pt x="5265" y="1312"/>
                    </a:lnTo>
                    <a:lnTo>
                      <a:pt x="5244" y="1303"/>
                    </a:lnTo>
                    <a:lnTo>
                      <a:pt x="5204" y="1354"/>
                    </a:lnTo>
                    <a:lnTo>
                      <a:pt x="5152" y="1386"/>
                    </a:lnTo>
                    <a:lnTo>
                      <a:pt x="5152" y="1335"/>
                    </a:lnTo>
                    <a:lnTo>
                      <a:pt x="5063" y="1364"/>
                    </a:lnTo>
                    <a:lnTo>
                      <a:pt x="4970" y="1415"/>
                    </a:lnTo>
                    <a:lnTo>
                      <a:pt x="4912" y="1405"/>
                    </a:lnTo>
                    <a:lnTo>
                      <a:pt x="4834" y="1437"/>
                    </a:lnTo>
                    <a:lnTo>
                      <a:pt x="4768" y="1489"/>
                    </a:lnTo>
                    <a:lnTo>
                      <a:pt x="4731" y="1476"/>
                    </a:lnTo>
                    <a:lnTo>
                      <a:pt x="4695" y="1415"/>
                    </a:lnTo>
                    <a:lnTo>
                      <a:pt x="4627" y="1396"/>
                    </a:lnTo>
                    <a:lnTo>
                      <a:pt x="4591" y="1373"/>
                    </a:lnTo>
                    <a:lnTo>
                      <a:pt x="4549" y="1344"/>
                    </a:lnTo>
                    <a:lnTo>
                      <a:pt x="4478" y="1354"/>
                    </a:lnTo>
                    <a:lnTo>
                      <a:pt x="4452" y="1344"/>
                    </a:lnTo>
                    <a:lnTo>
                      <a:pt x="4379" y="1335"/>
                    </a:lnTo>
                    <a:lnTo>
                      <a:pt x="4311" y="1303"/>
                    </a:lnTo>
                    <a:lnTo>
                      <a:pt x="4259" y="1312"/>
                    </a:lnTo>
                    <a:lnTo>
                      <a:pt x="4208" y="1293"/>
                    </a:lnTo>
                    <a:lnTo>
                      <a:pt x="4229" y="1261"/>
                    </a:lnTo>
                    <a:lnTo>
                      <a:pt x="4161" y="1261"/>
                    </a:lnTo>
                    <a:lnTo>
                      <a:pt x="4125" y="1283"/>
                    </a:lnTo>
                    <a:lnTo>
                      <a:pt x="4130" y="1232"/>
                    </a:lnTo>
                    <a:lnTo>
                      <a:pt x="4083" y="1200"/>
                    </a:lnTo>
                    <a:lnTo>
                      <a:pt x="3970" y="1261"/>
                    </a:lnTo>
                    <a:lnTo>
                      <a:pt x="3939" y="1261"/>
                    </a:lnTo>
                    <a:lnTo>
                      <a:pt x="3819" y="1303"/>
                    </a:lnTo>
                    <a:lnTo>
                      <a:pt x="3767" y="1322"/>
                    </a:lnTo>
                    <a:lnTo>
                      <a:pt x="3680" y="1373"/>
                    </a:lnTo>
                    <a:lnTo>
                      <a:pt x="3628" y="1425"/>
                    </a:lnTo>
                    <a:lnTo>
                      <a:pt x="3534" y="1476"/>
                    </a:lnTo>
                    <a:lnTo>
                      <a:pt x="3456" y="1489"/>
                    </a:lnTo>
                    <a:lnTo>
                      <a:pt x="3390" y="1550"/>
                    </a:lnTo>
                    <a:lnTo>
                      <a:pt x="3420" y="1579"/>
                    </a:lnTo>
                    <a:lnTo>
                      <a:pt x="3430" y="1630"/>
                    </a:lnTo>
                    <a:lnTo>
                      <a:pt x="3420" y="1694"/>
                    </a:lnTo>
                    <a:lnTo>
                      <a:pt x="3446" y="1733"/>
                    </a:lnTo>
                    <a:lnTo>
                      <a:pt x="3430" y="1806"/>
                    </a:lnTo>
                    <a:lnTo>
                      <a:pt x="3331" y="1816"/>
                    </a:lnTo>
                    <a:lnTo>
                      <a:pt x="3378" y="1755"/>
                    </a:lnTo>
                    <a:lnTo>
                      <a:pt x="3343" y="1755"/>
                    </a:lnTo>
                    <a:lnTo>
                      <a:pt x="3202" y="1816"/>
                    </a:lnTo>
                    <a:lnTo>
                      <a:pt x="3105" y="1858"/>
                    </a:lnTo>
                    <a:lnTo>
                      <a:pt x="3114" y="1928"/>
                    </a:lnTo>
                    <a:lnTo>
                      <a:pt x="3098" y="1980"/>
                    </a:lnTo>
                    <a:lnTo>
                      <a:pt x="3150" y="2012"/>
                    </a:lnTo>
                    <a:lnTo>
                      <a:pt x="3223" y="1989"/>
                    </a:lnTo>
                    <a:lnTo>
                      <a:pt x="3244" y="2021"/>
                    </a:lnTo>
                    <a:lnTo>
                      <a:pt x="3275" y="1989"/>
                    </a:lnTo>
                    <a:lnTo>
                      <a:pt x="3338" y="1970"/>
                    </a:lnTo>
                    <a:lnTo>
                      <a:pt x="3369" y="1970"/>
                    </a:lnTo>
                    <a:lnTo>
                      <a:pt x="3306" y="2012"/>
                    </a:lnTo>
                    <a:lnTo>
                      <a:pt x="3317" y="2031"/>
                    </a:lnTo>
                    <a:lnTo>
                      <a:pt x="3291" y="2092"/>
                    </a:lnTo>
                    <a:lnTo>
                      <a:pt x="3228" y="2124"/>
                    </a:lnTo>
                    <a:lnTo>
                      <a:pt x="3202" y="2114"/>
                    </a:lnTo>
                    <a:lnTo>
                      <a:pt x="3131" y="2175"/>
                    </a:lnTo>
                    <a:lnTo>
                      <a:pt x="3110" y="2156"/>
                    </a:lnTo>
                    <a:lnTo>
                      <a:pt x="3063" y="2166"/>
                    </a:lnTo>
                    <a:lnTo>
                      <a:pt x="3006" y="2227"/>
                    </a:lnTo>
                    <a:lnTo>
                      <a:pt x="2923" y="2297"/>
                    </a:lnTo>
                    <a:lnTo>
                      <a:pt x="2860" y="2371"/>
                    </a:lnTo>
                    <a:lnTo>
                      <a:pt x="2865" y="2422"/>
                    </a:lnTo>
                    <a:lnTo>
                      <a:pt x="2825" y="2493"/>
                    </a:lnTo>
                    <a:lnTo>
                      <a:pt x="2839" y="2525"/>
                    </a:lnTo>
                    <a:lnTo>
                      <a:pt x="2846" y="2576"/>
                    </a:lnTo>
                    <a:lnTo>
                      <a:pt x="2923" y="2554"/>
                    </a:lnTo>
                    <a:lnTo>
                      <a:pt x="2928" y="2596"/>
                    </a:lnTo>
                    <a:lnTo>
                      <a:pt x="2891" y="2647"/>
                    </a:lnTo>
                    <a:lnTo>
                      <a:pt x="2850" y="2721"/>
                    </a:lnTo>
                    <a:lnTo>
                      <a:pt x="2881" y="2721"/>
                    </a:lnTo>
                    <a:lnTo>
                      <a:pt x="2959" y="2670"/>
                    </a:lnTo>
                    <a:lnTo>
                      <a:pt x="2938" y="2730"/>
                    </a:lnTo>
                    <a:lnTo>
                      <a:pt x="2980" y="2689"/>
                    </a:lnTo>
                    <a:lnTo>
                      <a:pt x="2975" y="2750"/>
                    </a:lnTo>
                    <a:lnTo>
                      <a:pt x="3027" y="2708"/>
                    </a:lnTo>
                    <a:lnTo>
                      <a:pt x="3032" y="2730"/>
                    </a:lnTo>
                    <a:lnTo>
                      <a:pt x="3110" y="2689"/>
                    </a:lnTo>
                    <a:lnTo>
                      <a:pt x="3042" y="2759"/>
                    </a:lnTo>
                    <a:lnTo>
                      <a:pt x="2980" y="2862"/>
                    </a:lnTo>
                    <a:lnTo>
                      <a:pt x="2917" y="2904"/>
                    </a:lnTo>
                    <a:lnTo>
                      <a:pt x="2891" y="2926"/>
                    </a:lnTo>
                    <a:lnTo>
                      <a:pt x="2782" y="3006"/>
                    </a:lnTo>
                    <a:lnTo>
                      <a:pt x="2731" y="3058"/>
                    </a:lnTo>
                    <a:lnTo>
                      <a:pt x="2658" y="3067"/>
                    </a:lnTo>
                    <a:lnTo>
                      <a:pt x="2570" y="3141"/>
                    </a:lnTo>
                    <a:lnTo>
                      <a:pt x="2497" y="3183"/>
                    </a:lnTo>
                    <a:lnTo>
                      <a:pt x="2410" y="3244"/>
                    </a:lnTo>
                    <a:lnTo>
                      <a:pt x="2405" y="3263"/>
                    </a:lnTo>
                    <a:lnTo>
                      <a:pt x="2514" y="3221"/>
                    </a:lnTo>
                    <a:lnTo>
                      <a:pt x="2580" y="3183"/>
                    </a:lnTo>
                    <a:lnTo>
                      <a:pt x="2653" y="3141"/>
                    </a:lnTo>
                    <a:lnTo>
                      <a:pt x="2721" y="3099"/>
                    </a:lnTo>
                    <a:lnTo>
                      <a:pt x="2747" y="3109"/>
                    </a:lnTo>
                    <a:lnTo>
                      <a:pt x="2834" y="3058"/>
                    </a:lnTo>
                    <a:lnTo>
                      <a:pt x="2886" y="2997"/>
                    </a:lnTo>
                    <a:lnTo>
                      <a:pt x="2995" y="2936"/>
                    </a:lnTo>
                    <a:lnTo>
                      <a:pt x="3042" y="2875"/>
                    </a:lnTo>
                    <a:lnTo>
                      <a:pt x="3110" y="2843"/>
                    </a:lnTo>
                    <a:lnTo>
                      <a:pt x="3192" y="2782"/>
                    </a:lnTo>
                    <a:lnTo>
                      <a:pt x="3291" y="2698"/>
                    </a:lnTo>
                    <a:lnTo>
                      <a:pt x="3286" y="2637"/>
                    </a:lnTo>
                    <a:lnTo>
                      <a:pt x="3409" y="2544"/>
                    </a:lnTo>
                    <a:lnTo>
                      <a:pt x="3487" y="2464"/>
                    </a:lnTo>
                    <a:lnTo>
                      <a:pt x="3586" y="2390"/>
                    </a:lnTo>
                    <a:lnTo>
                      <a:pt x="3581" y="2422"/>
                    </a:lnTo>
                    <a:lnTo>
                      <a:pt x="3508" y="2464"/>
                    </a:lnTo>
                    <a:lnTo>
                      <a:pt x="3420" y="2586"/>
                    </a:lnTo>
                    <a:lnTo>
                      <a:pt x="3383" y="2657"/>
                    </a:lnTo>
                    <a:lnTo>
                      <a:pt x="3456" y="2637"/>
                    </a:lnTo>
                    <a:lnTo>
                      <a:pt x="3519" y="2586"/>
                    </a:lnTo>
                    <a:lnTo>
                      <a:pt x="3591" y="2567"/>
                    </a:lnTo>
                    <a:lnTo>
                      <a:pt x="3623" y="2554"/>
                    </a:lnTo>
                    <a:lnTo>
                      <a:pt x="3659" y="2474"/>
                    </a:lnTo>
                    <a:lnTo>
                      <a:pt x="3727" y="2442"/>
                    </a:lnTo>
                    <a:lnTo>
                      <a:pt x="3757" y="2493"/>
                    </a:lnTo>
                    <a:lnTo>
                      <a:pt x="3819" y="2554"/>
                    </a:lnTo>
                    <a:lnTo>
                      <a:pt x="3892" y="2544"/>
                    </a:lnTo>
                    <a:lnTo>
                      <a:pt x="3953" y="2586"/>
                    </a:lnTo>
                    <a:lnTo>
                      <a:pt x="3991" y="2605"/>
                    </a:lnTo>
                    <a:lnTo>
                      <a:pt x="4026" y="2740"/>
                    </a:lnTo>
                    <a:lnTo>
                      <a:pt x="4063" y="2782"/>
                    </a:lnTo>
                    <a:lnTo>
                      <a:pt x="4141" y="2782"/>
                    </a:lnTo>
                    <a:lnTo>
                      <a:pt x="4187" y="2791"/>
                    </a:lnTo>
                    <a:lnTo>
                      <a:pt x="4156" y="2904"/>
                    </a:lnTo>
                    <a:lnTo>
                      <a:pt x="4172" y="3006"/>
                    </a:lnTo>
                    <a:lnTo>
                      <a:pt x="4141" y="3119"/>
                    </a:lnTo>
                    <a:lnTo>
                      <a:pt x="4167" y="3160"/>
                    </a:lnTo>
                    <a:lnTo>
                      <a:pt x="4172" y="3212"/>
                    </a:lnTo>
                    <a:lnTo>
                      <a:pt x="4146" y="3273"/>
                    </a:lnTo>
                    <a:lnTo>
                      <a:pt x="4167" y="3375"/>
                    </a:lnTo>
                    <a:lnTo>
                      <a:pt x="4135" y="3478"/>
                    </a:lnTo>
                    <a:lnTo>
                      <a:pt x="4177" y="3529"/>
                    </a:lnTo>
                    <a:lnTo>
                      <a:pt x="4141" y="3613"/>
                    </a:lnTo>
                    <a:lnTo>
                      <a:pt x="4125" y="3725"/>
                    </a:lnTo>
                    <a:lnTo>
                      <a:pt x="4203" y="3786"/>
                    </a:lnTo>
                    <a:lnTo>
                      <a:pt x="4219" y="3837"/>
                    </a:lnTo>
                    <a:lnTo>
                      <a:pt x="4276" y="3972"/>
                    </a:lnTo>
                    <a:lnTo>
                      <a:pt x="4285" y="3972"/>
                    </a:lnTo>
                    <a:lnTo>
                      <a:pt x="4264" y="4075"/>
                    </a:lnTo>
                    <a:lnTo>
                      <a:pt x="4238" y="4187"/>
                    </a:lnTo>
                    <a:lnTo>
                      <a:pt x="4219" y="4219"/>
                    </a:lnTo>
                    <a:lnTo>
                      <a:pt x="4229" y="4094"/>
                    </a:lnTo>
                    <a:lnTo>
                      <a:pt x="4167" y="4056"/>
                    </a:lnTo>
                    <a:lnTo>
                      <a:pt x="4151" y="4075"/>
                    </a:lnTo>
                    <a:lnTo>
                      <a:pt x="4146" y="4136"/>
                    </a:lnTo>
                    <a:lnTo>
                      <a:pt x="4125" y="4248"/>
                    </a:lnTo>
                    <a:lnTo>
                      <a:pt x="4078" y="4434"/>
                    </a:lnTo>
                    <a:lnTo>
                      <a:pt x="3995" y="4681"/>
                    </a:lnTo>
                    <a:lnTo>
                      <a:pt x="3934" y="4803"/>
                    </a:lnTo>
                    <a:lnTo>
                      <a:pt x="3923" y="4906"/>
                    </a:lnTo>
                    <a:lnTo>
                      <a:pt x="3892" y="5018"/>
                    </a:lnTo>
                    <a:lnTo>
                      <a:pt x="3850" y="5134"/>
                    </a:lnTo>
                    <a:lnTo>
                      <a:pt x="3861" y="5204"/>
                    </a:lnTo>
                    <a:lnTo>
                      <a:pt x="3845" y="5317"/>
                    </a:lnTo>
                    <a:lnTo>
                      <a:pt x="3861" y="5429"/>
                    </a:lnTo>
                    <a:lnTo>
                      <a:pt x="3871" y="5471"/>
                    </a:lnTo>
                    <a:lnTo>
                      <a:pt x="3866" y="5512"/>
                    </a:lnTo>
                    <a:lnTo>
                      <a:pt x="3871" y="5698"/>
                    </a:lnTo>
                    <a:lnTo>
                      <a:pt x="3897" y="5830"/>
                    </a:lnTo>
                    <a:lnTo>
                      <a:pt x="3887" y="5904"/>
                    </a:lnTo>
                    <a:lnTo>
                      <a:pt x="3897" y="5933"/>
                    </a:lnTo>
                    <a:lnTo>
                      <a:pt x="3948" y="5942"/>
                    </a:lnTo>
                    <a:lnTo>
                      <a:pt x="3960" y="5984"/>
                    </a:lnTo>
                    <a:lnTo>
                      <a:pt x="3991" y="5984"/>
                    </a:lnTo>
                    <a:lnTo>
                      <a:pt x="3991" y="6026"/>
                    </a:lnTo>
                    <a:lnTo>
                      <a:pt x="4012" y="6045"/>
                    </a:lnTo>
                    <a:lnTo>
                      <a:pt x="4038" y="6119"/>
                    </a:lnTo>
                    <a:lnTo>
                      <a:pt x="4031" y="6189"/>
                    </a:lnTo>
                    <a:lnTo>
                      <a:pt x="4038" y="6314"/>
                    </a:lnTo>
                    <a:lnTo>
                      <a:pt x="4042" y="6417"/>
                    </a:lnTo>
                    <a:lnTo>
                      <a:pt x="4052" y="6507"/>
                    </a:lnTo>
                    <a:lnTo>
                      <a:pt x="4057" y="6590"/>
                    </a:lnTo>
                    <a:lnTo>
                      <a:pt x="4089" y="6632"/>
                    </a:lnTo>
                    <a:lnTo>
                      <a:pt x="4120" y="6735"/>
                    </a:lnTo>
                    <a:lnTo>
                      <a:pt x="4109" y="6796"/>
                    </a:lnTo>
                    <a:lnTo>
                      <a:pt x="4078" y="6847"/>
                    </a:lnTo>
                    <a:lnTo>
                      <a:pt x="4057" y="6837"/>
                    </a:lnTo>
                    <a:lnTo>
                      <a:pt x="4052" y="6847"/>
                    </a:lnTo>
                    <a:lnTo>
                      <a:pt x="4073" y="6918"/>
                    </a:lnTo>
                    <a:lnTo>
                      <a:pt x="4104" y="6959"/>
                    </a:lnTo>
                    <a:lnTo>
                      <a:pt x="4115" y="6991"/>
                    </a:lnTo>
                    <a:lnTo>
                      <a:pt x="4125" y="6969"/>
                    </a:lnTo>
                    <a:lnTo>
                      <a:pt x="4161" y="7033"/>
                    </a:lnTo>
                    <a:lnTo>
                      <a:pt x="4182" y="7072"/>
                    </a:lnTo>
                    <a:lnTo>
                      <a:pt x="4182" y="7155"/>
                    </a:lnTo>
                    <a:lnTo>
                      <a:pt x="4172" y="7248"/>
                    </a:lnTo>
                    <a:lnTo>
                      <a:pt x="4198" y="7290"/>
                    </a:lnTo>
                    <a:lnTo>
                      <a:pt x="4234" y="7351"/>
                    </a:lnTo>
                    <a:lnTo>
                      <a:pt x="4264" y="7431"/>
                    </a:lnTo>
                    <a:lnTo>
                      <a:pt x="4276" y="7514"/>
                    </a:lnTo>
                    <a:lnTo>
                      <a:pt x="4285" y="7514"/>
                    </a:lnTo>
                    <a:lnTo>
                      <a:pt x="4311" y="7463"/>
                    </a:lnTo>
                    <a:lnTo>
                      <a:pt x="4316" y="7444"/>
                    </a:lnTo>
                    <a:lnTo>
                      <a:pt x="4302" y="7380"/>
                    </a:lnTo>
                    <a:lnTo>
                      <a:pt x="4285" y="7319"/>
                    </a:lnTo>
                    <a:lnTo>
                      <a:pt x="4255" y="7309"/>
                    </a:lnTo>
                    <a:lnTo>
                      <a:pt x="4259" y="7239"/>
                    </a:lnTo>
                    <a:lnTo>
                      <a:pt x="4250" y="7174"/>
                    </a:lnTo>
                    <a:lnTo>
                      <a:pt x="4238" y="7113"/>
                    </a:lnTo>
                    <a:lnTo>
                      <a:pt x="4234" y="6991"/>
                    </a:lnTo>
                    <a:lnTo>
                      <a:pt x="4208" y="6918"/>
                    </a:lnTo>
                    <a:lnTo>
                      <a:pt x="4198" y="6866"/>
                    </a:lnTo>
                    <a:lnTo>
                      <a:pt x="4187" y="6837"/>
                    </a:lnTo>
                    <a:lnTo>
                      <a:pt x="4187" y="6744"/>
                    </a:lnTo>
                    <a:lnTo>
                      <a:pt x="4177" y="6754"/>
                    </a:lnTo>
                    <a:lnTo>
                      <a:pt x="4177" y="6703"/>
                    </a:lnTo>
                    <a:lnTo>
                      <a:pt x="4167" y="6693"/>
                    </a:lnTo>
                    <a:lnTo>
                      <a:pt x="4161" y="6661"/>
                    </a:lnTo>
                    <a:lnTo>
                      <a:pt x="4130" y="6571"/>
                    </a:lnTo>
                    <a:lnTo>
                      <a:pt x="4120" y="6507"/>
                    </a:lnTo>
                    <a:lnTo>
                      <a:pt x="4130" y="6404"/>
                    </a:lnTo>
                    <a:lnTo>
                      <a:pt x="4130" y="6343"/>
                    </a:lnTo>
                    <a:lnTo>
                      <a:pt x="4151" y="6292"/>
                    </a:lnTo>
                    <a:lnTo>
                      <a:pt x="4177" y="6324"/>
                    </a:lnTo>
                    <a:lnTo>
                      <a:pt x="4198" y="6324"/>
                    </a:lnTo>
                    <a:lnTo>
                      <a:pt x="4234" y="6375"/>
                    </a:lnTo>
                    <a:lnTo>
                      <a:pt x="4224" y="6427"/>
                    </a:lnTo>
                    <a:lnTo>
                      <a:pt x="4229" y="6529"/>
                    </a:lnTo>
                    <a:lnTo>
                      <a:pt x="4245" y="6632"/>
                    </a:lnTo>
                    <a:lnTo>
                      <a:pt x="4238" y="6674"/>
                    </a:lnTo>
                    <a:lnTo>
                      <a:pt x="4259" y="6744"/>
                    </a:lnTo>
                    <a:lnTo>
                      <a:pt x="4280" y="6815"/>
                    </a:lnTo>
                    <a:lnTo>
                      <a:pt x="4311" y="6828"/>
                    </a:lnTo>
                    <a:lnTo>
                      <a:pt x="4316" y="6918"/>
                    </a:lnTo>
                    <a:lnTo>
                      <a:pt x="4342" y="6991"/>
                    </a:lnTo>
                    <a:lnTo>
                      <a:pt x="4368" y="7020"/>
                    </a:lnTo>
                    <a:lnTo>
                      <a:pt x="4349" y="7104"/>
                    </a:lnTo>
                    <a:lnTo>
                      <a:pt x="4353" y="7136"/>
                    </a:lnTo>
                    <a:lnTo>
                      <a:pt x="4400" y="7197"/>
                    </a:lnTo>
                    <a:lnTo>
                      <a:pt x="4420" y="7277"/>
                    </a:lnTo>
                    <a:lnTo>
                      <a:pt x="4472" y="7380"/>
                    </a:lnTo>
                    <a:lnTo>
                      <a:pt x="4509" y="7514"/>
                    </a:lnTo>
                    <a:lnTo>
                      <a:pt x="4523" y="7585"/>
                    </a:lnTo>
                    <a:lnTo>
                      <a:pt x="4523" y="7636"/>
                    </a:lnTo>
                    <a:lnTo>
                      <a:pt x="4540" y="7701"/>
                    </a:lnTo>
                    <a:lnTo>
                      <a:pt x="4535" y="7752"/>
                    </a:lnTo>
                    <a:lnTo>
                      <a:pt x="4519" y="7781"/>
                    </a:lnTo>
                    <a:lnTo>
                      <a:pt x="4523" y="7822"/>
                    </a:lnTo>
                    <a:lnTo>
                      <a:pt x="4504" y="7832"/>
                    </a:lnTo>
                    <a:lnTo>
                      <a:pt x="4509" y="7906"/>
                    </a:lnTo>
                    <a:lnTo>
                      <a:pt x="4535" y="7986"/>
                    </a:lnTo>
                    <a:lnTo>
                      <a:pt x="4591" y="8070"/>
                    </a:lnTo>
                    <a:lnTo>
                      <a:pt x="4612" y="8130"/>
                    </a:lnTo>
                    <a:lnTo>
                      <a:pt x="4669" y="8172"/>
                    </a:lnTo>
                    <a:lnTo>
                      <a:pt x="4700" y="8182"/>
                    </a:lnTo>
                    <a:lnTo>
                      <a:pt x="4716" y="8214"/>
                    </a:lnTo>
                    <a:lnTo>
                      <a:pt x="4757" y="8284"/>
                    </a:lnTo>
                    <a:lnTo>
                      <a:pt x="4825" y="8345"/>
                    </a:lnTo>
                    <a:lnTo>
                      <a:pt x="4867" y="8368"/>
                    </a:lnTo>
                    <a:lnTo>
                      <a:pt x="4919" y="8429"/>
                    </a:lnTo>
                    <a:lnTo>
                      <a:pt x="4964" y="8448"/>
                    </a:lnTo>
                    <a:lnTo>
                      <a:pt x="5001" y="8490"/>
                    </a:lnTo>
                    <a:lnTo>
                      <a:pt x="5032" y="8480"/>
                    </a:lnTo>
                    <a:lnTo>
                      <a:pt x="5084" y="8429"/>
                    </a:lnTo>
                    <a:lnTo>
                      <a:pt x="5119" y="8419"/>
                    </a:lnTo>
                    <a:lnTo>
                      <a:pt x="5166" y="8448"/>
                    </a:lnTo>
                    <a:lnTo>
                      <a:pt x="5192" y="8490"/>
                    </a:lnTo>
                    <a:lnTo>
                      <a:pt x="5255" y="8644"/>
                    </a:lnTo>
                    <a:lnTo>
                      <a:pt x="5286" y="8695"/>
                    </a:lnTo>
                    <a:lnTo>
                      <a:pt x="5312" y="8727"/>
                    </a:lnTo>
                    <a:lnTo>
                      <a:pt x="5348" y="8727"/>
                    </a:lnTo>
                    <a:lnTo>
                      <a:pt x="5379" y="8747"/>
                    </a:lnTo>
                    <a:lnTo>
                      <a:pt x="5395" y="8779"/>
                    </a:lnTo>
                    <a:lnTo>
                      <a:pt x="5426" y="8788"/>
                    </a:lnTo>
                    <a:lnTo>
                      <a:pt x="5451" y="8817"/>
                    </a:lnTo>
                    <a:lnTo>
                      <a:pt x="5472" y="8830"/>
                    </a:lnTo>
                    <a:lnTo>
                      <a:pt x="5503" y="8830"/>
                    </a:lnTo>
                    <a:lnTo>
                      <a:pt x="5515" y="8798"/>
                    </a:lnTo>
                    <a:lnTo>
                      <a:pt x="5529" y="8807"/>
                    </a:lnTo>
                    <a:lnTo>
                      <a:pt x="5540" y="8849"/>
                    </a:lnTo>
                    <a:lnTo>
                      <a:pt x="5534" y="8859"/>
                    </a:lnTo>
                    <a:lnTo>
                      <a:pt x="5524" y="8840"/>
                    </a:lnTo>
                    <a:lnTo>
                      <a:pt x="5519" y="8859"/>
                    </a:lnTo>
                    <a:lnTo>
                      <a:pt x="5545" y="8920"/>
                    </a:lnTo>
                    <a:lnTo>
                      <a:pt x="5571" y="8961"/>
                    </a:lnTo>
                    <a:lnTo>
                      <a:pt x="5581" y="9013"/>
                    </a:lnTo>
                    <a:lnTo>
                      <a:pt x="5607" y="9064"/>
                    </a:lnTo>
                    <a:lnTo>
                      <a:pt x="5628" y="9106"/>
                    </a:lnTo>
                    <a:lnTo>
                      <a:pt x="5612" y="9138"/>
                    </a:lnTo>
                    <a:lnTo>
                      <a:pt x="5628" y="9157"/>
                    </a:lnTo>
                    <a:lnTo>
                      <a:pt x="5618" y="9199"/>
                    </a:lnTo>
                    <a:lnTo>
                      <a:pt x="5618" y="9241"/>
                    </a:lnTo>
                    <a:lnTo>
                      <a:pt x="5623" y="9270"/>
                    </a:lnTo>
                    <a:lnTo>
                      <a:pt x="5644" y="9279"/>
                    </a:lnTo>
                    <a:lnTo>
                      <a:pt x="5654" y="9321"/>
                    </a:lnTo>
                    <a:lnTo>
                      <a:pt x="5670" y="9279"/>
                    </a:lnTo>
                    <a:lnTo>
                      <a:pt x="5664" y="9250"/>
                    </a:lnTo>
                    <a:lnTo>
                      <a:pt x="5680" y="9270"/>
                    </a:lnTo>
                    <a:lnTo>
                      <a:pt x="5685" y="9311"/>
                    </a:lnTo>
                    <a:lnTo>
                      <a:pt x="5706" y="9330"/>
                    </a:lnTo>
                    <a:lnTo>
                      <a:pt x="5727" y="9353"/>
                    </a:lnTo>
                    <a:lnTo>
                      <a:pt x="5741" y="9382"/>
                    </a:lnTo>
                    <a:lnTo>
                      <a:pt x="5741" y="9414"/>
                    </a:lnTo>
                    <a:lnTo>
                      <a:pt x="5736" y="9446"/>
                    </a:lnTo>
                    <a:lnTo>
                      <a:pt x="5748" y="9465"/>
                    </a:lnTo>
                    <a:lnTo>
                      <a:pt x="5779" y="9497"/>
                    </a:lnTo>
                    <a:lnTo>
                      <a:pt x="5788" y="9517"/>
                    </a:lnTo>
                    <a:lnTo>
                      <a:pt x="5788" y="9484"/>
                    </a:lnTo>
                    <a:lnTo>
                      <a:pt x="5814" y="9484"/>
                    </a:lnTo>
                    <a:lnTo>
                      <a:pt x="5830" y="9507"/>
                    </a:lnTo>
                    <a:lnTo>
                      <a:pt x="5856" y="9517"/>
                    </a:lnTo>
                    <a:lnTo>
                      <a:pt x="5866" y="9568"/>
                    </a:lnTo>
                    <a:lnTo>
                      <a:pt x="5887" y="9578"/>
                    </a:lnTo>
                    <a:lnTo>
                      <a:pt x="5892" y="9558"/>
                    </a:lnTo>
                    <a:lnTo>
                      <a:pt x="5903" y="9639"/>
                    </a:lnTo>
                    <a:lnTo>
                      <a:pt x="5929" y="9629"/>
                    </a:lnTo>
                    <a:lnTo>
                      <a:pt x="5939" y="9610"/>
                    </a:lnTo>
                    <a:lnTo>
                      <a:pt x="5960" y="9587"/>
                    </a:lnTo>
                    <a:lnTo>
                      <a:pt x="5929" y="9517"/>
                    </a:lnTo>
                    <a:lnTo>
                      <a:pt x="5939" y="9484"/>
                    </a:lnTo>
                    <a:lnTo>
                      <a:pt x="5949" y="9484"/>
                    </a:lnTo>
                    <a:lnTo>
                      <a:pt x="5975" y="9456"/>
                    </a:lnTo>
                    <a:lnTo>
                      <a:pt x="5991" y="9404"/>
                    </a:lnTo>
                    <a:lnTo>
                      <a:pt x="6017" y="9395"/>
                    </a:lnTo>
                    <a:lnTo>
                      <a:pt x="6043" y="9433"/>
                    </a:lnTo>
                    <a:lnTo>
                      <a:pt x="6052" y="9475"/>
                    </a:lnTo>
                    <a:lnTo>
                      <a:pt x="6068" y="9484"/>
                    </a:lnTo>
                    <a:lnTo>
                      <a:pt x="6052" y="9526"/>
                    </a:lnTo>
                    <a:lnTo>
                      <a:pt x="6064" y="9600"/>
                    </a:lnTo>
                    <a:lnTo>
                      <a:pt x="6085" y="9639"/>
                    </a:lnTo>
                    <a:lnTo>
                      <a:pt x="6111" y="9712"/>
                    </a:lnTo>
                    <a:lnTo>
                      <a:pt x="6115" y="9825"/>
                    </a:lnTo>
                    <a:lnTo>
                      <a:pt x="6099" y="9857"/>
                    </a:lnTo>
                    <a:lnTo>
                      <a:pt x="6115" y="9979"/>
                    </a:lnTo>
                    <a:lnTo>
                      <a:pt x="6099" y="10062"/>
                    </a:lnTo>
                    <a:lnTo>
                      <a:pt x="6120" y="10091"/>
                    </a:lnTo>
                    <a:lnTo>
                      <a:pt x="6099" y="10165"/>
                    </a:lnTo>
                    <a:lnTo>
                      <a:pt x="6073" y="10255"/>
                    </a:lnTo>
                    <a:lnTo>
                      <a:pt x="6043" y="10267"/>
                    </a:lnTo>
                    <a:lnTo>
                      <a:pt x="6026" y="10306"/>
                    </a:lnTo>
                    <a:lnTo>
                      <a:pt x="6026" y="10380"/>
                    </a:lnTo>
                    <a:lnTo>
                      <a:pt x="6007" y="10389"/>
                    </a:lnTo>
                    <a:lnTo>
                      <a:pt x="6012" y="10431"/>
                    </a:lnTo>
                    <a:lnTo>
                      <a:pt x="5970" y="10482"/>
                    </a:lnTo>
                    <a:lnTo>
                      <a:pt x="5939" y="10511"/>
                    </a:lnTo>
                    <a:lnTo>
                      <a:pt x="5944" y="10575"/>
                    </a:lnTo>
                    <a:lnTo>
                      <a:pt x="5918" y="10656"/>
                    </a:lnTo>
                    <a:lnTo>
                      <a:pt x="5908" y="10739"/>
                    </a:lnTo>
                    <a:lnTo>
                      <a:pt x="5887" y="10758"/>
                    </a:lnTo>
                    <a:lnTo>
                      <a:pt x="5897" y="10883"/>
                    </a:lnTo>
                    <a:lnTo>
                      <a:pt x="5887" y="10922"/>
                    </a:lnTo>
                    <a:lnTo>
                      <a:pt x="5923" y="10986"/>
                    </a:lnTo>
                    <a:lnTo>
                      <a:pt x="5944" y="10922"/>
                    </a:lnTo>
                    <a:lnTo>
                      <a:pt x="5960" y="10986"/>
                    </a:lnTo>
                    <a:lnTo>
                      <a:pt x="5929" y="11089"/>
                    </a:lnTo>
                    <a:lnTo>
                      <a:pt x="5882" y="11169"/>
                    </a:lnTo>
                    <a:lnTo>
                      <a:pt x="5866" y="11262"/>
                    </a:lnTo>
                    <a:lnTo>
                      <a:pt x="5897" y="11397"/>
                    </a:lnTo>
                    <a:lnTo>
                      <a:pt x="5877" y="11458"/>
                    </a:lnTo>
                    <a:lnTo>
                      <a:pt x="5923" y="11509"/>
                    </a:lnTo>
                    <a:lnTo>
                      <a:pt x="5970" y="11602"/>
                    </a:lnTo>
                    <a:lnTo>
                      <a:pt x="5991" y="11705"/>
                    </a:lnTo>
                    <a:lnTo>
                      <a:pt x="6017" y="11766"/>
                    </a:lnTo>
                    <a:lnTo>
                      <a:pt x="6085" y="12032"/>
                    </a:lnTo>
                    <a:lnTo>
                      <a:pt x="6151" y="12279"/>
                    </a:lnTo>
                    <a:lnTo>
                      <a:pt x="6208" y="12462"/>
                    </a:lnTo>
                    <a:lnTo>
                      <a:pt x="6198" y="12504"/>
                    </a:lnTo>
                    <a:lnTo>
                      <a:pt x="6229" y="12616"/>
                    </a:lnTo>
                    <a:lnTo>
                      <a:pt x="6281" y="12699"/>
                    </a:lnTo>
                    <a:lnTo>
                      <a:pt x="6396" y="12844"/>
                    </a:lnTo>
                    <a:lnTo>
                      <a:pt x="6519" y="12988"/>
                    </a:lnTo>
                    <a:lnTo>
                      <a:pt x="6530" y="13040"/>
                    </a:lnTo>
                    <a:lnTo>
                      <a:pt x="6592" y="13120"/>
                    </a:lnTo>
                    <a:lnTo>
                      <a:pt x="6613" y="13306"/>
                    </a:lnTo>
                    <a:lnTo>
                      <a:pt x="6634" y="13530"/>
                    </a:lnTo>
                    <a:lnTo>
                      <a:pt x="6629" y="13839"/>
                    </a:lnTo>
                    <a:lnTo>
                      <a:pt x="6629" y="14118"/>
                    </a:lnTo>
                    <a:lnTo>
                      <a:pt x="6639" y="14384"/>
                    </a:lnTo>
                    <a:lnTo>
                      <a:pt x="6617" y="14548"/>
                    </a:lnTo>
                    <a:lnTo>
                      <a:pt x="6643" y="14711"/>
                    </a:lnTo>
                    <a:lnTo>
                      <a:pt x="6639" y="14824"/>
                    </a:lnTo>
                    <a:lnTo>
                      <a:pt x="6669" y="15029"/>
                    </a:lnTo>
                    <a:lnTo>
                      <a:pt x="6669" y="15234"/>
                    </a:lnTo>
                    <a:lnTo>
                      <a:pt x="6660" y="15452"/>
                    </a:lnTo>
                    <a:lnTo>
                      <a:pt x="6648" y="15677"/>
                    </a:lnTo>
                    <a:lnTo>
                      <a:pt x="6629" y="15677"/>
                    </a:lnTo>
                    <a:lnTo>
                      <a:pt x="6655" y="15831"/>
                    </a:lnTo>
                    <a:lnTo>
                      <a:pt x="6690" y="15966"/>
                    </a:lnTo>
                    <a:lnTo>
                      <a:pt x="6674" y="16056"/>
                    </a:lnTo>
                    <a:lnTo>
                      <a:pt x="6695" y="16303"/>
                    </a:lnTo>
                    <a:lnTo>
                      <a:pt x="6711" y="16498"/>
                    </a:lnTo>
                    <a:lnTo>
                      <a:pt x="6752" y="16518"/>
                    </a:lnTo>
                    <a:lnTo>
                      <a:pt x="6742" y="16344"/>
                    </a:lnTo>
                    <a:lnTo>
                      <a:pt x="6784" y="16386"/>
                    </a:lnTo>
                    <a:lnTo>
                      <a:pt x="6804" y="16662"/>
                    </a:lnTo>
                    <a:lnTo>
                      <a:pt x="6732" y="16611"/>
                    </a:lnTo>
                    <a:lnTo>
                      <a:pt x="6758" y="16839"/>
                    </a:lnTo>
                    <a:lnTo>
                      <a:pt x="6726" y="16960"/>
                    </a:lnTo>
                    <a:lnTo>
                      <a:pt x="6815" y="16993"/>
                    </a:lnTo>
                    <a:lnTo>
                      <a:pt x="6778" y="17095"/>
                    </a:lnTo>
                    <a:lnTo>
                      <a:pt x="6778" y="17227"/>
                    </a:lnTo>
                    <a:lnTo>
                      <a:pt x="6836" y="17455"/>
                    </a:lnTo>
                    <a:lnTo>
                      <a:pt x="6877" y="17535"/>
                    </a:lnTo>
                    <a:lnTo>
                      <a:pt x="6881" y="17618"/>
                    </a:lnTo>
                    <a:lnTo>
                      <a:pt x="6919" y="17698"/>
                    </a:lnTo>
                    <a:lnTo>
                      <a:pt x="6996" y="17772"/>
                    </a:lnTo>
                    <a:lnTo>
                      <a:pt x="7079" y="17865"/>
                    </a:lnTo>
                    <a:lnTo>
                      <a:pt x="7147" y="17904"/>
                    </a:lnTo>
                    <a:lnTo>
                      <a:pt x="7167" y="17904"/>
                    </a:lnTo>
                    <a:lnTo>
                      <a:pt x="7147" y="17782"/>
                    </a:lnTo>
                    <a:lnTo>
                      <a:pt x="7183" y="17730"/>
                    </a:lnTo>
                    <a:lnTo>
                      <a:pt x="7204" y="17698"/>
                    </a:lnTo>
                    <a:lnTo>
                      <a:pt x="7251" y="17698"/>
                    </a:lnTo>
                    <a:lnTo>
                      <a:pt x="7270" y="17711"/>
                    </a:lnTo>
                    <a:lnTo>
                      <a:pt x="7218" y="17628"/>
                    </a:lnTo>
                    <a:lnTo>
                      <a:pt x="7178" y="17493"/>
                    </a:lnTo>
                    <a:lnTo>
                      <a:pt x="7188" y="17432"/>
                    </a:lnTo>
                    <a:lnTo>
                      <a:pt x="7225" y="17381"/>
                    </a:lnTo>
                    <a:lnTo>
                      <a:pt x="7230" y="17227"/>
                    </a:lnTo>
                    <a:lnTo>
                      <a:pt x="7282" y="17156"/>
                    </a:lnTo>
                    <a:lnTo>
                      <a:pt x="7277" y="17031"/>
                    </a:lnTo>
                    <a:lnTo>
                      <a:pt x="7225" y="17012"/>
                    </a:lnTo>
                    <a:lnTo>
                      <a:pt x="7152" y="16909"/>
                    </a:lnTo>
                    <a:lnTo>
                      <a:pt x="7152" y="16806"/>
                    </a:lnTo>
                    <a:lnTo>
                      <a:pt x="7183" y="16745"/>
                    </a:lnTo>
                    <a:lnTo>
                      <a:pt x="7235" y="16745"/>
                    </a:lnTo>
                    <a:lnTo>
                      <a:pt x="7235" y="16672"/>
                    </a:lnTo>
                    <a:lnTo>
                      <a:pt x="7225" y="16530"/>
                    </a:lnTo>
                    <a:lnTo>
                      <a:pt x="7256" y="16447"/>
                    </a:lnTo>
                    <a:lnTo>
                      <a:pt x="7296" y="16405"/>
                    </a:lnTo>
                    <a:lnTo>
                      <a:pt x="7270" y="16335"/>
                    </a:lnTo>
                    <a:lnTo>
                      <a:pt x="7244" y="16386"/>
                    </a:lnTo>
                    <a:lnTo>
                      <a:pt x="7204" y="16344"/>
                    </a:lnTo>
                    <a:lnTo>
                      <a:pt x="7178" y="16210"/>
                    </a:lnTo>
                    <a:lnTo>
                      <a:pt x="7192" y="16171"/>
                    </a:lnTo>
                    <a:lnTo>
                      <a:pt x="7256" y="16222"/>
                    </a:lnTo>
                    <a:lnTo>
                      <a:pt x="7307" y="16200"/>
                    </a:lnTo>
                    <a:lnTo>
                      <a:pt x="7333" y="16149"/>
                    </a:lnTo>
                    <a:lnTo>
                      <a:pt x="7317" y="16088"/>
                    </a:lnTo>
                    <a:lnTo>
                      <a:pt x="7312" y="15985"/>
                    </a:lnTo>
                    <a:lnTo>
                      <a:pt x="7291" y="15902"/>
                    </a:lnTo>
                    <a:lnTo>
                      <a:pt x="7354" y="15914"/>
                    </a:lnTo>
                    <a:lnTo>
                      <a:pt x="7468" y="15892"/>
                    </a:lnTo>
                    <a:lnTo>
                      <a:pt x="7541" y="15821"/>
                    </a:lnTo>
                    <a:lnTo>
                      <a:pt x="7576" y="15645"/>
                    </a:lnTo>
                    <a:lnTo>
                      <a:pt x="7571" y="15574"/>
                    </a:lnTo>
                    <a:lnTo>
                      <a:pt x="7529" y="15513"/>
                    </a:lnTo>
                    <a:lnTo>
                      <a:pt x="7529" y="15420"/>
                    </a:lnTo>
                    <a:lnTo>
                      <a:pt x="7447" y="15308"/>
                    </a:lnTo>
                    <a:lnTo>
                      <a:pt x="7442" y="15234"/>
                    </a:lnTo>
                    <a:lnTo>
                      <a:pt x="7484" y="15308"/>
                    </a:lnTo>
                    <a:lnTo>
                      <a:pt x="7524" y="15308"/>
                    </a:lnTo>
                    <a:lnTo>
                      <a:pt x="7581" y="15369"/>
                    </a:lnTo>
                    <a:lnTo>
                      <a:pt x="7614" y="15350"/>
                    </a:lnTo>
                    <a:lnTo>
                      <a:pt x="7654" y="15379"/>
                    </a:lnTo>
                    <a:lnTo>
                      <a:pt x="7711" y="15298"/>
                    </a:lnTo>
                    <a:lnTo>
                      <a:pt x="7732" y="15215"/>
                    </a:lnTo>
                    <a:lnTo>
                      <a:pt x="7763" y="15144"/>
                    </a:lnTo>
                    <a:lnTo>
                      <a:pt x="7779" y="15010"/>
                    </a:lnTo>
                    <a:lnTo>
                      <a:pt x="7809" y="14949"/>
                    </a:lnTo>
                    <a:lnTo>
                      <a:pt x="7856" y="14836"/>
                    </a:lnTo>
                    <a:lnTo>
                      <a:pt x="7903" y="14599"/>
                    </a:lnTo>
                    <a:lnTo>
                      <a:pt x="7939" y="14528"/>
                    </a:lnTo>
                    <a:lnTo>
                      <a:pt x="7950" y="14455"/>
                    </a:lnTo>
                    <a:lnTo>
                      <a:pt x="7950" y="14323"/>
                    </a:lnTo>
                    <a:lnTo>
                      <a:pt x="7939" y="14240"/>
                    </a:lnTo>
                    <a:lnTo>
                      <a:pt x="7939" y="14147"/>
                    </a:lnTo>
                    <a:lnTo>
                      <a:pt x="7986" y="14002"/>
                    </a:lnTo>
                    <a:lnTo>
                      <a:pt x="8048" y="13899"/>
                    </a:lnTo>
                    <a:lnTo>
                      <a:pt x="8116" y="13861"/>
                    </a:lnTo>
                    <a:lnTo>
                      <a:pt x="8151" y="13797"/>
                    </a:lnTo>
                    <a:lnTo>
                      <a:pt x="8245" y="13745"/>
                    </a:lnTo>
                    <a:lnTo>
                      <a:pt x="8313" y="13745"/>
                    </a:lnTo>
                    <a:lnTo>
                      <a:pt x="8323" y="13665"/>
                    </a:lnTo>
                    <a:lnTo>
                      <a:pt x="8370" y="13604"/>
                    </a:lnTo>
                    <a:lnTo>
                      <a:pt x="8375" y="13470"/>
                    </a:lnTo>
                    <a:lnTo>
                      <a:pt x="8427" y="13283"/>
                    </a:lnTo>
                    <a:lnTo>
                      <a:pt x="8431" y="13110"/>
                    </a:lnTo>
                    <a:lnTo>
                      <a:pt x="8452" y="13049"/>
                    </a:lnTo>
                    <a:lnTo>
                      <a:pt x="8452" y="12966"/>
                    </a:lnTo>
                    <a:lnTo>
                      <a:pt x="8469" y="12751"/>
                    </a:lnTo>
                    <a:lnTo>
                      <a:pt x="8457" y="12494"/>
                    </a:lnTo>
                    <a:lnTo>
                      <a:pt x="8469" y="12401"/>
                    </a:lnTo>
                    <a:lnTo>
                      <a:pt x="8483" y="12391"/>
                    </a:lnTo>
                    <a:lnTo>
                      <a:pt x="8530" y="12279"/>
                    </a:lnTo>
                    <a:lnTo>
                      <a:pt x="8561" y="12125"/>
                    </a:lnTo>
                    <a:lnTo>
                      <a:pt x="8644" y="11929"/>
                    </a:lnTo>
                    <a:lnTo>
                      <a:pt x="8676" y="11846"/>
                    </a:lnTo>
                    <a:lnTo>
                      <a:pt x="8695" y="11621"/>
                    </a:lnTo>
                    <a:lnTo>
                      <a:pt x="8686" y="11538"/>
                    </a:lnTo>
                    <a:lnTo>
                      <a:pt x="8665" y="11365"/>
                    </a:lnTo>
                    <a:lnTo>
                      <a:pt x="8644" y="11323"/>
                    </a:lnTo>
                    <a:lnTo>
                      <a:pt x="8592" y="11313"/>
                    </a:lnTo>
                    <a:lnTo>
                      <a:pt x="8546" y="11272"/>
                    </a:lnTo>
                    <a:lnTo>
                      <a:pt x="8462" y="11118"/>
                    </a:lnTo>
                    <a:lnTo>
                      <a:pt x="8375" y="11005"/>
                    </a:lnTo>
                    <a:lnTo>
                      <a:pt x="8281" y="11015"/>
                    </a:lnTo>
                    <a:lnTo>
                      <a:pt x="8167" y="10944"/>
                    </a:lnTo>
                    <a:lnTo>
                      <a:pt x="8095" y="10986"/>
                    </a:lnTo>
                    <a:lnTo>
                      <a:pt x="8106" y="10912"/>
                    </a:lnTo>
                    <a:lnTo>
                      <a:pt x="8073" y="10832"/>
                    </a:lnTo>
                    <a:lnTo>
                      <a:pt x="7976" y="10749"/>
                    </a:lnTo>
                    <a:lnTo>
                      <a:pt x="7899" y="10697"/>
                    </a:lnTo>
                    <a:lnTo>
                      <a:pt x="7852" y="10790"/>
                    </a:lnTo>
                    <a:lnTo>
                      <a:pt x="7852" y="10656"/>
                    </a:lnTo>
                    <a:lnTo>
                      <a:pt x="7743" y="10627"/>
                    </a:lnTo>
                    <a:lnTo>
                      <a:pt x="7722" y="10585"/>
                    </a:lnTo>
                    <a:lnTo>
                      <a:pt x="7769" y="10482"/>
                    </a:lnTo>
                    <a:lnTo>
                      <a:pt x="7769" y="10380"/>
                    </a:lnTo>
                    <a:lnTo>
                      <a:pt x="7737" y="10357"/>
                    </a:lnTo>
                    <a:lnTo>
                      <a:pt x="7701" y="10123"/>
                    </a:lnTo>
                    <a:lnTo>
                      <a:pt x="7691" y="10049"/>
                    </a:lnTo>
                    <a:lnTo>
                      <a:pt x="7670" y="10049"/>
                    </a:lnTo>
                    <a:lnTo>
                      <a:pt x="7659" y="9998"/>
                    </a:lnTo>
                    <a:lnTo>
                      <a:pt x="7597" y="9886"/>
                    </a:lnTo>
                    <a:lnTo>
                      <a:pt x="7550" y="9857"/>
                    </a:lnTo>
                    <a:lnTo>
                      <a:pt x="7529" y="9834"/>
                    </a:lnTo>
                    <a:lnTo>
                      <a:pt x="7468" y="9793"/>
                    </a:lnTo>
                    <a:lnTo>
                      <a:pt x="7416" y="9805"/>
                    </a:lnTo>
                    <a:lnTo>
                      <a:pt x="7411" y="9834"/>
                    </a:lnTo>
                    <a:lnTo>
                      <a:pt x="7338" y="9805"/>
                    </a:lnTo>
                    <a:lnTo>
                      <a:pt x="7312" y="9764"/>
                    </a:lnTo>
                    <a:lnTo>
                      <a:pt x="7282" y="9690"/>
                    </a:lnTo>
                    <a:lnTo>
                      <a:pt x="7260" y="9690"/>
                    </a:lnTo>
                    <a:lnTo>
                      <a:pt x="7260" y="9619"/>
                    </a:lnTo>
                    <a:lnTo>
                      <a:pt x="7225" y="9526"/>
                    </a:lnTo>
                    <a:lnTo>
                      <a:pt x="7183" y="9475"/>
                    </a:lnTo>
                    <a:lnTo>
                      <a:pt x="7162" y="9446"/>
                    </a:lnTo>
                    <a:lnTo>
                      <a:pt x="7131" y="9456"/>
                    </a:lnTo>
                    <a:lnTo>
                      <a:pt x="7121" y="9343"/>
                    </a:lnTo>
                    <a:lnTo>
                      <a:pt x="7079" y="9270"/>
                    </a:lnTo>
                    <a:lnTo>
                      <a:pt x="7032" y="9260"/>
                    </a:lnTo>
                    <a:lnTo>
                      <a:pt x="7011" y="9199"/>
                    </a:lnTo>
                    <a:lnTo>
                      <a:pt x="7063" y="9157"/>
                    </a:lnTo>
                    <a:lnTo>
                      <a:pt x="6992" y="9157"/>
                    </a:lnTo>
                    <a:lnTo>
                      <a:pt x="6919" y="9167"/>
                    </a:lnTo>
                    <a:lnTo>
                      <a:pt x="6914" y="9209"/>
                    </a:lnTo>
                    <a:lnTo>
                      <a:pt x="6877" y="9250"/>
                    </a:lnTo>
                    <a:lnTo>
                      <a:pt x="6836" y="9228"/>
                    </a:lnTo>
                    <a:lnTo>
                      <a:pt x="6799" y="9167"/>
                    </a:lnTo>
                    <a:lnTo>
                      <a:pt x="6737" y="9189"/>
                    </a:lnTo>
                    <a:lnTo>
                      <a:pt x="6681" y="9176"/>
                    </a:lnTo>
                    <a:lnTo>
                      <a:pt x="6681" y="9138"/>
                    </a:lnTo>
                    <a:lnTo>
                      <a:pt x="6643" y="9064"/>
                    </a:lnTo>
                    <a:lnTo>
                      <a:pt x="6603" y="9055"/>
                    </a:lnTo>
                    <a:lnTo>
                      <a:pt x="6582" y="8961"/>
                    </a:lnTo>
                    <a:lnTo>
                      <a:pt x="6561" y="9003"/>
                    </a:lnTo>
                    <a:lnTo>
                      <a:pt x="6566" y="9074"/>
                    </a:lnTo>
                    <a:lnTo>
                      <a:pt x="6488" y="9125"/>
                    </a:lnTo>
                    <a:lnTo>
                      <a:pt x="6488" y="9228"/>
                    </a:lnTo>
                    <a:lnTo>
                      <a:pt x="6509" y="9279"/>
                    </a:lnTo>
                    <a:lnTo>
                      <a:pt x="6493" y="9372"/>
                    </a:lnTo>
                    <a:lnTo>
                      <a:pt x="6462" y="9382"/>
                    </a:lnTo>
                    <a:lnTo>
                      <a:pt x="6447" y="9279"/>
                    </a:lnTo>
                    <a:lnTo>
                      <a:pt x="6473" y="9199"/>
                    </a:lnTo>
                    <a:lnTo>
                      <a:pt x="6478" y="9125"/>
                    </a:lnTo>
                    <a:lnTo>
                      <a:pt x="6457" y="9064"/>
                    </a:lnTo>
                    <a:lnTo>
                      <a:pt x="6493" y="9045"/>
                    </a:lnTo>
                    <a:lnTo>
                      <a:pt x="6499" y="9013"/>
                    </a:lnTo>
                    <a:lnTo>
                      <a:pt x="6509" y="8971"/>
                    </a:lnTo>
                    <a:lnTo>
                      <a:pt x="6493" y="8933"/>
                    </a:lnTo>
                    <a:lnTo>
                      <a:pt x="6473" y="8920"/>
                    </a:lnTo>
                    <a:lnTo>
                      <a:pt x="6441" y="8994"/>
                    </a:lnTo>
                    <a:lnTo>
                      <a:pt x="6422" y="9022"/>
                    </a:lnTo>
                    <a:lnTo>
                      <a:pt x="6370" y="9096"/>
                    </a:lnTo>
                    <a:lnTo>
                      <a:pt x="6323" y="9074"/>
                    </a:lnTo>
                    <a:lnTo>
                      <a:pt x="6318" y="9106"/>
                    </a:lnTo>
                    <a:lnTo>
                      <a:pt x="6281" y="9106"/>
                    </a:lnTo>
                    <a:lnTo>
                      <a:pt x="6240" y="9176"/>
                    </a:lnTo>
                    <a:lnTo>
                      <a:pt x="6229" y="9292"/>
                    </a:lnTo>
                    <a:lnTo>
                      <a:pt x="6224" y="9330"/>
                    </a:lnTo>
                    <a:lnTo>
                      <a:pt x="6198" y="9353"/>
                    </a:lnTo>
                    <a:lnTo>
                      <a:pt x="6151" y="9446"/>
                    </a:lnTo>
                    <a:lnTo>
                      <a:pt x="6120" y="9433"/>
                    </a:lnTo>
                    <a:lnTo>
                      <a:pt x="6099" y="9404"/>
                    </a:lnTo>
                    <a:lnTo>
                      <a:pt x="6078" y="9363"/>
                    </a:lnTo>
                    <a:lnTo>
                      <a:pt x="6052" y="9330"/>
                    </a:lnTo>
                    <a:lnTo>
                      <a:pt x="6022" y="9330"/>
                    </a:lnTo>
                    <a:lnTo>
                      <a:pt x="6022" y="9321"/>
                    </a:lnTo>
                    <a:lnTo>
                      <a:pt x="5991" y="9311"/>
                    </a:lnTo>
                    <a:lnTo>
                      <a:pt x="5970" y="9353"/>
                    </a:lnTo>
                    <a:lnTo>
                      <a:pt x="5934" y="9382"/>
                    </a:lnTo>
                    <a:lnTo>
                      <a:pt x="5903" y="9414"/>
                    </a:lnTo>
                    <a:lnTo>
                      <a:pt x="5877" y="9424"/>
                    </a:lnTo>
                    <a:lnTo>
                      <a:pt x="5861" y="9395"/>
                    </a:lnTo>
                    <a:lnTo>
                      <a:pt x="5851" y="9404"/>
                    </a:lnTo>
                    <a:lnTo>
                      <a:pt x="5830" y="9395"/>
                    </a:lnTo>
                    <a:lnTo>
                      <a:pt x="5830" y="9363"/>
                    </a:lnTo>
                    <a:lnTo>
                      <a:pt x="5809" y="9321"/>
                    </a:lnTo>
                    <a:lnTo>
                      <a:pt x="5783" y="9260"/>
                    </a:lnTo>
                    <a:lnTo>
                      <a:pt x="5762" y="9209"/>
                    </a:lnTo>
                    <a:lnTo>
                      <a:pt x="5748" y="9125"/>
                    </a:lnTo>
                    <a:lnTo>
                      <a:pt x="5741" y="9106"/>
                    </a:lnTo>
                    <a:lnTo>
                      <a:pt x="5741" y="9074"/>
                    </a:lnTo>
                    <a:lnTo>
                      <a:pt x="5753" y="9035"/>
                    </a:lnTo>
                    <a:lnTo>
                      <a:pt x="5753" y="9003"/>
                    </a:lnTo>
                    <a:lnTo>
                      <a:pt x="5758" y="8942"/>
                    </a:lnTo>
                    <a:lnTo>
                      <a:pt x="5767" y="8933"/>
                    </a:lnTo>
                    <a:lnTo>
                      <a:pt x="5767" y="8868"/>
                    </a:lnTo>
                    <a:lnTo>
                      <a:pt x="5767" y="8830"/>
                    </a:lnTo>
                    <a:lnTo>
                      <a:pt x="5774" y="8766"/>
                    </a:lnTo>
                    <a:lnTo>
                      <a:pt x="5779" y="8714"/>
                    </a:lnTo>
                    <a:lnTo>
                      <a:pt x="5800" y="8676"/>
                    </a:lnTo>
                    <a:lnTo>
                      <a:pt x="5793" y="8625"/>
                    </a:lnTo>
                    <a:lnTo>
                      <a:pt x="5800" y="8593"/>
                    </a:lnTo>
                    <a:lnTo>
                      <a:pt x="5804" y="8583"/>
                    </a:lnTo>
                    <a:lnTo>
                      <a:pt x="5788" y="8541"/>
                    </a:lnTo>
                    <a:lnTo>
                      <a:pt x="5767" y="8522"/>
                    </a:lnTo>
                    <a:lnTo>
                      <a:pt x="5753" y="8490"/>
                    </a:lnTo>
                    <a:lnTo>
                      <a:pt x="5736" y="8458"/>
                    </a:lnTo>
                    <a:lnTo>
                      <a:pt x="5727" y="8458"/>
                    </a:lnTo>
                    <a:lnTo>
                      <a:pt x="5701" y="8439"/>
                    </a:lnTo>
                    <a:lnTo>
                      <a:pt x="5685" y="8448"/>
                    </a:lnTo>
                    <a:lnTo>
                      <a:pt x="5670" y="8458"/>
                    </a:lnTo>
                    <a:lnTo>
                      <a:pt x="5659" y="8448"/>
                    </a:lnTo>
                    <a:lnTo>
                      <a:pt x="5638" y="8439"/>
                    </a:lnTo>
                    <a:lnTo>
                      <a:pt x="5633" y="8458"/>
                    </a:lnTo>
                    <a:lnTo>
                      <a:pt x="5612" y="8471"/>
                    </a:lnTo>
                    <a:lnTo>
                      <a:pt x="5581" y="8471"/>
                    </a:lnTo>
                    <a:lnTo>
                      <a:pt x="5555" y="8458"/>
                    </a:lnTo>
                    <a:lnTo>
                      <a:pt x="5545" y="8471"/>
                    </a:lnTo>
                    <a:lnTo>
                      <a:pt x="5540" y="8458"/>
                    </a:lnTo>
                    <a:lnTo>
                      <a:pt x="5524" y="8458"/>
                    </a:lnTo>
                    <a:lnTo>
                      <a:pt x="5508" y="8480"/>
                    </a:lnTo>
                    <a:lnTo>
                      <a:pt x="5503" y="8480"/>
                    </a:lnTo>
                    <a:lnTo>
                      <a:pt x="5489" y="8458"/>
                    </a:lnTo>
                    <a:lnTo>
                      <a:pt x="5482" y="8480"/>
                    </a:lnTo>
                    <a:lnTo>
                      <a:pt x="5463" y="8458"/>
                    </a:lnTo>
                    <a:lnTo>
                      <a:pt x="5477" y="8406"/>
                    </a:lnTo>
                    <a:lnTo>
                      <a:pt x="5489" y="8406"/>
                    </a:lnTo>
                    <a:lnTo>
                      <a:pt x="5503" y="8368"/>
                    </a:lnTo>
                    <a:lnTo>
                      <a:pt x="5515" y="8294"/>
                    </a:lnTo>
                    <a:lnTo>
                      <a:pt x="5508" y="8284"/>
                    </a:lnTo>
                    <a:lnTo>
                      <a:pt x="5519" y="8233"/>
                    </a:lnTo>
                    <a:lnTo>
                      <a:pt x="5515" y="8214"/>
                    </a:lnTo>
                    <a:lnTo>
                      <a:pt x="5529" y="8163"/>
                    </a:lnTo>
                    <a:lnTo>
                      <a:pt x="5529" y="8121"/>
                    </a:lnTo>
                    <a:lnTo>
                      <a:pt x="5519" y="8121"/>
                    </a:lnTo>
                    <a:lnTo>
                      <a:pt x="5519" y="8098"/>
                    </a:lnTo>
                    <a:lnTo>
                      <a:pt x="5534" y="8098"/>
                    </a:lnTo>
                    <a:lnTo>
                      <a:pt x="5545" y="8130"/>
                    </a:lnTo>
                    <a:lnTo>
                      <a:pt x="5571" y="8028"/>
                    </a:lnTo>
                    <a:lnTo>
                      <a:pt x="5581" y="7967"/>
                    </a:lnTo>
                    <a:lnTo>
                      <a:pt x="5571" y="7944"/>
                    </a:lnTo>
                    <a:lnTo>
                      <a:pt x="5592" y="7864"/>
                    </a:lnTo>
                    <a:lnTo>
                      <a:pt x="5628" y="7781"/>
                    </a:lnTo>
                    <a:lnTo>
                      <a:pt x="5638" y="7720"/>
                    </a:lnTo>
                    <a:lnTo>
                      <a:pt x="5623" y="7688"/>
                    </a:lnTo>
                    <a:lnTo>
                      <a:pt x="5586" y="7701"/>
                    </a:lnTo>
                    <a:lnTo>
                      <a:pt x="5534" y="7688"/>
                    </a:lnTo>
                    <a:lnTo>
                      <a:pt x="5468" y="7720"/>
                    </a:lnTo>
                    <a:lnTo>
                      <a:pt x="5426" y="7761"/>
                    </a:lnTo>
                    <a:lnTo>
                      <a:pt x="5416" y="7803"/>
                    </a:lnTo>
                    <a:lnTo>
                      <a:pt x="5400" y="7916"/>
                    </a:lnTo>
                    <a:lnTo>
                      <a:pt x="5379" y="7996"/>
                    </a:lnTo>
                    <a:lnTo>
                      <a:pt x="5338" y="8047"/>
                    </a:lnTo>
                    <a:lnTo>
                      <a:pt x="5301" y="8070"/>
                    </a:lnTo>
                    <a:lnTo>
                      <a:pt x="5255" y="8098"/>
                    </a:lnTo>
                    <a:lnTo>
                      <a:pt x="5208" y="8111"/>
                    </a:lnTo>
                    <a:lnTo>
                      <a:pt x="5152" y="8150"/>
                    </a:lnTo>
                    <a:lnTo>
                      <a:pt x="5131" y="8089"/>
                    </a:lnTo>
                    <a:lnTo>
                      <a:pt x="5068" y="8060"/>
                    </a:lnTo>
                    <a:lnTo>
                      <a:pt x="5053" y="7986"/>
                    </a:lnTo>
                    <a:lnTo>
                      <a:pt x="5042" y="7916"/>
                    </a:lnTo>
                    <a:lnTo>
                      <a:pt x="5011" y="7813"/>
                    </a:lnTo>
                    <a:lnTo>
                      <a:pt x="5006" y="7701"/>
                    </a:lnTo>
                    <a:lnTo>
                      <a:pt x="4996" y="7636"/>
                    </a:lnTo>
                    <a:lnTo>
                      <a:pt x="4990" y="7566"/>
                    </a:lnTo>
                    <a:lnTo>
                      <a:pt x="5001" y="7495"/>
                    </a:lnTo>
                    <a:lnTo>
                      <a:pt x="5022" y="7319"/>
                    </a:lnTo>
                    <a:lnTo>
                      <a:pt x="5037" y="7216"/>
                    </a:lnTo>
                    <a:lnTo>
                      <a:pt x="5074" y="7094"/>
                    </a:lnTo>
                    <a:lnTo>
                      <a:pt x="5068" y="7052"/>
                    </a:lnTo>
                    <a:lnTo>
                      <a:pt x="5074" y="6982"/>
                    </a:lnTo>
                    <a:lnTo>
                      <a:pt x="5084" y="6889"/>
                    </a:lnTo>
                    <a:lnTo>
                      <a:pt x="5105" y="6828"/>
                    </a:lnTo>
                    <a:lnTo>
                      <a:pt x="5140" y="6764"/>
                    </a:lnTo>
                    <a:lnTo>
                      <a:pt x="5208" y="6703"/>
                    </a:lnTo>
                    <a:lnTo>
                      <a:pt x="5275" y="6600"/>
                    </a:lnTo>
                    <a:lnTo>
                      <a:pt x="5327" y="6571"/>
                    </a:lnTo>
                    <a:lnTo>
                      <a:pt x="5364" y="6558"/>
                    </a:lnTo>
                    <a:lnTo>
                      <a:pt x="5400" y="6600"/>
                    </a:lnTo>
                    <a:lnTo>
                      <a:pt x="5456" y="6581"/>
                    </a:lnTo>
                    <a:lnTo>
                      <a:pt x="5489" y="6651"/>
                    </a:lnTo>
                    <a:lnTo>
                      <a:pt x="5534" y="6651"/>
                    </a:lnTo>
                    <a:lnTo>
                      <a:pt x="5555" y="6632"/>
                    </a:lnTo>
                    <a:lnTo>
                      <a:pt x="5576" y="6651"/>
                    </a:lnTo>
                    <a:lnTo>
                      <a:pt x="5592" y="6632"/>
                    </a:lnTo>
                    <a:lnTo>
                      <a:pt x="5581" y="6600"/>
                    </a:lnTo>
                    <a:lnTo>
                      <a:pt x="5586" y="6549"/>
                    </a:lnTo>
                    <a:lnTo>
                      <a:pt x="5581" y="6507"/>
                    </a:lnTo>
                    <a:lnTo>
                      <a:pt x="5607" y="6488"/>
                    </a:lnTo>
                    <a:lnTo>
                      <a:pt x="5654" y="6478"/>
                    </a:lnTo>
                    <a:lnTo>
                      <a:pt x="5706" y="6497"/>
                    </a:lnTo>
                    <a:lnTo>
                      <a:pt x="5774" y="6478"/>
                    </a:lnTo>
                    <a:lnTo>
                      <a:pt x="5804" y="6520"/>
                    </a:lnTo>
                    <a:lnTo>
                      <a:pt x="5826" y="6581"/>
                    </a:lnTo>
                    <a:lnTo>
                      <a:pt x="5835" y="6581"/>
                    </a:lnTo>
                    <a:lnTo>
                      <a:pt x="5903" y="6520"/>
                    </a:lnTo>
                    <a:lnTo>
                      <a:pt x="5923" y="6539"/>
                    </a:lnTo>
                    <a:lnTo>
                      <a:pt x="5955" y="6661"/>
                    </a:lnTo>
                    <a:lnTo>
                      <a:pt x="5965" y="6735"/>
                    </a:lnTo>
                    <a:lnTo>
                      <a:pt x="5944" y="6828"/>
                    </a:lnTo>
                    <a:lnTo>
                      <a:pt x="5944" y="6879"/>
                    </a:lnTo>
                    <a:lnTo>
                      <a:pt x="5965" y="6982"/>
                    </a:lnTo>
                    <a:lnTo>
                      <a:pt x="5986" y="7094"/>
                    </a:lnTo>
                    <a:lnTo>
                      <a:pt x="6000" y="7123"/>
                    </a:lnTo>
                    <a:lnTo>
                      <a:pt x="6007" y="7187"/>
                    </a:lnTo>
                    <a:lnTo>
                      <a:pt x="6038" y="7206"/>
                    </a:lnTo>
                    <a:lnTo>
                      <a:pt x="6052" y="7187"/>
                    </a:lnTo>
                    <a:lnTo>
                      <a:pt x="6073" y="7104"/>
                    </a:lnTo>
                    <a:lnTo>
                      <a:pt x="6085" y="7052"/>
                    </a:lnTo>
                    <a:lnTo>
                      <a:pt x="6094" y="6959"/>
                    </a:lnTo>
                    <a:lnTo>
                      <a:pt x="6078" y="6805"/>
                    </a:lnTo>
                    <a:lnTo>
                      <a:pt x="6085" y="6744"/>
                    </a:lnTo>
                    <a:lnTo>
                      <a:pt x="6068" y="6642"/>
                    </a:lnTo>
                    <a:lnTo>
                      <a:pt x="6064" y="6529"/>
                    </a:lnTo>
                    <a:lnTo>
                      <a:pt x="6064" y="6436"/>
                    </a:lnTo>
                    <a:lnTo>
                      <a:pt x="6085" y="6334"/>
                    </a:lnTo>
                    <a:lnTo>
                      <a:pt x="6120" y="6263"/>
                    </a:lnTo>
                    <a:lnTo>
                      <a:pt x="6162" y="6189"/>
                    </a:lnTo>
                    <a:lnTo>
                      <a:pt x="6234" y="6109"/>
                    </a:lnTo>
                    <a:lnTo>
                      <a:pt x="6250" y="6058"/>
                    </a:lnTo>
                    <a:lnTo>
                      <a:pt x="6285" y="6006"/>
                    </a:lnTo>
                    <a:lnTo>
                      <a:pt x="6311" y="6006"/>
                    </a:lnTo>
                    <a:lnTo>
                      <a:pt x="6363" y="5923"/>
                    </a:lnTo>
                    <a:lnTo>
                      <a:pt x="6426" y="5881"/>
                    </a:lnTo>
                    <a:lnTo>
                      <a:pt x="6478" y="5779"/>
                    </a:lnTo>
                    <a:lnTo>
                      <a:pt x="6488" y="5647"/>
                    </a:lnTo>
                    <a:lnTo>
                      <a:pt x="6488" y="5596"/>
                    </a:lnTo>
                    <a:lnTo>
                      <a:pt x="6473" y="5583"/>
                    </a:lnTo>
                    <a:lnTo>
                      <a:pt x="6488" y="5461"/>
                    </a:lnTo>
                    <a:lnTo>
                      <a:pt x="6457" y="5419"/>
                    </a:lnTo>
                    <a:lnTo>
                      <a:pt x="6488" y="5429"/>
                    </a:lnTo>
                    <a:lnTo>
                      <a:pt x="6493" y="5349"/>
                    </a:lnTo>
                    <a:lnTo>
                      <a:pt x="6509" y="5288"/>
                    </a:lnTo>
                    <a:lnTo>
                      <a:pt x="6499" y="5400"/>
                    </a:lnTo>
                    <a:lnTo>
                      <a:pt x="6519" y="5451"/>
                    </a:lnTo>
                    <a:lnTo>
                      <a:pt x="6493" y="5544"/>
                    </a:lnTo>
                    <a:lnTo>
                      <a:pt x="6493" y="5554"/>
                    </a:lnTo>
                    <a:lnTo>
                      <a:pt x="6545" y="5442"/>
                    </a:lnTo>
                    <a:lnTo>
                      <a:pt x="6566" y="5390"/>
                    </a:lnTo>
                    <a:lnTo>
                      <a:pt x="6577" y="5339"/>
                    </a:lnTo>
                    <a:lnTo>
                      <a:pt x="6566" y="5317"/>
                    </a:lnTo>
                    <a:lnTo>
                      <a:pt x="6566" y="5246"/>
                    </a:lnTo>
                    <a:lnTo>
                      <a:pt x="6577" y="5275"/>
                    </a:lnTo>
                    <a:lnTo>
                      <a:pt x="6587" y="5288"/>
                    </a:lnTo>
                    <a:lnTo>
                      <a:pt x="6587" y="5317"/>
                    </a:lnTo>
                    <a:lnTo>
                      <a:pt x="6643" y="5214"/>
                    </a:lnTo>
                    <a:lnTo>
                      <a:pt x="6669" y="5121"/>
                    </a:lnTo>
                    <a:lnTo>
                      <a:pt x="6655" y="5111"/>
                    </a:lnTo>
                    <a:lnTo>
                      <a:pt x="6681" y="5070"/>
                    </a:lnTo>
                    <a:lnTo>
                      <a:pt x="6674" y="5092"/>
                    </a:lnTo>
                    <a:lnTo>
                      <a:pt x="6711" y="5092"/>
                    </a:lnTo>
                    <a:lnTo>
                      <a:pt x="6794" y="5050"/>
                    </a:lnTo>
                    <a:lnTo>
                      <a:pt x="6784" y="5018"/>
                    </a:lnTo>
                    <a:lnTo>
                      <a:pt x="6695" y="5050"/>
                    </a:lnTo>
                    <a:lnTo>
                      <a:pt x="6747" y="5009"/>
                    </a:lnTo>
                    <a:lnTo>
                      <a:pt x="6784" y="4999"/>
                    </a:lnTo>
                    <a:lnTo>
                      <a:pt x="6810" y="4999"/>
                    </a:lnTo>
                    <a:lnTo>
                      <a:pt x="6851" y="4980"/>
                    </a:lnTo>
                    <a:lnTo>
                      <a:pt x="6877" y="4980"/>
                    </a:lnTo>
                    <a:lnTo>
                      <a:pt x="6919" y="4957"/>
                    </a:lnTo>
                    <a:lnTo>
                      <a:pt x="6928" y="4916"/>
                    </a:lnTo>
                    <a:lnTo>
                      <a:pt x="6919" y="4887"/>
                    </a:lnTo>
                    <a:lnTo>
                      <a:pt x="6919" y="4938"/>
                    </a:lnTo>
                    <a:lnTo>
                      <a:pt x="6893" y="4928"/>
                    </a:lnTo>
                    <a:lnTo>
                      <a:pt x="6888" y="4864"/>
                    </a:lnTo>
                    <a:lnTo>
                      <a:pt x="6898" y="4794"/>
                    </a:lnTo>
                    <a:lnTo>
                      <a:pt x="6907" y="4761"/>
                    </a:lnTo>
                    <a:lnTo>
                      <a:pt x="6954" y="4681"/>
                    </a:lnTo>
                    <a:lnTo>
                      <a:pt x="7022" y="4640"/>
                    </a:lnTo>
                    <a:lnTo>
                      <a:pt x="7084" y="4588"/>
                    </a:lnTo>
                    <a:lnTo>
                      <a:pt x="7152" y="4527"/>
                    </a:lnTo>
                    <a:lnTo>
                      <a:pt x="7152" y="4486"/>
                    </a:lnTo>
                    <a:lnTo>
                      <a:pt x="7213" y="4466"/>
                    </a:lnTo>
                    <a:lnTo>
                      <a:pt x="7303" y="4466"/>
                    </a:lnTo>
                    <a:lnTo>
                      <a:pt x="7188" y="4579"/>
                    </a:lnTo>
                    <a:lnTo>
                      <a:pt x="7173" y="4691"/>
                    </a:lnTo>
                    <a:lnTo>
                      <a:pt x="7213" y="4701"/>
                    </a:lnTo>
                    <a:lnTo>
                      <a:pt x="7291" y="4598"/>
                    </a:lnTo>
                    <a:lnTo>
                      <a:pt x="7354" y="4547"/>
                    </a:lnTo>
                    <a:lnTo>
                      <a:pt x="7484" y="4466"/>
                    </a:lnTo>
                    <a:lnTo>
                      <a:pt x="7567" y="4383"/>
                    </a:lnTo>
                    <a:lnTo>
                      <a:pt x="7536" y="4332"/>
                    </a:lnTo>
                    <a:lnTo>
                      <a:pt x="7550" y="4239"/>
                    </a:lnTo>
                    <a:lnTo>
                      <a:pt x="7473" y="4383"/>
                    </a:lnTo>
                    <a:lnTo>
                      <a:pt x="7380" y="4402"/>
                    </a:lnTo>
                    <a:lnTo>
                      <a:pt x="7317" y="4341"/>
                    </a:lnTo>
                    <a:lnTo>
                      <a:pt x="7317" y="4239"/>
                    </a:lnTo>
                    <a:lnTo>
                      <a:pt x="7322" y="4094"/>
                    </a:lnTo>
                    <a:lnTo>
                      <a:pt x="7390" y="4004"/>
                    </a:lnTo>
                    <a:lnTo>
                      <a:pt x="7354" y="3940"/>
                    </a:lnTo>
                    <a:lnTo>
                      <a:pt x="7270" y="3953"/>
                    </a:lnTo>
                    <a:lnTo>
                      <a:pt x="7141" y="4065"/>
                    </a:lnTo>
                    <a:lnTo>
                      <a:pt x="7022" y="4239"/>
                    </a:lnTo>
                    <a:lnTo>
                      <a:pt x="6975" y="4261"/>
                    </a:lnTo>
                    <a:lnTo>
                      <a:pt x="7058" y="4136"/>
                    </a:lnTo>
                    <a:lnTo>
                      <a:pt x="7167" y="3963"/>
                    </a:lnTo>
                    <a:lnTo>
                      <a:pt x="7244" y="3902"/>
                    </a:lnTo>
                    <a:lnTo>
                      <a:pt x="7307" y="3809"/>
                    </a:lnTo>
                    <a:lnTo>
                      <a:pt x="7364" y="3799"/>
                    </a:lnTo>
                    <a:lnTo>
                      <a:pt x="7442" y="3799"/>
                    </a:lnTo>
                    <a:lnTo>
                      <a:pt x="7550" y="3828"/>
                    </a:lnTo>
                    <a:lnTo>
                      <a:pt x="7644" y="3809"/>
                    </a:lnTo>
                    <a:lnTo>
                      <a:pt x="7727" y="3696"/>
                    </a:lnTo>
                    <a:lnTo>
                      <a:pt x="7821" y="3655"/>
                    </a:lnTo>
                    <a:lnTo>
                      <a:pt x="7866" y="3603"/>
                    </a:lnTo>
                    <a:lnTo>
                      <a:pt x="7913" y="3561"/>
                    </a:lnTo>
                    <a:lnTo>
                      <a:pt x="7934" y="3407"/>
                    </a:lnTo>
                    <a:lnTo>
                      <a:pt x="7924" y="3366"/>
                    </a:lnTo>
                    <a:lnTo>
                      <a:pt x="7882" y="3347"/>
                    </a:lnTo>
                    <a:lnTo>
                      <a:pt x="7882" y="3234"/>
                    </a:lnTo>
                    <a:lnTo>
                      <a:pt x="7861" y="3193"/>
                    </a:lnTo>
                    <a:lnTo>
                      <a:pt x="7784" y="3160"/>
                    </a:lnTo>
                    <a:lnTo>
                      <a:pt x="7753" y="3090"/>
                    </a:lnTo>
                    <a:lnTo>
                      <a:pt x="7701" y="3016"/>
                    </a:lnTo>
                    <a:lnTo>
                      <a:pt x="7743" y="2936"/>
                    </a:lnTo>
                    <a:lnTo>
                      <a:pt x="7717" y="2782"/>
                    </a:lnTo>
                    <a:lnTo>
                      <a:pt x="7691" y="2628"/>
                    </a:lnTo>
                    <a:lnTo>
                      <a:pt x="7680" y="2516"/>
                    </a:lnTo>
                    <a:lnTo>
                      <a:pt x="7633" y="2567"/>
                    </a:lnTo>
                    <a:lnTo>
                      <a:pt x="7555" y="2708"/>
                    </a:lnTo>
                    <a:lnTo>
                      <a:pt x="7468" y="2782"/>
                    </a:lnTo>
                    <a:lnTo>
                      <a:pt x="7447" y="2698"/>
                    </a:lnTo>
                    <a:lnTo>
                      <a:pt x="7406" y="2689"/>
                    </a:lnTo>
                    <a:lnTo>
                      <a:pt x="7432" y="2525"/>
                    </a:lnTo>
                    <a:lnTo>
                      <a:pt x="7463" y="2422"/>
                    </a:lnTo>
                    <a:lnTo>
                      <a:pt x="7380" y="2413"/>
                    </a:lnTo>
                    <a:lnTo>
                      <a:pt x="7374" y="2361"/>
                    </a:lnTo>
                    <a:lnTo>
                      <a:pt x="7338" y="2288"/>
                    </a:lnTo>
                    <a:lnTo>
                      <a:pt x="7303" y="2246"/>
                    </a:lnTo>
                    <a:lnTo>
                      <a:pt x="7256" y="2288"/>
                    </a:lnTo>
                    <a:lnTo>
                      <a:pt x="7209" y="2268"/>
                    </a:lnTo>
                    <a:lnTo>
                      <a:pt x="7141" y="2236"/>
                    </a:lnTo>
                    <a:lnTo>
                      <a:pt x="7100" y="2268"/>
                    </a:lnTo>
                    <a:lnTo>
                      <a:pt x="7058" y="2464"/>
                    </a:lnTo>
                    <a:lnTo>
                      <a:pt x="7048" y="2576"/>
                    </a:lnTo>
                    <a:lnTo>
                      <a:pt x="6950" y="2698"/>
                    </a:lnTo>
                    <a:lnTo>
                      <a:pt x="6985" y="2801"/>
                    </a:lnTo>
                    <a:lnTo>
                      <a:pt x="6992" y="2904"/>
                    </a:lnTo>
                    <a:lnTo>
                      <a:pt x="6971" y="2987"/>
                    </a:lnTo>
                    <a:lnTo>
                      <a:pt x="6919" y="3080"/>
                    </a:lnTo>
                    <a:lnTo>
                      <a:pt x="6841" y="3170"/>
                    </a:lnTo>
                    <a:lnTo>
                      <a:pt x="6742" y="3234"/>
                    </a:lnTo>
                    <a:lnTo>
                      <a:pt x="6763" y="3295"/>
                    </a:lnTo>
                    <a:lnTo>
                      <a:pt x="6737" y="3501"/>
                    </a:lnTo>
                    <a:lnTo>
                      <a:pt x="6674" y="3632"/>
                    </a:lnTo>
                    <a:lnTo>
                      <a:pt x="6629" y="3674"/>
                    </a:lnTo>
                    <a:lnTo>
                      <a:pt x="6577" y="3552"/>
                    </a:lnTo>
                    <a:lnTo>
                      <a:pt x="6577" y="3407"/>
                    </a:lnTo>
                    <a:lnTo>
                      <a:pt x="6596" y="3286"/>
                    </a:lnTo>
                    <a:lnTo>
                      <a:pt x="6634" y="3170"/>
                    </a:lnTo>
                    <a:lnTo>
                      <a:pt x="6582" y="3151"/>
                    </a:lnTo>
                    <a:lnTo>
                      <a:pt x="6504" y="3151"/>
                    </a:lnTo>
                    <a:lnTo>
                      <a:pt x="6462" y="3090"/>
                    </a:lnTo>
                    <a:lnTo>
                      <a:pt x="6410" y="3058"/>
                    </a:lnTo>
                    <a:lnTo>
                      <a:pt x="6396" y="2997"/>
                    </a:lnTo>
                    <a:lnTo>
                      <a:pt x="6358" y="2945"/>
                    </a:lnTo>
                    <a:lnTo>
                      <a:pt x="6281" y="2894"/>
                    </a:lnTo>
                    <a:lnTo>
                      <a:pt x="6203" y="2926"/>
                    </a:lnTo>
                    <a:lnTo>
                      <a:pt x="6214" y="2824"/>
                    </a:lnTo>
                    <a:lnTo>
                      <a:pt x="6229" y="2708"/>
                    </a:lnTo>
                    <a:lnTo>
                      <a:pt x="6167" y="2689"/>
                    </a:lnTo>
                    <a:lnTo>
                      <a:pt x="6219" y="2535"/>
                    </a:lnTo>
                    <a:lnTo>
                      <a:pt x="6271" y="2442"/>
                    </a:lnTo>
                    <a:lnTo>
                      <a:pt x="6370" y="2297"/>
                    </a:lnTo>
                    <a:lnTo>
                      <a:pt x="6462" y="2207"/>
                    </a:lnTo>
                    <a:lnTo>
                      <a:pt x="6525" y="2185"/>
                    </a:lnTo>
                    <a:lnTo>
                      <a:pt x="6556" y="2114"/>
                    </a:lnTo>
                    <a:lnTo>
                      <a:pt x="6613" y="2063"/>
                    </a:lnTo>
                    <a:lnTo>
                      <a:pt x="6681" y="2053"/>
                    </a:lnTo>
                    <a:lnTo>
                      <a:pt x="6763" y="1970"/>
                    </a:lnTo>
                    <a:lnTo>
                      <a:pt x="6794" y="1919"/>
                    </a:lnTo>
                    <a:lnTo>
                      <a:pt x="6877" y="1816"/>
                    </a:lnTo>
                    <a:lnTo>
                      <a:pt x="6907" y="1755"/>
                    </a:lnTo>
                    <a:lnTo>
                      <a:pt x="6945" y="1797"/>
                    </a:lnTo>
                    <a:lnTo>
                      <a:pt x="7011" y="1774"/>
                    </a:lnTo>
                    <a:lnTo>
                      <a:pt x="7131" y="1694"/>
                    </a:lnTo>
                    <a:lnTo>
                      <a:pt x="7157" y="1630"/>
                    </a:lnTo>
                    <a:lnTo>
                      <a:pt x="7147" y="1569"/>
                    </a:lnTo>
                    <a:lnTo>
                      <a:pt x="7204" y="1508"/>
                    </a:lnTo>
                    <a:lnTo>
                      <a:pt x="7218" y="1457"/>
                    </a:lnTo>
                    <a:lnTo>
                      <a:pt x="7183" y="1396"/>
                    </a:lnTo>
                    <a:lnTo>
                      <a:pt x="7126" y="1386"/>
                    </a:lnTo>
                    <a:lnTo>
                      <a:pt x="7063" y="1373"/>
                    </a:lnTo>
                    <a:lnTo>
                      <a:pt x="7011" y="1498"/>
                    </a:lnTo>
                    <a:lnTo>
                      <a:pt x="6945" y="1601"/>
                    </a:lnTo>
                    <a:lnTo>
                      <a:pt x="6867" y="1681"/>
                    </a:lnTo>
                    <a:lnTo>
                      <a:pt x="6851" y="1601"/>
                    </a:lnTo>
                    <a:lnTo>
                      <a:pt x="6898" y="1518"/>
                    </a:lnTo>
                    <a:lnTo>
                      <a:pt x="6877" y="1447"/>
                    </a:lnTo>
                    <a:lnTo>
                      <a:pt x="6778" y="1527"/>
                    </a:lnTo>
                    <a:lnTo>
                      <a:pt x="6825" y="1415"/>
                    </a:lnTo>
                    <a:lnTo>
                      <a:pt x="6752" y="1396"/>
                    </a:lnTo>
                    <a:lnTo>
                      <a:pt x="6815" y="1335"/>
                    </a:lnTo>
                    <a:lnTo>
                      <a:pt x="6815" y="1210"/>
                    </a:lnTo>
                    <a:lnTo>
                      <a:pt x="6794" y="1158"/>
                    </a:lnTo>
                    <a:lnTo>
                      <a:pt x="6747" y="1139"/>
                    </a:lnTo>
                    <a:close/>
                    <a:moveTo>
                      <a:pt x="3105" y="1181"/>
                    </a:moveTo>
                    <a:lnTo>
                      <a:pt x="3093" y="1190"/>
                    </a:lnTo>
                    <a:lnTo>
                      <a:pt x="3027" y="1261"/>
                    </a:lnTo>
                    <a:lnTo>
                      <a:pt x="3088" y="1261"/>
                    </a:lnTo>
                    <a:lnTo>
                      <a:pt x="3157" y="1232"/>
                    </a:lnTo>
                    <a:lnTo>
                      <a:pt x="3171" y="1210"/>
                    </a:lnTo>
                    <a:lnTo>
                      <a:pt x="3140" y="1181"/>
                    </a:lnTo>
                    <a:lnTo>
                      <a:pt x="3105" y="1181"/>
                    </a:lnTo>
                    <a:close/>
                    <a:moveTo>
                      <a:pt x="18507" y="1190"/>
                    </a:moveTo>
                    <a:lnTo>
                      <a:pt x="18490" y="1232"/>
                    </a:lnTo>
                    <a:lnTo>
                      <a:pt x="18533" y="1271"/>
                    </a:lnTo>
                    <a:lnTo>
                      <a:pt x="18575" y="1261"/>
                    </a:lnTo>
                    <a:lnTo>
                      <a:pt x="18507" y="1190"/>
                    </a:lnTo>
                    <a:close/>
                    <a:moveTo>
                      <a:pt x="6525" y="1344"/>
                    </a:moveTo>
                    <a:lnTo>
                      <a:pt x="6473" y="1396"/>
                    </a:lnTo>
                    <a:lnTo>
                      <a:pt x="6415" y="1425"/>
                    </a:lnTo>
                    <a:lnTo>
                      <a:pt x="6452" y="1476"/>
                    </a:lnTo>
                    <a:lnTo>
                      <a:pt x="6493" y="1466"/>
                    </a:lnTo>
                    <a:lnTo>
                      <a:pt x="6540" y="1498"/>
                    </a:lnTo>
                    <a:lnTo>
                      <a:pt x="6587" y="1457"/>
                    </a:lnTo>
                    <a:lnTo>
                      <a:pt x="6577" y="1415"/>
                    </a:lnTo>
                    <a:lnTo>
                      <a:pt x="6571" y="1396"/>
                    </a:lnTo>
                    <a:lnTo>
                      <a:pt x="6556" y="1373"/>
                    </a:lnTo>
                    <a:lnTo>
                      <a:pt x="6525" y="1344"/>
                    </a:lnTo>
                    <a:close/>
                    <a:moveTo>
                      <a:pt x="2855" y="1476"/>
                    </a:moveTo>
                    <a:lnTo>
                      <a:pt x="2497" y="1938"/>
                    </a:lnTo>
                    <a:lnTo>
                      <a:pt x="2561" y="1899"/>
                    </a:lnTo>
                    <a:lnTo>
                      <a:pt x="2580" y="1835"/>
                    </a:lnTo>
                    <a:lnTo>
                      <a:pt x="2658" y="1806"/>
                    </a:lnTo>
                    <a:lnTo>
                      <a:pt x="2612" y="1858"/>
                    </a:lnTo>
                    <a:lnTo>
                      <a:pt x="2606" y="1899"/>
                    </a:lnTo>
                    <a:lnTo>
                      <a:pt x="2674" y="1877"/>
                    </a:lnTo>
                    <a:lnTo>
                      <a:pt x="2705" y="1899"/>
                    </a:lnTo>
                    <a:lnTo>
                      <a:pt x="2679" y="1951"/>
                    </a:lnTo>
                    <a:lnTo>
                      <a:pt x="2716" y="1989"/>
                    </a:lnTo>
                    <a:lnTo>
                      <a:pt x="2721" y="2031"/>
                    </a:lnTo>
                    <a:lnTo>
                      <a:pt x="2761" y="2031"/>
                    </a:lnTo>
                    <a:lnTo>
                      <a:pt x="2799" y="2012"/>
                    </a:lnTo>
                    <a:lnTo>
                      <a:pt x="2881" y="1887"/>
                    </a:lnTo>
                    <a:lnTo>
                      <a:pt x="2964" y="1877"/>
                    </a:lnTo>
                    <a:lnTo>
                      <a:pt x="3046" y="1826"/>
                    </a:lnTo>
                    <a:lnTo>
                      <a:pt x="3037" y="1713"/>
                    </a:lnTo>
                    <a:lnTo>
                      <a:pt x="2928" y="1694"/>
                    </a:lnTo>
                    <a:lnTo>
                      <a:pt x="2876" y="1784"/>
                    </a:lnTo>
                    <a:lnTo>
                      <a:pt x="2865" y="1755"/>
                    </a:lnTo>
                    <a:lnTo>
                      <a:pt x="2923" y="1681"/>
                    </a:lnTo>
                    <a:lnTo>
                      <a:pt x="2891" y="1569"/>
                    </a:lnTo>
                    <a:lnTo>
                      <a:pt x="2855" y="1476"/>
                    </a:lnTo>
                    <a:close/>
                    <a:moveTo>
                      <a:pt x="7421" y="1559"/>
                    </a:moveTo>
                    <a:lnTo>
                      <a:pt x="7380" y="1569"/>
                    </a:lnTo>
                    <a:lnTo>
                      <a:pt x="7338" y="1630"/>
                    </a:lnTo>
                    <a:lnTo>
                      <a:pt x="7328" y="1694"/>
                    </a:lnTo>
                    <a:lnTo>
                      <a:pt x="7380" y="1681"/>
                    </a:lnTo>
                    <a:lnTo>
                      <a:pt x="7421" y="1652"/>
                    </a:lnTo>
                    <a:lnTo>
                      <a:pt x="7432" y="1643"/>
                    </a:lnTo>
                    <a:lnTo>
                      <a:pt x="7447" y="1591"/>
                    </a:lnTo>
                    <a:lnTo>
                      <a:pt x="7421" y="1559"/>
                    </a:lnTo>
                    <a:close/>
                    <a:moveTo>
                      <a:pt x="10064" y="1765"/>
                    </a:moveTo>
                    <a:lnTo>
                      <a:pt x="9986" y="1826"/>
                    </a:lnTo>
                    <a:lnTo>
                      <a:pt x="9934" y="1784"/>
                    </a:lnTo>
                    <a:lnTo>
                      <a:pt x="9857" y="1858"/>
                    </a:lnTo>
                    <a:lnTo>
                      <a:pt x="9795" y="1774"/>
                    </a:lnTo>
                    <a:lnTo>
                      <a:pt x="9722" y="1797"/>
                    </a:lnTo>
                    <a:lnTo>
                      <a:pt x="9687" y="1867"/>
                    </a:lnTo>
                    <a:lnTo>
                      <a:pt x="9779" y="1899"/>
                    </a:lnTo>
                    <a:lnTo>
                      <a:pt x="9779" y="1928"/>
                    </a:lnTo>
                    <a:lnTo>
                      <a:pt x="9696" y="1960"/>
                    </a:lnTo>
                    <a:lnTo>
                      <a:pt x="9790" y="2012"/>
                    </a:lnTo>
                    <a:lnTo>
                      <a:pt x="9738" y="2063"/>
                    </a:lnTo>
                    <a:lnTo>
                      <a:pt x="9868" y="2105"/>
                    </a:lnTo>
                    <a:lnTo>
                      <a:pt x="9925" y="2124"/>
                    </a:lnTo>
                    <a:lnTo>
                      <a:pt x="9965" y="2105"/>
                    </a:lnTo>
                    <a:lnTo>
                      <a:pt x="10106" y="2021"/>
                    </a:lnTo>
                    <a:lnTo>
                      <a:pt x="10172" y="1928"/>
                    </a:lnTo>
                    <a:lnTo>
                      <a:pt x="10127" y="1848"/>
                    </a:lnTo>
                    <a:lnTo>
                      <a:pt x="10142" y="1765"/>
                    </a:lnTo>
                    <a:lnTo>
                      <a:pt x="10064" y="1765"/>
                    </a:lnTo>
                    <a:close/>
                    <a:moveTo>
                      <a:pt x="6872" y="1858"/>
                    </a:moveTo>
                    <a:lnTo>
                      <a:pt x="6815" y="1960"/>
                    </a:lnTo>
                    <a:lnTo>
                      <a:pt x="6778" y="2063"/>
                    </a:lnTo>
                    <a:lnTo>
                      <a:pt x="6716" y="2114"/>
                    </a:lnTo>
                    <a:lnTo>
                      <a:pt x="6784" y="2105"/>
                    </a:lnTo>
                    <a:lnTo>
                      <a:pt x="6773" y="2175"/>
                    </a:lnTo>
                    <a:lnTo>
                      <a:pt x="6862" y="2114"/>
                    </a:lnTo>
                    <a:lnTo>
                      <a:pt x="6928" y="2053"/>
                    </a:lnTo>
                    <a:lnTo>
                      <a:pt x="6940" y="2105"/>
                    </a:lnTo>
                    <a:lnTo>
                      <a:pt x="7001" y="2134"/>
                    </a:lnTo>
                    <a:lnTo>
                      <a:pt x="7058" y="2092"/>
                    </a:lnTo>
                    <a:lnTo>
                      <a:pt x="7037" y="2053"/>
                    </a:lnTo>
                    <a:lnTo>
                      <a:pt x="7001" y="2063"/>
                    </a:lnTo>
                    <a:lnTo>
                      <a:pt x="7011" y="2012"/>
                    </a:lnTo>
                    <a:lnTo>
                      <a:pt x="6975" y="1970"/>
                    </a:lnTo>
                    <a:lnTo>
                      <a:pt x="6933" y="1928"/>
                    </a:lnTo>
                    <a:lnTo>
                      <a:pt x="6919" y="1899"/>
                    </a:lnTo>
                    <a:lnTo>
                      <a:pt x="6893" y="1919"/>
                    </a:lnTo>
                    <a:lnTo>
                      <a:pt x="6898" y="1867"/>
                    </a:lnTo>
                    <a:lnTo>
                      <a:pt x="6872" y="1858"/>
                    </a:lnTo>
                    <a:close/>
                    <a:moveTo>
                      <a:pt x="2778" y="2092"/>
                    </a:moveTo>
                    <a:lnTo>
                      <a:pt x="2747" y="2134"/>
                    </a:lnTo>
                    <a:lnTo>
                      <a:pt x="2752" y="2143"/>
                    </a:lnTo>
                    <a:lnTo>
                      <a:pt x="2794" y="2134"/>
                    </a:lnTo>
                    <a:lnTo>
                      <a:pt x="2799" y="2166"/>
                    </a:lnTo>
                    <a:lnTo>
                      <a:pt x="2820" y="2185"/>
                    </a:lnTo>
                    <a:lnTo>
                      <a:pt x="2871" y="2166"/>
                    </a:lnTo>
                    <a:lnTo>
                      <a:pt x="2881" y="2143"/>
                    </a:lnTo>
                    <a:lnTo>
                      <a:pt x="2846" y="2134"/>
                    </a:lnTo>
                    <a:lnTo>
                      <a:pt x="2829" y="2105"/>
                    </a:lnTo>
                    <a:lnTo>
                      <a:pt x="2794" y="2114"/>
                    </a:lnTo>
                    <a:lnTo>
                      <a:pt x="2778" y="2092"/>
                    </a:lnTo>
                    <a:close/>
                    <a:moveTo>
                      <a:pt x="6877" y="2195"/>
                    </a:moveTo>
                    <a:lnTo>
                      <a:pt x="6825" y="2246"/>
                    </a:lnTo>
                    <a:lnTo>
                      <a:pt x="6825" y="2288"/>
                    </a:lnTo>
                    <a:lnTo>
                      <a:pt x="6856" y="2288"/>
                    </a:lnTo>
                    <a:lnTo>
                      <a:pt x="6933" y="2217"/>
                    </a:lnTo>
                    <a:lnTo>
                      <a:pt x="6940" y="2195"/>
                    </a:lnTo>
                    <a:lnTo>
                      <a:pt x="6877" y="2195"/>
                    </a:lnTo>
                    <a:close/>
                    <a:moveTo>
                      <a:pt x="7011" y="2259"/>
                    </a:moveTo>
                    <a:lnTo>
                      <a:pt x="6985" y="2297"/>
                    </a:lnTo>
                    <a:lnTo>
                      <a:pt x="6980" y="2310"/>
                    </a:lnTo>
                    <a:lnTo>
                      <a:pt x="6980" y="2339"/>
                    </a:lnTo>
                    <a:lnTo>
                      <a:pt x="6996" y="2349"/>
                    </a:lnTo>
                    <a:lnTo>
                      <a:pt x="7037" y="2288"/>
                    </a:lnTo>
                    <a:lnTo>
                      <a:pt x="7032" y="2259"/>
                    </a:lnTo>
                    <a:lnTo>
                      <a:pt x="7011" y="2259"/>
                    </a:lnTo>
                    <a:close/>
                    <a:moveTo>
                      <a:pt x="2756" y="2503"/>
                    </a:moveTo>
                    <a:lnTo>
                      <a:pt x="2700" y="2525"/>
                    </a:lnTo>
                    <a:lnTo>
                      <a:pt x="2705" y="2567"/>
                    </a:lnTo>
                    <a:lnTo>
                      <a:pt x="2726" y="2586"/>
                    </a:lnTo>
                    <a:lnTo>
                      <a:pt x="2768" y="2567"/>
                    </a:lnTo>
                    <a:lnTo>
                      <a:pt x="2794" y="2516"/>
                    </a:lnTo>
                    <a:lnTo>
                      <a:pt x="2756" y="2503"/>
                    </a:lnTo>
                    <a:close/>
                    <a:moveTo>
                      <a:pt x="10556" y="2730"/>
                    </a:moveTo>
                    <a:lnTo>
                      <a:pt x="10516" y="2833"/>
                    </a:lnTo>
                    <a:lnTo>
                      <a:pt x="10495" y="2955"/>
                    </a:lnTo>
                    <a:lnTo>
                      <a:pt x="10516" y="3029"/>
                    </a:lnTo>
                    <a:lnTo>
                      <a:pt x="10521" y="3151"/>
                    </a:lnTo>
                    <a:lnTo>
                      <a:pt x="10547" y="3090"/>
                    </a:lnTo>
                    <a:lnTo>
                      <a:pt x="10561" y="3119"/>
                    </a:lnTo>
                    <a:lnTo>
                      <a:pt x="10542" y="3183"/>
                    </a:lnTo>
                    <a:lnTo>
                      <a:pt x="10556" y="3212"/>
                    </a:lnTo>
                    <a:lnTo>
                      <a:pt x="10613" y="3234"/>
                    </a:lnTo>
                    <a:lnTo>
                      <a:pt x="10650" y="3314"/>
                    </a:lnTo>
                    <a:lnTo>
                      <a:pt x="10639" y="3398"/>
                    </a:lnTo>
                    <a:lnTo>
                      <a:pt x="10568" y="3375"/>
                    </a:lnTo>
                    <a:lnTo>
                      <a:pt x="10556" y="3468"/>
                    </a:lnTo>
                    <a:lnTo>
                      <a:pt x="10582" y="3542"/>
                    </a:lnTo>
                    <a:lnTo>
                      <a:pt x="10525" y="3581"/>
                    </a:lnTo>
                    <a:lnTo>
                      <a:pt x="10542" y="3632"/>
                    </a:lnTo>
                    <a:lnTo>
                      <a:pt x="10624" y="3655"/>
                    </a:lnTo>
                    <a:lnTo>
                      <a:pt x="10577" y="3674"/>
                    </a:lnTo>
                    <a:lnTo>
                      <a:pt x="10495" y="3818"/>
                    </a:lnTo>
                    <a:lnTo>
                      <a:pt x="10525" y="3837"/>
                    </a:lnTo>
                    <a:lnTo>
                      <a:pt x="10561" y="3799"/>
                    </a:lnTo>
                    <a:lnTo>
                      <a:pt x="10608" y="3809"/>
                    </a:lnTo>
                    <a:lnTo>
                      <a:pt x="10645" y="3748"/>
                    </a:lnTo>
                    <a:lnTo>
                      <a:pt x="10671" y="3776"/>
                    </a:lnTo>
                    <a:lnTo>
                      <a:pt x="10759" y="3735"/>
                    </a:lnTo>
                    <a:lnTo>
                      <a:pt x="10832" y="3735"/>
                    </a:lnTo>
                    <a:lnTo>
                      <a:pt x="10879" y="3664"/>
                    </a:lnTo>
                    <a:lnTo>
                      <a:pt x="10857" y="3603"/>
                    </a:lnTo>
                    <a:lnTo>
                      <a:pt x="10883" y="3561"/>
                    </a:lnTo>
                    <a:lnTo>
                      <a:pt x="10888" y="3478"/>
                    </a:lnTo>
                    <a:lnTo>
                      <a:pt x="10827" y="3459"/>
                    </a:lnTo>
                    <a:lnTo>
                      <a:pt x="10811" y="3407"/>
                    </a:lnTo>
                    <a:lnTo>
                      <a:pt x="10780" y="3253"/>
                    </a:lnTo>
                    <a:lnTo>
                      <a:pt x="10743" y="3234"/>
                    </a:lnTo>
                    <a:lnTo>
                      <a:pt x="10697" y="3067"/>
                    </a:lnTo>
                    <a:lnTo>
                      <a:pt x="10645" y="3058"/>
                    </a:lnTo>
                    <a:lnTo>
                      <a:pt x="10691" y="2945"/>
                    </a:lnTo>
                    <a:lnTo>
                      <a:pt x="10702" y="2843"/>
                    </a:lnTo>
                    <a:lnTo>
                      <a:pt x="10650" y="2843"/>
                    </a:lnTo>
                    <a:lnTo>
                      <a:pt x="10598" y="2862"/>
                    </a:lnTo>
                    <a:lnTo>
                      <a:pt x="10655" y="2730"/>
                    </a:lnTo>
                    <a:lnTo>
                      <a:pt x="10594" y="2740"/>
                    </a:lnTo>
                    <a:lnTo>
                      <a:pt x="10556" y="2730"/>
                    </a:lnTo>
                    <a:close/>
                    <a:moveTo>
                      <a:pt x="3228" y="2811"/>
                    </a:moveTo>
                    <a:lnTo>
                      <a:pt x="3192" y="2833"/>
                    </a:lnTo>
                    <a:lnTo>
                      <a:pt x="3124" y="2875"/>
                    </a:lnTo>
                    <a:lnTo>
                      <a:pt x="3098" y="2936"/>
                    </a:lnTo>
                    <a:lnTo>
                      <a:pt x="3110" y="2965"/>
                    </a:lnTo>
                    <a:lnTo>
                      <a:pt x="3182" y="2913"/>
                    </a:lnTo>
                    <a:lnTo>
                      <a:pt x="3260" y="2852"/>
                    </a:lnTo>
                    <a:lnTo>
                      <a:pt x="3260" y="2824"/>
                    </a:lnTo>
                    <a:lnTo>
                      <a:pt x="3228" y="2811"/>
                    </a:lnTo>
                    <a:close/>
                    <a:moveTo>
                      <a:pt x="10457" y="3160"/>
                    </a:moveTo>
                    <a:lnTo>
                      <a:pt x="10417" y="3170"/>
                    </a:lnTo>
                    <a:lnTo>
                      <a:pt x="10375" y="3234"/>
                    </a:lnTo>
                    <a:lnTo>
                      <a:pt x="10302" y="3337"/>
                    </a:lnTo>
                    <a:lnTo>
                      <a:pt x="10328" y="3459"/>
                    </a:lnTo>
                    <a:lnTo>
                      <a:pt x="10283" y="3603"/>
                    </a:lnTo>
                    <a:lnTo>
                      <a:pt x="10354" y="3622"/>
                    </a:lnTo>
                    <a:lnTo>
                      <a:pt x="10448" y="3542"/>
                    </a:lnTo>
                    <a:lnTo>
                      <a:pt x="10490" y="3427"/>
                    </a:lnTo>
                    <a:lnTo>
                      <a:pt x="10483" y="3337"/>
                    </a:lnTo>
                    <a:lnTo>
                      <a:pt x="10509" y="3244"/>
                    </a:lnTo>
                    <a:lnTo>
                      <a:pt x="10457" y="3160"/>
                    </a:lnTo>
                    <a:close/>
                    <a:moveTo>
                      <a:pt x="4000" y="3295"/>
                    </a:moveTo>
                    <a:lnTo>
                      <a:pt x="3979" y="3337"/>
                    </a:lnTo>
                    <a:lnTo>
                      <a:pt x="3970" y="3398"/>
                    </a:lnTo>
                    <a:lnTo>
                      <a:pt x="3974" y="3427"/>
                    </a:lnTo>
                    <a:lnTo>
                      <a:pt x="3970" y="3491"/>
                    </a:lnTo>
                    <a:lnTo>
                      <a:pt x="3979" y="3552"/>
                    </a:lnTo>
                    <a:lnTo>
                      <a:pt x="4000" y="3552"/>
                    </a:lnTo>
                    <a:lnTo>
                      <a:pt x="3995" y="3449"/>
                    </a:lnTo>
                    <a:lnTo>
                      <a:pt x="4073" y="3305"/>
                    </a:lnTo>
                    <a:lnTo>
                      <a:pt x="4021" y="3314"/>
                    </a:lnTo>
                    <a:lnTo>
                      <a:pt x="4000" y="3295"/>
                    </a:lnTo>
                    <a:close/>
                    <a:moveTo>
                      <a:pt x="7892" y="3622"/>
                    </a:moveTo>
                    <a:lnTo>
                      <a:pt x="7840" y="3664"/>
                    </a:lnTo>
                    <a:lnTo>
                      <a:pt x="7795" y="3748"/>
                    </a:lnTo>
                    <a:lnTo>
                      <a:pt x="7706" y="3953"/>
                    </a:lnTo>
                    <a:lnTo>
                      <a:pt x="7649" y="4033"/>
                    </a:lnTo>
                    <a:lnTo>
                      <a:pt x="7665" y="4065"/>
                    </a:lnTo>
                    <a:lnTo>
                      <a:pt x="7623" y="4117"/>
                    </a:lnTo>
                    <a:lnTo>
                      <a:pt x="7628" y="4158"/>
                    </a:lnTo>
                    <a:lnTo>
                      <a:pt x="7732" y="4158"/>
                    </a:lnTo>
                    <a:lnTo>
                      <a:pt x="7788" y="4145"/>
                    </a:lnTo>
                    <a:lnTo>
                      <a:pt x="7835" y="4187"/>
                    </a:lnTo>
                    <a:lnTo>
                      <a:pt x="7788" y="4248"/>
                    </a:lnTo>
                    <a:lnTo>
                      <a:pt x="7821" y="4248"/>
                    </a:lnTo>
                    <a:lnTo>
                      <a:pt x="7899" y="4136"/>
                    </a:lnTo>
                    <a:lnTo>
                      <a:pt x="7913" y="4158"/>
                    </a:lnTo>
                    <a:lnTo>
                      <a:pt x="7887" y="4261"/>
                    </a:lnTo>
                    <a:lnTo>
                      <a:pt x="7918" y="4290"/>
                    </a:lnTo>
                    <a:lnTo>
                      <a:pt x="7944" y="4280"/>
                    </a:lnTo>
                    <a:lnTo>
                      <a:pt x="7981" y="4168"/>
                    </a:lnTo>
                    <a:lnTo>
                      <a:pt x="7976" y="4084"/>
                    </a:lnTo>
                    <a:lnTo>
                      <a:pt x="7981" y="4014"/>
                    </a:lnTo>
                    <a:lnTo>
                      <a:pt x="7939" y="4033"/>
                    </a:lnTo>
                    <a:lnTo>
                      <a:pt x="7970" y="3940"/>
                    </a:lnTo>
                    <a:lnTo>
                      <a:pt x="7924" y="3902"/>
                    </a:lnTo>
                    <a:lnTo>
                      <a:pt x="7892" y="3930"/>
                    </a:lnTo>
                    <a:lnTo>
                      <a:pt x="7852" y="3889"/>
                    </a:lnTo>
                    <a:lnTo>
                      <a:pt x="7878" y="3850"/>
                    </a:lnTo>
                    <a:lnTo>
                      <a:pt x="7847" y="3818"/>
                    </a:lnTo>
                    <a:lnTo>
                      <a:pt x="7805" y="3860"/>
                    </a:lnTo>
                    <a:lnTo>
                      <a:pt x="7856" y="3748"/>
                    </a:lnTo>
                    <a:lnTo>
                      <a:pt x="7899" y="3664"/>
                    </a:lnTo>
                    <a:lnTo>
                      <a:pt x="7913" y="3632"/>
                    </a:lnTo>
                    <a:lnTo>
                      <a:pt x="7892" y="3622"/>
                    </a:lnTo>
                    <a:close/>
                    <a:moveTo>
                      <a:pt x="4073" y="3735"/>
                    </a:moveTo>
                    <a:lnTo>
                      <a:pt x="4057" y="3767"/>
                    </a:lnTo>
                    <a:lnTo>
                      <a:pt x="4052" y="3837"/>
                    </a:lnTo>
                    <a:lnTo>
                      <a:pt x="4099" y="3860"/>
                    </a:lnTo>
                    <a:lnTo>
                      <a:pt x="4094" y="3902"/>
                    </a:lnTo>
                    <a:lnTo>
                      <a:pt x="4125" y="3940"/>
                    </a:lnTo>
                    <a:lnTo>
                      <a:pt x="4125" y="3991"/>
                    </a:lnTo>
                    <a:lnTo>
                      <a:pt x="4193" y="4056"/>
                    </a:lnTo>
                    <a:lnTo>
                      <a:pt x="4229" y="4033"/>
                    </a:lnTo>
                    <a:lnTo>
                      <a:pt x="4229" y="3963"/>
                    </a:lnTo>
                    <a:lnTo>
                      <a:pt x="4198" y="3911"/>
                    </a:lnTo>
                    <a:lnTo>
                      <a:pt x="4193" y="3850"/>
                    </a:lnTo>
                    <a:lnTo>
                      <a:pt x="4187" y="3799"/>
                    </a:lnTo>
                    <a:lnTo>
                      <a:pt x="4146" y="3786"/>
                    </a:lnTo>
                    <a:lnTo>
                      <a:pt x="4120" y="3767"/>
                    </a:lnTo>
                    <a:lnTo>
                      <a:pt x="4073" y="3735"/>
                    </a:lnTo>
                    <a:close/>
                    <a:moveTo>
                      <a:pt x="7416" y="3837"/>
                    </a:moveTo>
                    <a:lnTo>
                      <a:pt x="7400" y="3860"/>
                    </a:lnTo>
                    <a:lnTo>
                      <a:pt x="7437" y="3921"/>
                    </a:lnTo>
                    <a:lnTo>
                      <a:pt x="7499" y="3963"/>
                    </a:lnTo>
                    <a:lnTo>
                      <a:pt x="7524" y="3953"/>
                    </a:lnTo>
                    <a:lnTo>
                      <a:pt x="7524" y="3930"/>
                    </a:lnTo>
                    <a:lnTo>
                      <a:pt x="7484" y="3879"/>
                    </a:lnTo>
                    <a:lnTo>
                      <a:pt x="7416" y="3837"/>
                    </a:lnTo>
                    <a:close/>
                    <a:moveTo>
                      <a:pt x="7359" y="4229"/>
                    </a:moveTo>
                    <a:lnTo>
                      <a:pt x="7333" y="4271"/>
                    </a:lnTo>
                    <a:lnTo>
                      <a:pt x="7338" y="4322"/>
                    </a:lnTo>
                    <a:lnTo>
                      <a:pt x="7400" y="4373"/>
                    </a:lnTo>
                    <a:lnTo>
                      <a:pt x="7421" y="4364"/>
                    </a:lnTo>
                    <a:lnTo>
                      <a:pt x="7458" y="4312"/>
                    </a:lnTo>
                    <a:lnTo>
                      <a:pt x="7406" y="4312"/>
                    </a:lnTo>
                    <a:lnTo>
                      <a:pt x="7369" y="4290"/>
                    </a:lnTo>
                    <a:lnTo>
                      <a:pt x="7359" y="4229"/>
                    </a:lnTo>
                    <a:close/>
                    <a:moveTo>
                      <a:pt x="13552" y="4248"/>
                    </a:moveTo>
                    <a:lnTo>
                      <a:pt x="13604" y="4280"/>
                    </a:lnTo>
                    <a:lnTo>
                      <a:pt x="13656" y="4271"/>
                    </a:lnTo>
                    <a:lnTo>
                      <a:pt x="13677" y="4351"/>
                    </a:lnTo>
                    <a:lnTo>
                      <a:pt x="13682" y="4486"/>
                    </a:lnTo>
                    <a:lnTo>
                      <a:pt x="13630" y="4466"/>
                    </a:lnTo>
                    <a:lnTo>
                      <a:pt x="13588" y="4486"/>
                    </a:lnTo>
                    <a:lnTo>
                      <a:pt x="13599" y="4588"/>
                    </a:lnTo>
                    <a:lnTo>
                      <a:pt x="13541" y="4579"/>
                    </a:lnTo>
                    <a:lnTo>
                      <a:pt x="13548" y="4620"/>
                    </a:lnTo>
                    <a:lnTo>
                      <a:pt x="13583" y="4649"/>
                    </a:lnTo>
                    <a:lnTo>
                      <a:pt x="13625" y="4774"/>
                    </a:lnTo>
                    <a:lnTo>
                      <a:pt x="13692" y="4813"/>
                    </a:lnTo>
                    <a:lnTo>
                      <a:pt x="13708" y="4864"/>
                    </a:lnTo>
                    <a:lnTo>
                      <a:pt x="13703" y="4916"/>
                    </a:lnTo>
                    <a:lnTo>
                      <a:pt x="13708" y="4948"/>
                    </a:lnTo>
                    <a:lnTo>
                      <a:pt x="13734" y="5041"/>
                    </a:lnTo>
                    <a:lnTo>
                      <a:pt x="13729" y="4938"/>
                    </a:lnTo>
                    <a:lnTo>
                      <a:pt x="13769" y="4906"/>
                    </a:lnTo>
                    <a:lnTo>
                      <a:pt x="13795" y="4989"/>
                    </a:lnTo>
                    <a:lnTo>
                      <a:pt x="13847" y="5070"/>
                    </a:lnTo>
                    <a:lnTo>
                      <a:pt x="13807" y="5111"/>
                    </a:lnTo>
                    <a:lnTo>
                      <a:pt x="13748" y="5082"/>
                    </a:lnTo>
                    <a:lnTo>
                      <a:pt x="13748" y="5195"/>
                    </a:lnTo>
                    <a:lnTo>
                      <a:pt x="13786" y="5204"/>
                    </a:lnTo>
                    <a:lnTo>
                      <a:pt x="13781" y="5297"/>
                    </a:lnTo>
                    <a:lnTo>
                      <a:pt x="13826" y="5339"/>
                    </a:lnTo>
                    <a:lnTo>
                      <a:pt x="13833" y="5480"/>
                    </a:lnTo>
                    <a:lnTo>
                      <a:pt x="13852" y="5573"/>
                    </a:lnTo>
                    <a:lnTo>
                      <a:pt x="13852" y="5605"/>
                    </a:lnTo>
                    <a:lnTo>
                      <a:pt x="13769" y="5634"/>
                    </a:lnTo>
                    <a:lnTo>
                      <a:pt x="13687" y="5615"/>
                    </a:lnTo>
                    <a:lnTo>
                      <a:pt x="13640" y="5544"/>
                    </a:lnTo>
                    <a:lnTo>
                      <a:pt x="13583" y="5512"/>
                    </a:lnTo>
                    <a:lnTo>
                      <a:pt x="13557" y="5410"/>
                    </a:lnTo>
                    <a:lnTo>
                      <a:pt x="13548" y="5339"/>
                    </a:lnTo>
                    <a:lnTo>
                      <a:pt x="13562" y="5307"/>
                    </a:lnTo>
                    <a:lnTo>
                      <a:pt x="13567" y="5256"/>
                    </a:lnTo>
                    <a:lnTo>
                      <a:pt x="13567" y="5153"/>
                    </a:lnTo>
                    <a:lnTo>
                      <a:pt x="13614" y="5143"/>
                    </a:lnTo>
                    <a:lnTo>
                      <a:pt x="13593" y="5102"/>
                    </a:lnTo>
                    <a:lnTo>
                      <a:pt x="13567" y="5092"/>
                    </a:lnTo>
                    <a:lnTo>
                      <a:pt x="13531" y="4999"/>
                    </a:lnTo>
                    <a:lnTo>
                      <a:pt x="13489" y="4948"/>
                    </a:lnTo>
                    <a:lnTo>
                      <a:pt x="13412" y="4794"/>
                    </a:lnTo>
                    <a:lnTo>
                      <a:pt x="13407" y="4701"/>
                    </a:lnTo>
                    <a:lnTo>
                      <a:pt x="13345" y="4579"/>
                    </a:lnTo>
                    <a:lnTo>
                      <a:pt x="13381" y="4444"/>
                    </a:lnTo>
                    <a:lnTo>
                      <a:pt x="13433" y="4425"/>
                    </a:lnTo>
                    <a:lnTo>
                      <a:pt x="13449" y="4341"/>
                    </a:lnTo>
                    <a:lnTo>
                      <a:pt x="13496" y="4312"/>
                    </a:lnTo>
                    <a:lnTo>
                      <a:pt x="13552" y="4248"/>
                    </a:lnTo>
                    <a:close/>
                    <a:moveTo>
                      <a:pt x="12893" y="4261"/>
                    </a:moveTo>
                    <a:lnTo>
                      <a:pt x="12900" y="4290"/>
                    </a:lnTo>
                    <a:lnTo>
                      <a:pt x="12827" y="4341"/>
                    </a:lnTo>
                    <a:lnTo>
                      <a:pt x="12863" y="4393"/>
                    </a:lnTo>
                    <a:lnTo>
                      <a:pt x="12827" y="4505"/>
                    </a:lnTo>
                    <a:lnTo>
                      <a:pt x="12790" y="4527"/>
                    </a:lnTo>
                    <a:lnTo>
                      <a:pt x="12841" y="4607"/>
                    </a:lnTo>
                    <a:lnTo>
                      <a:pt x="12909" y="4659"/>
                    </a:lnTo>
                    <a:lnTo>
                      <a:pt x="12992" y="4774"/>
                    </a:lnTo>
                    <a:lnTo>
                      <a:pt x="13018" y="4813"/>
                    </a:lnTo>
                    <a:lnTo>
                      <a:pt x="13049" y="4835"/>
                    </a:lnTo>
                    <a:lnTo>
                      <a:pt x="13086" y="4887"/>
                    </a:lnTo>
                    <a:lnTo>
                      <a:pt x="13107" y="4980"/>
                    </a:lnTo>
                    <a:lnTo>
                      <a:pt x="13101" y="5041"/>
                    </a:lnTo>
                    <a:lnTo>
                      <a:pt x="13044" y="5111"/>
                    </a:lnTo>
                    <a:lnTo>
                      <a:pt x="12997" y="5102"/>
                    </a:lnTo>
                    <a:lnTo>
                      <a:pt x="12935" y="5121"/>
                    </a:lnTo>
                    <a:lnTo>
                      <a:pt x="12853" y="5070"/>
                    </a:lnTo>
                    <a:lnTo>
                      <a:pt x="12749" y="4980"/>
                    </a:lnTo>
                    <a:lnTo>
                      <a:pt x="12655" y="4980"/>
                    </a:lnTo>
                    <a:lnTo>
                      <a:pt x="12594" y="5018"/>
                    </a:lnTo>
                    <a:lnTo>
                      <a:pt x="12530" y="5111"/>
                    </a:lnTo>
                    <a:lnTo>
                      <a:pt x="12422" y="5092"/>
                    </a:lnTo>
                    <a:lnTo>
                      <a:pt x="12407" y="5195"/>
                    </a:lnTo>
                    <a:lnTo>
                      <a:pt x="12318" y="5204"/>
                    </a:lnTo>
                    <a:lnTo>
                      <a:pt x="12262" y="5339"/>
                    </a:lnTo>
                    <a:lnTo>
                      <a:pt x="12304" y="5400"/>
                    </a:lnTo>
                    <a:lnTo>
                      <a:pt x="12283" y="5503"/>
                    </a:lnTo>
                    <a:lnTo>
                      <a:pt x="12330" y="5573"/>
                    </a:lnTo>
                    <a:lnTo>
                      <a:pt x="12370" y="5708"/>
                    </a:lnTo>
                    <a:lnTo>
                      <a:pt x="12433" y="5708"/>
                    </a:lnTo>
                    <a:lnTo>
                      <a:pt x="12490" y="5779"/>
                    </a:lnTo>
                    <a:lnTo>
                      <a:pt x="12526" y="5759"/>
                    </a:lnTo>
                    <a:lnTo>
                      <a:pt x="12537" y="5708"/>
                    </a:lnTo>
                    <a:lnTo>
                      <a:pt x="12599" y="5708"/>
                    </a:lnTo>
                    <a:lnTo>
                      <a:pt x="12650" y="5779"/>
                    </a:lnTo>
                    <a:lnTo>
                      <a:pt x="12738" y="5769"/>
                    </a:lnTo>
                    <a:lnTo>
                      <a:pt x="12775" y="5686"/>
                    </a:lnTo>
                    <a:lnTo>
                      <a:pt x="12827" y="5718"/>
                    </a:lnTo>
                    <a:lnTo>
                      <a:pt x="12863" y="5708"/>
                    </a:lnTo>
                    <a:lnTo>
                      <a:pt x="12841" y="5759"/>
                    </a:lnTo>
                    <a:lnTo>
                      <a:pt x="12867" y="5820"/>
                    </a:lnTo>
                    <a:lnTo>
                      <a:pt x="12858" y="5872"/>
                    </a:lnTo>
                    <a:lnTo>
                      <a:pt x="12867" y="5974"/>
                    </a:lnTo>
                    <a:lnTo>
                      <a:pt x="12848" y="6067"/>
                    </a:lnTo>
                    <a:lnTo>
                      <a:pt x="12832" y="6180"/>
                    </a:lnTo>
                    <a:lnTo>
                      <a:pt x="12827" y="6212"/>
                    </a:lnTo>
                    <a:lnTo>
                      <a:pt x="12822" y="6314"/>
                    </a:lnTo>
                    <a:lnTo>
                      <a:pt x="12811" y="6375"/>
                    </a:lnTo>
                    <a:lnTo>
                      <a:pt x="12816" y="6385"/>
                    </a:lnTo>
                    <a:lnTo>
                      <a:pt x="12801" y="6427"/>
                    </a:lnTo>
                    <a:lnTo>
                      <a:pt x="12775" y="6456"/>
                    </a:lnTo>
                    <a:lnTo>
                      <a:pt x="12728" y="6446"/>
                    </a:lnTo>
                    <a:lnTo>
                      <a:pt x="12681" y="6417"/>
                    </a:lnTo>
                    <a:lnTo>
                      <a:pt x="12671" y="6456"/>
                    </a:lnTo>
                    <a:lnTo>
                      <a:pt x="12650" y="6385"/>
                    </a:lnTo>
                    <a:lnTo>
                      <a:pt x="12608" y="6366"/>
                    </a:lnTo>
                    <a:lnTo>
                      <a:pt x="12556" y="6375"/>
                    </a:lnTo>
                    <a:lnTo>
                      <a:pt x="12537" y="6417"/>
                    </a:lnTo>
                    <a:lnTo>
                      <a:pt x="12495" y="6456"/>
                    </a:lnTo>
                    <a:lnTo>
                      <a:pt x="12469" y="6436"/>
                    </a:lnTo>
                    <a:lnTo>
                      <a:pt x="12412" y="6395"/>
                    </a:lnTo>
                    <a:lnTo>
                      <a:pt x="12356" y="6353"/>
                    </a:lnTo>
                    <a:lnTo>
                      <a:pt x="12278" y="6353"/>
                    </a:lnTo>
                    <a:lnTo>
                      <a:pt x="12262" y="6314"/>
                    </a:lnTo>
                    <a:lnTo>
                      <a:pt x="12205" y="6292"/>
                    </a:lnTo>
                    <a:lnTo>
                      <a:pt x="12184" y="6273"/>
                    </a:lnTo>
                    <a:lnTo>
                      <a:pt x="12163" y="6273"/>
                    </a:lnTo>
                    <a:lnTo>
                      <a:pt x="12142" y="6212"/>
                    </a:lnTo>
                    <a:lnTo>
                      <a:pt x="12064" y="6180"/>
                    </a:lnTo>
                    <a:lnTo>
                      <a:pt x="12024" y="6199"/>
                    </a:lnTo>
                    <a:lnTo>
                      <a:pt x="11981" y="6263"/>
                    </a:lnTo>
                    <a:lnTo>
                      <a:pt x="11967" y="6324"/>
                    </a:lnTo>
                    <a:lnTo>
                      <a:pt x="11981" y="6427"/>
                    </a:lnTo>
                    <a:lnTo>
                      <a:pt x="11956" y="6488"/>
                    </a:lnTo>
                    <a:lnTo>
                      <a:pt x="11930" y="6520"/>
                    </a:lnTo>
                    <a:lnTo>
                      <a:pt x="11868" y="6446"/>
                    </a:lnTo>
                    <a:lnTo>
                      <a:pt x="11785" y="6385"/>
                    </a:lnTo>
                    <a:lnTo>
                      <a:pt x="11734" y="6353"/>
                    </a:lnTo>
                    <a:lnTo>
                      <a:pt x="11701" y="6231"/>
                    </a:lnTo>
                    <a:lnTo>
                      <a:pt x="11624" y="6170"/>
                    </a:lnTo>
                    <a:lnTo>
                      <a:pt x="11578" y="6148"/>
                    </a:lnTo>
                    <a:lnTo>
                      <a:pt x="11552" y="6160"/>
                    </a:lnTo>
                    <a:lnTo>
                      <a:pt x="11484" y="6109"/>
                    </a:lnTo>
                    <a:lnTo>
                      <a:pt x="11463" y="6087"/>
                    </a:lnTo>
                    <a:lnTo>
                      <a:pt x="11449" y="6026"/>
                    </a:lnTo>
                    <a:lnTo>
                      <a:pt x="11416" y="6026"/>
                    </a:lnTo>
                    <a:lnTo>
                      <a:pt x="11407" y="5955"/>
                    </a:lnTo>
                    <a:lnTo>
                      <a:pt x="11442" y="5881"/>
                    </a:lnTo>
                    <a:lnTo>
                      <a:pt x="11449" y="5769"/>
                    </a:lnTo>
                    <a:lnTo>
                      <a:pt x="11428" y="5737"/>
                    </a:lnTo>
                    <a:lnTo>
                      <a:pt x="11428" y="5676"/>
                    </a:lnTo>
                    <a:lnTo>
                      <a:pt x="11453" y="5615"/>
                    </a:lnTo>
                    <a:lnTo>
                      <a:pt x="11449" y="5583"/>
                    </a:lnTo>
                    <a:lnTo>
                      <a:pt x="11402" y="5634"/>
                    </a:lnTo>
                    <a:lnTo>
                      <a:pt x="11402" y="5564"/>
                    </a:lnTo>
                    <a:lnTo>
                      <a:pt x="11360" y="5544"/>
                    </a:lnTo>
                    <a:lnTo>
                      <a:pt x="11298" y="5596"/>
                    </a:lnTo>
                    <a:lnTo>
                      <a:pt x="11261" y="5605"/>
                    </a:lnTo>
                    <a:lnTo>
                      <a:pt x="11235" y="5573"/>
                    </a:lnTo>
                    <a:lnTo>
                      <a:pt x="11173" y="5573"/>
                    </a:lnTo>
                    <a:lnTo>
                      <a:pt x="11121" y="5625"/>
                    </a:lnTo>
                    <a:lnTo>
                      <a:pt x="11091" y="5605"/>
                    </a:lnTo>
                    <a:lnTo>
                      <a:pt x="10997" y="5615"/>
                    </a:lnTo>
                    <a:lnTo>
                      <a:pt x="10898" y="5634"/>
                    </a:lnTo>
                    <a:lnTo>
                      <a:pt x="10841" y="5676"/>
                    </a:lnTo>
                    <a:lnTo>
                      <a:pt x="10806" y="5727"/>
                    </a:lnTo>
                    <a:lnTo>
                      <a:pt x="10743" y="5750"/>
                    </a:lnTo>
                    <a:lnTo>
                      <a:pt x="10686" y="5820"/>
                    </a:lnTo>
                    <a:lnTo>
                      <a:pt x="10660" y="5820"/>
                    </a:lnTo>
                    <a:lnTo>
                      <a:pt x="10603" y="5788"/>
                    </a:lnTo>
                    <a:lnTo>
                      <a:pt x="10551" y="5801"/>
                    </a:lnTo>
                    <a:lnTo>
                      <a:pt x="10516" y="5737"/>
                    </a:lnTo>
                    <a:lnTo>
                      <a:pt x="10504" y="5737"/>
                    </a:lnTo>
                    <a:lnTo>
                      <a:pt x="10516" y="5708"/>
                    </a:lnTo>
                    <a:lnTo>
                      <a:pt x="10551" y="5657"/>
                    </a:lnTo>
                    <a:lnTo>
                      <a:pt x="10603" y="5657"/>
                    </a:lnTo>
                    <a:lnTo>
                      <a:pt x="10676" y="5657"/>
                    </a:lnTo>
                    <a:lnTo>
                      <a:pt x="10717" y="5554"/>
                    </a:lnTo>
                    <a:lnTo>
                      <a:pt x="10759" y="5522"/>
                    </a:lnTo>
                    <a:lnTo>
                      <a:pt x="10768" y="5429"/>
                    </a:lnTo>
                    <a:lnTo>
                      <a:pt x="10801" y="5368"/>
                    </a:lnTo>
                    <a:lnTo>
                      <a:pt x="10780" y="5288"/>
                    </a:lnTo>
                    <a:lnTo>
                      <a:pt x="10801" y="5172"/>
                    </a:lnTo>
                    <a:lnTo>
                      <a:pt x="10836" y="5102"/>
                    </a:lnTo>
                    <a:lnTo>
                      <a:pt x="10841" y="5060"/>
                    </a:lnTo>
                    <a:lnTo>
                      <a:pt x="10914" y="5031"/>
                    </a:lnTo>
                    <a:lnTo>
                      <a:pt x="10966" y="4938"/>
                    </a:lnTo>
                    <a:lnTo>
                      <a:pt x="10961" y="4855"/>
                    </a:lnTo>
                    <a:lnTo>
                      <a:pt x="10966" y="4774"/>
                    </a:lnTo>
                    <a:lnTo>
                      <a:pt x="11044" y="4733"/>
                    </a:lnTo>
                    <a:lnTo>
                      <a:pt x="11152" y="4774"/>
                    </a:lnTo>
                    <a:lnTo>
                      <a:pt x="11199" y="4701"/>
                    </a:lnTo>
                    <a:lnTo>
                      <a:pt x="11220" y="4691"/>
                    </a:lnTo>
                    <a:lnTo>
                      <a:pt x="11251" y="4630"/>
                    </a:lnTo>
                    <a:lnTo>
                      <a:pt x="11277" y="4607"/>
                    </a:lnTo>
                    <a:lnTo>
                      <a:pt x="11324" y="4649"/>
                    </a:lnTo>
                    <a:lnTo>
                      <a:pt x="11350" y="4672"/>
                    </a:lnTo>
                    <a:lnTo>
                      <a:pt x="11371" y="4803"/>
                    </a:lnTo>
                    <a:lnTo>
                      <a:pt x="11411" y="4887"/>
                    </a:lnTo>
                    <a:lnTo>
                      <a:pt x="11463" y="4980"/>
                    </a:lnTo>
                    <a:lnTo>
                      <a:pt x="11510" y="5041"/>
                    </a:lnTo>
                    <a:lnTo>
                      <a:pt x="11552" y="5050"/>
                    </a:lnTo>
                    <a:lnTo>
                      <a:pt x="11578" y="5102"/>
                    </a:lnTo>
                    <a:lnTo>
                      <a:pt x="11614" y="5121"/>
                    </a:lnTo>
                    <a:lnTo>
                      <a:pt x="11635" y="5185"/>
                    </a:lnTo>
                    <a:lnTo>
                      <a:pt x="11661" y="5204"/>
                    </a:lnTo>
                    <a:lnTo>
                      <a:pt x="11682" y="5275"/>
                    </a:lnTo>
                    <a:lnTo>
                      <a:pt x="11708" y="5358"/>
                    </a:lnTo>
                    <a:lnTo>
                      <a:pt x="11696" y="5390"/>
                    </a:lnTo>
                    <a:lnTo>
                      <a:pt x="11687" y="5461"/>
                    </a:lnTo>
                    <a:lnTo>
                      <a:pt x="11687" y="5503"/>
                    </a:lnTo>
                    <a:lnTo>
                      <a:pt x="11708" y="5493"/>
                    </a:lnTo>
                    <a:lnTo>
                      <a:pt x="11734" y="5378"/>
                    </a:lnTo>
                    <a:lnTo>
                      <a:pt x="11753" y="5368"/>
                    </a:lnTo>
                    <a:lnTo>
                      <a:pt x="11760" y="5297"/>
                    </a:lnTo>
                    <a:lnTo>
                      <a:pt x="11717" y="5246"/>
                    </a:lnTo>
                    <a:lnTo>
                      <a:pt x="11739" y="5153"/>
                    </a:lnTo>
                    <a:lnTo>
                      <a:pt x="11790" y="5172"/>
                    </a:lnTo>
                    <a:lnTo>
                      <a:pt x="11821" y="5236"/>
                    </a:lnTo>
                    <a:lnTo>
                      <a:pt x="11831" y="5185"/>
                    </a:lnTo>
                    <a:lnTo>
                      <a:pt x="11826" y="5163"/>
                    </a:lnTo>
                    <a:lnTo>
                      <a:pt x="11774" y="5092"/>
                    </a:lnTo>
                    <a:lnTo>
                      <a:pt x="11734" y="5050"/>
                    </a:lnTo>
                    <a:lnTo>
                      <a:pt x="11682" y="4999"/>
                    </a:lnTo>
                    <a:lnTo>
                      <a:pt x="11696" y="4967"/>
                    </a:lnTo>
                    <a:lnTo>
                      <a:pt x="11682" y="4938"/>
                    </a:lnTo>
                    <a:lnTo>
                      <a:pt x="11640" y="4938"/>
                    </a:lnTo>
                    <a:lnTo>
                      <a:pt x="11572" y="4826"/>
                    </a:lnTo>
                    <a:lnTo>
                      <a:pt x="11541" y="4710"/>
                    </a:lnTo>
                    <a:lnTo>
                      <a:pt x="11489" y="4640"/>
                    </a:lnTo>
                    <a:lnTo>
                      <a:pt x="11468" y="4569"/>
                    </a:lnTo>
                    <a:lnTo>
                      <a:pt x="11475" y="4527"/>
                    </a:lnTo>
                    <a:lnTo>
                      <a:pt x="11468" y="4466"/>
                    </a:lnTo>
                    <a:lnTo>
                      <a:pt x="11510" y="4415"/>
                    </a:lnTo>
                    <a:lnTo>
                      <a:pt x="11552" y="4434"/>
                    </a:lnTo>
                    <a:lnTo>
                      <a:pt x="11541" y="4444"/>
                    </a:lnTo>
                    <a:lnTo>
                      <a:pt x="11541" y="4495"/>
                    </a:lnTo>
                    <a:lnTo>
                      <a:pt x="11557" y="4537"/>
                    </a:lnTo>
                    <a:lnTo>
                      <a:pt x="11572" y="4476"/>
                    </a:lnTo>
                    <a:lnTo>
                      <a:pt x="11609" y="4495"/>
                    </a:lnTo>
                    <a:lnTo>
                      <a:pt x="11614" y="4537"/>
                    </a:lnTo>
                    <a:lnTo>
                      <a:pt x="11640" y="4588"/>
                    </a:lnTo>
                    <a:lnTo>
                      <a:pt x="11630" y="4598"/>
                    </a:lnTo>
                    <a:lnTo>
                      <a:pt x="11682" y="4701"/>
                    </a:lnTo>
                    <a:lnTo>
                      <a:pt x="11734" y="4742"/>
                    </a:lnTo>
                    <a:lnTo>
                      <a:pt x="11769" y="4794"/>
                    </a:lnTo>
                    <a:lnTo>
                      <a:pt x="11821" y="4845"/>
                    </a:lnTo>
                    <a:lnTo>
                      <a:pt x="11842" y="4906"/>
                    </a:lnTo>
                    <a:lnTo>
                      <a:pt x="11857" y="4948"/>
                    </a:lnTo>
                    <a:lnTo>
                      <a:pt x="11868" y="4957"/>
                    </a:lnTo>
                    <a:lnTo>
                      <a:pt x="11878" y="4980"/>
                    </a:lnTo>
                    <a:lnTo>
                      <a:pt x="11873" y="5018"/>
                    </a:lnTo>
                    <a:lnTo>
                      <a:pt x="11873" y="5111"/>
                    </a:lnTo>
                    <a:lnTo>
                      <a:pt x="11878" y="5172"/>
                    </a:lnTo>
                    <a:lnTo>
                      <a:pt x="11909" y="5214"/>
                    </a:lnTo>
                    <a:lnTo>
                      <a:pt x="11909" y="5246"/>
                    </a:lnTo>
                    <a:lnTo>
                      <a:pt x="11920" y="5256"/>
                    </a:lnTo>
                    <a:lnTo>
                      <a:pt x="11925" y="5297"/>
                    </a:lnTo>
                    <a:lnTo>
                      <a:pt x="11956" y="5378"/>
                    </a:lnTo>
                    <a:lnTo>
                      <a:pt x="11981" y="5442"/>
                    </a:lnTo>
                    <a:lnTo>
                      <a:pt x="11998" y="5532"/>
                    </a:lnTo>
                    <a:lnTo>
                      <a:pt x="12024" y="5647"/>
                    </a:lnTo>
                    <a:lnTo>
                      <a:pt x="12071" y="5708"/>
                    </a:lnTo>
                    <a:lnTo>
                      <a:pt x="12106" y="5708"/>
                    </a:lnTo>
                    <a:lnTo>
                      <a:pt x="12080" y="5583"/>
                    </a:lnTo>
                    <a:lnTo>
                      <a:pt x="12116" y="5573"/>
                    </a:lnTo>
                    <a:lnTo>
                      <a:pt x="12096" y="5503"/>
                    </a:lnTo>
                    <a:lnTo>
                      <a:pt x="12148" y="5544"/>
                    </a:lnTo>
                    <a:lnTo>
                      <a:pt x="12142" y="5471"/>
                    </a:lnTo>
                    <a:lnTo>
                      <a:pt x="12111" y="5429"/>
                    </a:lnTo>
                    <a:lnTo>
                      <a:pt x="12075" y="5368"/>
                    </a:lnTo>
                    <a:lnTo>
                      <a:pt x="12096" y="5339"/>
                    </a:lnTo>
                    <a:lnTo>
                      <a:pt x="12064" y="5275"/>
                    </a:lnTo>
                    <a:lnTo>
                      <a:pt x="12049" y="5195"/>
                    </a:lnTo>
                    <a:lnTo>
                      <a:pt x="12059" y="5163"/>
                    </a:lnTo>
                    <a:lnTo>
                      <a:pt x="12090" y="5236"/>
                    </a:lnTo>
                    <a:lnTo>
                      <a:pt x="12122" y="5236"/>
                    </a:lnTo>
                    <a:lnTo>
                      <a:pt x="12148" y="5214"/>
                    </a:lnTo>
                    <a:lnTo>
                      <a:pt x="12106" y="5143"/>
                    </a:lnTo>
                    <a:lnTo>
                      <a:pt x="12174" y="5111"/>
                    </a:lnTo>
                    <a:lnTo>
                      <a:pt x="12205" y="5121"/>
                    </a:lnTo>
                    <a:lnTo>
                      <a:pt x="12241" y="5121"/>
                    </a:lnTo>
                    <a:lnTo>
                      <a:pt x="12241" y="5153"/>
                    </a:lnTo>
                    <a:lnTo>
                      <a:pt x="12262" y="5214"/>
                    </a:lnTo>
                    <a:lnTo>
                      <a:pt x="12304" y="5143"/>
                    </a:lnTo>
                    <a:lnTo>
                      <a:pt x="12323" y="5102"/>
                    </a:lnTo>
                    <a:lnTo>
                      <a:pt x="12391" y="5092"/>
                    </a:lnTo>
                    <a:lnTo>
                      <a:pt x="12401" y="5060"/>
                    </a:lnTo>
                    <a:lnTo>
                      <a:pt x="12349" y="5018"/>
                    </a:lnTo>
                    <a:lnTo>
                      <a:pt x="12339" y="4967"/>
                    </a:lnTo>
                    <a:lnTo>
                      <a:pt x="12318" y="4896"/>
                    </a:lnTo>
                    <a:lnTo>
                      <a:pt x="12335" y="4803"/>
                    </a:lnTo>
                    <a:lnTo>
                      <a:pt x="12360" y="4752"/>
                    </a:lnTo>
                    <a:lnTo>
                      <a:pt x="12365" y="4588"/>
                    </a:lnTo>
                    <a:lnTo>
                      <a:pt x="12381" y="4598"/>
                    </a:lnTo>
                    <a:lnTo>
                      <a:pt x="12407" y="4569"/>
                    </a:lnTo>
                    <a:lnTo>
                      <a:pt x="12401" y="4537"/>
                    </a:lnTo>
                    <a:lnTo>
                      <a:pt x="12438" y="4434"/>
                    </a:lnTo>
                    <a:lnTo>
                      <a:pt x="12453" y="4364"/>
                    </a:lnTo>
                    <a:lnTo>
                      <a:pt x="12500" y="4341"/>
                    </a:lnTo>
                    <a:lnTo>
                      <a:pt x="12505" y="4393"/>
                    </a:lnTo>
                    <a:lnTo>
                      <a:pt x="12594" y="4425"/>
                    </a:lnTo>
                    <a:lnTo>
                      <a:pt x="12615" y="4453"/>
                    </a:lnTo>
                    <a:lnTo>
                      <a:pt x="12568" y="4495"/>
                    </a:lnTo>
                    <a:lnTo>
                      <a:pt x="12563" y="4518"/>
                    </a:lnTo>
                    <a:lnTo>
                      <a:pt x="12624" y="4556"/>
                    </a:lnTo>
                    <a:lnTo>
                      <a:pt x="12620" y="4620"/>
                    </a:lnTo>
                    <a:lnTo>
                      <a:pt x="12650" y="4649"/>
                    </a:lnTo>
                    <a:lnTo>
                      <a:pt x="12718" y="4569"/>
                    </a:lnTo>
                    <a:lnTo>
                      <a:pt x="12775" y="4547"/>
                    </a:lnTo>
                    <a:lnTo>
                      <a:pt x="12780" y="4495"/>
                    </a:lnTo>
                    <a:lnTo>
                      <a:pt x="12723" y="4505"/>
                    </a:lnTo>
                    <a:lnTo>
                      <a:pt x="12692" y="4476"/>
                    </a:lnTo>
                    <a:lnTo>
                      <a:pt x="12681" y="4393"/>
                    </a:lnTo>
                    <a:lnTo>
                      <a:pt x="12723" y="4341"/>
                    </a:lnTo>
                    <a:lnTo>
                      <a:pt x="12775" y="4332"/>
                    </a:lnTo>
                    <a:lnTo>
                      <a:pt x="12806" y="4290"/>
                    </a:lnTo>
                    <a:lnTo>
                      <a:pt x="12848" y="4280"/>
                    </a:lnTo>
                    <a:lnTo>
                      <a:pt x="12893" y="4261"/>
                    </a:lnTo>
                    <a:close/>
                    <a:moveTo>
                      <a:pt x="18497" y="4425"/>
                    </a:moveTo>
                    <a:lnTo>
                      <a:pt x="18516" y="4537"/>
                    </a:lnTo>
                    <a:lnTo>
                      <a:pt x="18563" y="4723"/>
                    </a:lnTo>
                    <a:lnTo>
                      <a:pt x="18512" y="4723"/>
                    </a:lnTo>
                    <a:lnTo>
                      <a:pt x="18516" y="4835"/>
                    </a:lnTo>
                    <a:lnTo>
                      <a:pt x="18563" y="4967"/>
                    </a:lnTo>
                    <a:lnTo>
                      <a:pt x="18626" y="4957"/>
                    </a:lnTo>
                    <a:lnTo>
                      <a:pt x="18610" y="4813"/>
                    </a:lnTo>
                    <a:lnTo>
                      <a:pt x="18730" y="4906"/>
                    </a:lnTo>
                    <a:lnTo>
                      <a:pt x="18730" y="4774"/>
                    </a:lnTo>
                    <a:lnTo>
                      <a:pt x="18801" y="4733"/>
                    </a:lnTo>
                    <a:lnTo>
                      <a:pt x="18735" y="4588"/>
                    </a:lnTo>
                    <a:lnTo>
                      <a:pt x="18719" y="4640"/>
                    </a:lnTo>
                    <a:lnTo>
                      <a:pt x="18667" y="4607"/>
                    </a:lnTo>
                    <a:lnTo>
                      <a:pt x="18610" y="4569"/>
                    </a:lnTo>
                    <a:lnTo>
                      <a:pt x="18497" y="4425"/>
                    </a:lnTo>
                    <a:close/>
                    <a:moveTo>
                      <a:pt x="11319" y="4774"/>
                    </a:moveTo>
                    <a:lnTo>
                      <a:pt x="11282" y="4826"/>
                    </a:lnTo>
                    <a:lnTo>
                      <a:pt x="11272" y="4877"/>
                    </a:lnTo>
                    <a:lnTo>
                      <a:pt x="11287" y="4957"/>
                    </a:lnTo>
                    <a:lnTo>
                      <a:pt x="11313" y="4989"/>
                    </a:lnTo>
                    <a:lnTo>
                      <a:pt x="11329" y="4887"/>
                    </a:lnTo>
                    <a:lnTo>
                      <a:pt x="11319" y="4774"/>
                    </a:lnTo>
                    <a:close/>
                    <a:moveTo>
                      <a:pt x="18652" y="4989"/>
                    </a:moveTo>
                    <a:lnTo>
                      <a:pt x="18601" y="5009"/>
                    </a:lnTo>
                    <a:lnTo>
                      <a:pt x="18605" y="5102"/>
                    </a:lnTo>
                    <a:lnTo>
                      <a:pt x="18657" y="5256"/>
                    </a:lnTo>
                    <a:lnTo>
                      <a:pt x="18667" y="5419"/>
                    </a:lnTo>
                    <a:lnTo>
                      <a:pt x="18652" y="5471"/>
                    </a:lnTo>
                    <a:lnTo>
                      <a:pt x="18601" y="5605"/>
                    </a:lnTo>
                    <a:lnTo>
                      <a:pt x="18549" y="5544"/>
                    </a:lnTo>
                    <a:lnTo>
                      <a:pt x="18549" y="5779"/>
                    </a:lnTo>
                    <a:lnTo>
                      <a:pt x="18481" y="5759"/>
                    </a:lnTo>
                    <a:lnTo>
                      <a:pt x="18377" y="5801"/>
                    </a:lnTo>
                    <a:lnTo>
                      <a:pt x="18356" y="5891"/>
                    </a:lnTo>
                    <a:lnTo>
                      <a:pt x="18316" y="5955"/>
                    </a:lnTo>
                    <a:lnTo>
                      <a:pt x="18299" y="6045"/>
                    </a:lnTo>
                    <a:lnTo>
                      <a:pt x="18257" y="6087"/>
                    </a:lnTo>
                    <a:lnTo>
                      <a:pt x="18299" y="6180"/>
                    </a:lnTo>
                    <a:lnTo>
                      <a:pt x="18341" y="6221"/>
                    </a:lnTo>
                    <a:lnTo>
                      <a:pt x="18351" y="6343"/>
                    </a:lnTo>
                    <a:lnTo>
                      <a:pt x="18393" y="6395"/>
                    </a:lnTo>
                    <a:lnTo>
                      <a:pt x="18419" y="6334"/>
                    </a:lnTo>
                    <a:lnTo>
                      <a:pt x="18408" y="6109"/>
                    </a:lnTo>
                    <a:lnTo>
                      <a:pt x="18330" y="6006"/>
                    </a:lnTo>
                    <a:lnTo>
                      <a:pt x="18398" y="6006"/>
                    </a:lnTo>
                    <a:lnTo>
                      <a:pt x="18450" y="5942"/>
                    </a:lnTo>
                    <a:lnTo>
                      <a:pt x="18542" y="5913"/>
                    </a:lnTo>
                    <a:lnTo>
                      <a:pt x="18568" y="6016"/>
                    </a:lnTo>
                    <a:lnTo>
                      <a:pt x="18620" y="6067"/>
                    </a:lnTo>
                    <a:lnTo>
                      <a:pt x="18667" y="5904"/>
                    </a:lnTo>
                    <a:lnTo>
                      <a:pt x="18766" y="5904"/>
                    </a:lnTo>
                    <a:lnTo>
                      <a:pt x="18822" y="5830"/>
                    </a:lnTo>
                    <a:lnTo>
                      <a:pt x="18827" y="5737"/>
                    </a:lnTo>
                    <a:lnTo>
                      <a:pt x="18801" y="5666"/>
                    </a:lnTo>
                    <a:lnTo>
                      <a:pt x="18797" y="5564"/>
                    </a:lnTo>
                    <a:lnTo>
                      <a:pt x="18756" y="5419"/>
                    </a:lnTo>
                    <a:lnTo>
                      <a:pt x="18771" y="5288"/>
                    </a:lnTo>
                    <a:lnTo>
                      <a:pt x="18740" y="5172"/>
                    </a:lnTo>
                    <a:lnTo>
                      <a:pt x="18652" y="4989"/>
                    </a:lnTo>
                    <a:close/>
                    <a:moveTo>
                      <a:pt x="11313" y="5009"/>
                    </a:moveTo>
                    <a:lnTo>
                      <a:pt x="11287" y="5050"/>
                    </a:lnTo>
                    <a:lnTo>
                      <a:pt x="11256" y="5050"/>
                    </a:lnTo>
                    <a:lnTo>
                      <a:pt x="11267" y="5121"/>
                    </a:lnTo>
                    <a:lnTo>
                      <a:pt x="11272" y="5288"/>
                    </a:lnTo>
                    <a:lnTo>
                      <a:pt x="11298" y="5326"/>
                    </a:lnTo>
                    <a:lnTo>
                      <a:pt x="11319" y="5275"/>
                    </a:lnTo>
                    <a:lnTo>
                      <a:pt x="11345" y="5288"/>
                    </a:lnTo>
                    <a:lnTo>
                      <a:pt x="11350" y="5111"/>
                    </a:lnTo>
                    <a:lnTo>
                      <a:pt x="11313" y="5009"/>
                    </a:lnTo>
                    <a:close/>
                    <a:moveTo>
                      <a:pt x="11675" y="5419"/>
                    </a:moveTo>
                    <a:lnTo>
                      <a:pt x="11635" y="5429"/>
                    </a:lnTo>
                    <a:lnTo>
                      <a:pt x="11578" y="5442"/>
                    </a:lnTo>
                    <a:lnTo>
                      <a:pt x="11510" y="5429"/>
                    </a:lnTo>
                    <a:lnTo>
                      <a:pt x="11505" y="5503"/>
                    </a:lnTo>
                    <a:lnTo>
                      <a:pt x="11583" y="5564"/>
                    </a:lnTo>
                    <a:lnTo>
                      <a:pt x="11614" y="5583"/>
                    </a:lnTo>
                    <a:lnTo>
                      <a:pt x="11661" y="5634"/>
                    </a:lnTo>
                    <a:lnTo>
                      <a:pt x="11671" y="5564"/>
                    </a:lnTo>
                    <a:lnTo>
                      <a:pt x="11661" y="5522"/>
                    </a:lnTo>
                    <a:lnTo>
                      <a:pt x="11675" y="5419"/>
                    </a:lnTo>
                    <a:close/>
                    <a:moveTo>
                      <a:pt x="12153" y="5759"/>
                    </a:moveTo>
                    <a:lnTo>
                      <a:pt x="12142" y="5820"/>
                    </a:lnTo>
                    <a:lnTo>
                      <a:pt x="12215" y="5840"/>
                    </a:lnTo>
                    <a:lnTo>
                      <a:pt x="12215" y="5862"/>
                    </a:lnTo>
                    <a:lnTo>
                      <a:pt x="12297" y="5852"/>
                    </a:lnTo>
                    <a:lnTo>
                      <a:pt x="12304" y="5811"/>
                    </a:lnTo>
                    <a:lnTo>
                      <a:pt x="12271" y="5830"/>
                    </a:lnTo>
                    <a:lnTo>
                      <a:pt x="12271" y="5811"/>
                    </a:lnTo>
                    <a:lnTo>
                      <a:pt x="12231" y="5801"/>
                    </a:lnTo>
                    <a:lnTo>
                      <a:pt x="12184" y="5801"/>
                    </a:lnTo>
                    <a:lnTo>
                      <a:pt x="12153" y="5759"/>
                    </a:lnTo>
                    <a:close/>
                    <a:moveTo>
                      <a:pt x="12775" y="5759"/>
                    </a:moveTo>
                    <a:lnTo>
                      <a:pt x="12723" y="5801"/>
                    </a:lnTo>
                    <a:lnTo>
                      <a:pt x="12681" y="5801"/>
                    </a:lnTo>
                    <a:lnTo>
                      <a:pt x="12676" y="5830"/>
                    </a:lnTo>
                    <a:lnTo>
                      <a:pt x="12671" y="5830"/>
                    </a:lnTo>
                    <a:lnTo>
                      <a:pt x="12645" y="5840"/>
                    </a:lnTo>
                    <a:lnTo>
                      <a:pt x="12660" y="5891"/>
                    </a:lnTo>
                    <a:lnTo>
                      <a:pt x="12692" y="5913"/>
                    </a:lnTo>
                    <a:lnTo>
                      <a:pt x="12749" y="5862"/>
                    </a:lnTo>
                    <a:lnTo>
                      <a:pt x="12744" y="5852"/>
                    </a:lnTo>
                    <a:lnTo>
                      <a:pt x="12738" y="5820"/>
                    </a:lnTo>
                    <a:lnTo>
                      <a:pt x="12775" y="5759"/>
                    </a:lnTo>
                    <a:close/>
                    <a:moveTo>
                      <a:pt x="18481" y="5942"/>
                    </a:moveTo>
                    <a:lnTo>
                      <a:pt x="18471" y="5994"/>
                    </a:lnTo>
                    <a:lnTo>
                      <a:pt x="18434" y="5984"/>
                    </a:lnTo>
                    <a:lnTo>
                      <a:pt x="18424" y="6067"/>
                    </a:lnTo>
                    <a:lnTo>
                      <a:pt x="18434" y="6128"/>
                    </a:lnTo>
                    <a:lnTo>
                      <a:pt x="18481" y="6170"/>
                    </a:lnTo>
                    <a:lnTo>
                      <a:pt x="18481" y="6087"/>
                    </a:lnTo>
                    <a:lnTo>
                      <a:pt x="18502" y="6058"/>
                    </a:lnTo>
                    <a:lnTo>
                      <a:pt x="18533" y="6096"/>
                    </a:lnTo>
                    <a:lnTo>
                      <a:pt x="18549" y="6016"/>
                    </a:lnTo>
                    <a:lnTo>
                      <a:pt x="18533" y="5974"/>
                    </a:lnTo>
                    <a:lnTo>
                      <a:pt x="18481" y="5942"/>
                    </a:lnTo>
                    <a:close/>
                    <a:moveTo>
                      <a:pt x="6229" y="6940"/>
                    </a:moveTo>
                    <a:lnTo>
                      <a:pt x="6229" y="6950"/>
                    </a:lnTo>
                    <a:lnTo>
                      <a:pt x="6250" y="7011"/>
                    </a:lnTo>
                    <a:lnTo>
                      <a:pt x="6240" y="7084"/>
                    </a:lnTo>
                    <a:lnTo>
                      <a:pt x="6250" y="7094"/>
                    </a:lnTo>
                    <a:lnTo>
                      <a:pt x="6271" y="7001"/>
                    </a:lnTo>
                    <a:lnTo>
                      <a:pt x="6229" y="6940"/>
                    </a:lnTo>
                    <a:close/>
                    <a:moveTo>
                      <a:pt x="6182" y="6959"/>
                    </a:moveTo>
                    <a:lnTo>
                      <a:pt x="6156" y="6969"/>
                    </a:lnTo>
                    <a:lnTo>
                      <a:pt x="6156" y="7020"/>
                    </a:lnTo>
                    <a:lnTo>
                      <a:pt x="6219" y="7001"/>
                    </a:lnTo>
                    <a:lnTo>
                      <a:pt x="6224" y="6959"/>
                    </a:lnTo>
                    <a:lnTo>
                      <a:pt x="6182" y="6959"/>
                    </a:lnTo>
                    <a:close/>
                    <a:moveTo>
                      <a:pt x="17972" y="7174"/>
                    </a:moveTo>
                    <a:lnTo>
                      <a:pt x="17937" y="7277"/>
                    </a:lnTo>
                    <a:lnTo>
                      <a:pt x="17916" y="7412"/>
                    </a:lnTo>
                    <a:lnTo>
                      <a:pt x="17932" y="7514"/>
                    </a:lnTo>
                    <a:lnTo>
                      <a:pt x="17972" y="7627"/>
                    </a:lnTo>
                    <a:lnTo>
                      <a:pt x="17988" y="7514"/>
                    </a:lnTo>
                    <a:lnTo>
                      <a:pt x="18005" y="7299"/>
                    </a:lnTo>
                    <a:lnTo>
                      <a:pt x="18005" y="7216"/>
                    </a:lnTo>
                    <a:lnTo>
                      <a:pt x="17972" y="7174"/>
                    </a:lnTo>
                    <a:close/>
                    <a:moveTo>
                      <a:pt x="6182" y="7187"/>
                    </a:moveTo>
                    <a:lnTo>
                      <a:pt x="6167" y="7277"/>
                    </a:lnTo>
                    <a:lnTo>
                      <a:pt x="6182" y="7309"/>
                    </a:lnTo>
                    <a:lnTo>
                      <a:pt x="6193" y="7393"/>
                    </a:lnTo>
                    <a:lnTo>
                      <a:pt x="6208" y="7380"/>
                    </a:lnTo>
                    <a:lnTo>
                      <a:pt x="6214" y="7309"/>
                    </a:lnTo>
                    <a:lnTo>
                      <a:pt x="6203" y="7197"/>
                    </a:lnTo>
                    <a:lnTo>
                      <a:pt x="6182" y="7187"/>
                    </a:lnTo>
                    <a:close/>
                    <a:moveTo>
                      <a:pt x="5923" y="7463"/>
                    </a:moveTo>
                    <a:lnTo>
                      <a:pt x="5908" y="7473"/>
                    </a:lnTo>
                    <a:lnTo>
                      <a:pt x="5861" y="7495"/>
                    </a:lnTo>
                    <a:lnTo>
                      <a:pt x="5830" y="7514"/>
                    </a:lnTo>
                    <a:lnTo>
                      <a:pt x="5800" y="7547"/>
                    </a:lnTo>
                    <a:lnTo>
                      <a:pt x="5783" y="7598"/>
                    </a:lnTo>
                    <a:lnTo>
                      <a:pt x="5753" y="7636"/>
                    </a:lnTo>
                    <a:lnTo>
                      <a:pt x="5774" y="7649"/>
                    </a:lnTo>
                    <a:lnTo>
                      <a:pt x="5804" y="7636"/>
                    </a:lnTo>
                    <a:lnTo>
                      <a:pt x="5814" y="7607"/>
                    </a:lnTo>
                    <a:lnTo>
                      <a:pt x="5840" y="7598"/>
                    </a:lnTo>
                    <a:lnTo>
                      <a:pt x="5887" y="7534"/>
                    </a:lnTo>
                    <a:lnTo>
                      <a:pt x="5944" y="7534"/>
                    </a:lnTo>
                    <a:lnTo>
                      <a:pt x="5923" y="7575"/>
                    </a:lnTo>
                    <a:lnTo>
                      <a:pt x="5939" y="7598"/>
                    </a:lnTo>
                    <a:lnTo>
                      <a:pt x="6017" y="7617"/>
                    </a:lnTo>
                    <a:lnTo>
                      <a:pt x="6033" y="7649"/>
                    </a:lnTo>
                    <a:lnTo>
                      <a:pt x="6085" y="7688"/>
                    </a:lnTo>
                    <a:lnTo>
                      <a:pt x="6120" y="7678"/>
                    </a:lnTo>
                    <a:lnTo>
                      <a:pt x="6130" y="7761"/>
                    </a:lnTo>
                    <a:lnTo>
                      <a:pt x="6146" y="7790"/>
                    </a:lnTo>
                    <a:lnTo>
                      <a:pt x="6188" y="7803"/>
                    </a:lnTo>
                    <a:lnTo>
                      <a:pt x="6208" y="7842"/>
                    </a:lnTo>
                    <a:lnTo>
                      <a:pt x="6162" y="7916"/>
                    </a:lnTo>
                    <a:lnTo>
                      <a:pt x="6250" y="7906"/>
                    </a:lnTo>
                    <a:lnTo>
                      <a:pt x="6292" y="7916"/>
                    </a:lnTo>
                    <a:lnTo>
                      <a:pt x="6328" y="7906"/>
                    </a:lnTo>
                    <a:lnTo>
                      <a:pt x="6370" y="7893"/>
                    </a:lnTo>
                    <a:lnTo>
                      <a:pt x="6379" y="7855"/>
                    </a:lnTo>
                    <a:lnTo>
                      <a:pt x="6337" y="7803"/>
                    </a:lnTo>
                    <a:lnTo>
                      <a:pt x="6297" y="7790"/>
                    </a:lnTo>
                    <a:lnTo>
                      <a:pt x="6302" y="7761"/>
                    </a:lnTo>
                    <a:lnTo>
                      <a:pt x="6266" y="7729"/>
                    </a:lnTo>
                    <a:lnTo>
                      <a:pt x="6245" y="7729"/>
                    </a:lnTo>
                    <a:lnTo>
                      <a:pt x="6214" y="7668"/>
                    </a:lnTo>
                    <a:lnTo>
                      <a:pt x="6167" y="7585"/>
                    </a:lnTo>
                    <a:lnTo>
                      <a:pt x="6151" y="7556"/>
                    </a:lnTo>
                    <a:lnTo>
                      <a:pt x="6094" y="7566"/>
                    </a:lnTo>
                    <a:lnTo>
                      <a:pt x="6073" y="7524"/>
                    </a:lnTo>
                    <a:lnTo>
                      <a:pt x="6022" y="7473"/>
                    </a:lnTo>
                    <a:lnTo>
                      <a:pt x="5975" y="7473"/>
                    </a:lnTo>
                    <a:lnTo>
                      <a:pt x="5923" y="7463"/>
                    </a:lnTo>
                    <a:close/>
                    <a:moveTo>
                      <a:pt x="1322" y="7598"/>
                    </a:moveTo>
                    <a:lnTo>
                      <a:pt x="1310" y="7607"/>
                    </a:lnTo>
                    <a:lnTo>
                      <a:pt x="1305" y="7617"/>
                    </a:lnTo>
                    <a:lnTo>
                      <a:pt x="1326" y="7636"/>
                    </a:lnTo>
                    <a:lnTo>
                      <a:pt x="1331" y="7627"/>
                    </a:lnTo>
                    <a:lnTo>
                      <a:pt x="1336" y="7598"/>
                    </a:lnTo>
                    <a:lnTo>
                      <a:pt x="1322" y="7598"/>
                    </a:lnTo>
                    <a:close/>
                    <a:moveTo>
                      <a:pt x="1409" y="7659"/>
                    </a:moveTo>
                    <a:lnTo>
                      <a:pt x="1388" y="7678"/>
                    </a:lnTo>
                    <a:lnTo>
                      <a:pt x="1388" y="7688"/>
                    </a:lnTo>
                    <a:lnTo>
                      <a:pt x="1394" y="7720"/>
                    </a:lnTo>
                    <a:lnTo>
                      <a:pt x="1414" y="7720"/>
                    </a:lnTo>
                    <a:lnTo>
                      <a:pt x="1420" y="7720"/>
                    </a:lnTo>
                    <a:lnTo>
                      <a:pt x="1409" y="7668"/>
                    </a:lnTo>
                    <a:lnTo>
                      <a:pt x="1409" y="7659"/>
                    </a:lnTo>
                    <a:close/>
                    <a:moveTo>
                      <a:pt x="1446" y="7729"/>
                    </a:moveTo>
                    <a:lnTo>
                      <a:pt x="1440" y="7752"/>
                    </a:lnTo>
                    <a:lnTo>
                      <a:pt x="1472" y="7752"/>
                    </a:lnTo>
                    <a:lnTo>
                      <a:pt x="1472" y="7739"/>
                    </a:lnTo>
                    <a:lnTo>
                      <a:pt x="1446" y="7729"/>
                    </a:lnTo>
                    <a:close/>
                    <a:moveTo>
                      <a:pt x="1477" y="7761"/>
                    </a:moveTo>
                    <a:lnTo>
                      <a:pt x="1472" y="7771"/>
                    </a:lnTo>
                    <a:lnTo>
                      <a:pt x="1472" y="7781"/>
                    </a:lnTo>
                    <a:lnTo>
                      <a:pt x="1477" y="7790"/>
                    </a:lnTo>
                    <a:lnTo>
                      <a:pt x="1482" y="7822"/>
                    </a:lnTo>
                    <a:lnTo>
                      <a:pt x="1503" y="7813"/>
                    </a:lnTo>
                    <a:lnTo>
                      <a:pt x="1513" y="7790"/>
                    </a:lnTo>
                    <a:lnTo>
                      <a:pt x="1498" y="7771"/>
                    </a:lnTo>
                    <a:lnTo>
                      <a:pt x="1477" y="7761"/>
                    </a:lnTo>
                    <a:close/>
                    <a:moveTo>
                      <a:pt x="1513" y="7864"/>
                    </a:moveTo>
                    <a:lnTo>
                      <a:pt x="1508" y="7874"/>
                    </a:lnTo>
                    <a:lnTo>
                      <a:pt x="1508" y="7893"/>
                    </a:lnTo>
                    <a:lnTo>
                      <a:pt x="1492" y="7925"/>
                    </a:lnTo>
                    <a:lnTo>
                      <a:pt x="1487" y="7935"/>
                    </a:lnTo>
                    <a:lnTo>
                      <a:pt x="1492" y="7986"/>
                    </a:lnTo>
                    <a:lnTo>
                      <a:pt x="1487" y="8028"/>
                    </a:lnTo>
                    <a:lnTo>
                      <a:pt x="1498" y="8047"/>
                    </a:lnTo>
                    <a:lnTo>
                      <a:pt x="1513" y="8018"/>
                    </a:lnTo>
                    <a:lnTo>
                      <a:pt x="1534" y="7996"/>
                    </a:lnTo>
                    <a:lnTo>
                      <a:pt x="1560" y="7967"/>
                    </a:lnTo>
                    <a:lnTo>
                      <a:pt x="1555" y="7916"/>
                    </a:lnTo>
                    <a:lnTo>
                      <a:pt x="1543" y="7893"/>
                    </a:lnTo>
                    <a:lnTo>
                      <a:pt x="1534" y="7883"/>
                    </a:lnTo>
                    <a:lnTo>
                      <a:pt x="1518" y="7864"/>
                    </a:lnTo>
                    <a:lnTo>
                      <a:pt x="1513" y="7864"/>
                    </a:lnTo>
                    <a:close/>
                    <a:moveTo>
                      <a:pt x="17371" y="7883"/>
                    </a:moveTo>
                    <a:lnTo>
                      <a:pt x="17310" y="7925"/>
                    </a:lnTo>
                    <a:lnTo>
                      <a:pt x="17284" y="7986"/>
                    </a:lnTo>
                    <a:lnTo>
                      <a:pt x="17294" y="8098"/>
                    </a:lnTo>
                    <a:lnTo>
                      <a:pt x="17345" y="8140"/>
                    </a:lnTo>
                    <a:lnTo>
                      <a:pt x="17392" y="8079"/>
                    </a:lnTo>
                    <a:lnTo>
                      <a:pt x="17402" y="7996"/>
                    </a:lnTo>
                    <a:lnTo>
                      <a:pt x="17423" y="7935"/>
                    </a:lnTo>
                    <a:lnTo>
                      <a:pt x="17402" y="7883"/>
                    </a:lnTo>
                    <a:lnTo>
                      <a:pt x="17371" y="7883"/>
                    </a:lnTo>
                    <a:close/>
                    <a:moveTo>
                      <a:pt x="6436" y="7906"/>
                    </a:moveTo>
                    <a:lnTo>
                      <a:pt x="6422" y="7944"/>
                    </a:lnTo>
                    <a:lnTo>
                      <a:pt x="6457" y="7967"/>
                    </a:lnTo>
                    <a:lnTo>
                      <a:pt x="6452" y="8018"/>
                    </a:lnTo>
                    <a:lnTo>
                      <a:pt x="6478" y="8079"/>
                    </a:lnTo>
                    <a:lnTo>
                      <a:pt x="6452" y="8111"/>
                    </a:lnTo>
                    <a:lnTo>
                      <a:pt x="6410" y="8098"/>
                    </a:lnTo>
                    <a:lnTo>
                      <a:pt x="6354" y="8079"/>
                    </a:lnTo>
                    <a:lnTo>
                      <a:pt x="6349" y="8121"/>
                    </a:lnTo>
                    <a:lnTo>
                      <a:pt x="6379" y="8163"/>
                    </a:lnTo>
                    <a:lnTo>
                      <a:pt x="6405" y="8140"/>
                    </a:lnTo>
                    <a:lnTo>
                      <a:pt x="6441" y="8150"/>
                    </a:lnTo>
                    <a:lnTo>
                      <a:pt x="6473" y="8140"/>
                    </a:lnTo>
                    <a:lnTo>
                      <a:pt x="6509" y="8163"/>
                    </a:lnTo>
                    <a:lnTo>
                      <a:pt x="6509" y="8201"/>
                    </a:lnTo>
                    <a:lnTo>
                      <a:pt x="6525" y="8224"/>
                    </a:lnTo>
                    <a:lnTo>
                      <a:pt x="6556" y="8130"/>
                    </a:lnTo>
                    <a:lnTo>
                      <a:pt x="6577" y="8111"/>
                    </a:lnTo>
                    <a:lnTo>
                      <a:pt x="6582" y="8140"/>
                    </a:lnTo>
                    <a:lnTo>
                      <a:pt x="6608" y="8130"/>
                    </a:lnTo>
                    <a:lnTo>
                      <a:pt x="6617" y="8111"/>
                    </a:lnTo>
                    <a:lnTo>
                      <a:pt x="6639" y="8121"/>
                    </a:lnTo>
                    <a:lnTo>
                      <a:pt x="6664" y="8111"/>
                    </a:lnTo>
                    <a:lnTo>
                      <a:pt x="6690" y="8140"/>
                    </a:lnTo>
                    <a:lnTo>
                      <a:pt x="6716" y="8089"/>
                    </a:lnTo>
                    <a:lnTo>
                      <a:pt x="6690" y="8037"/>
                    </a:lnTo>
                    <a:lnTo>
                      <a:pt x="6664" y="8028"/>
                    </a:lnTo>
                    <a:lnTo>
                      <a:pt x="6669" y="7986"/>
                    </a:lnTo>
                    <a:lnTo>
                      <a:pt x="6634" y="7996"/>
                    </a:lnTo>
                    <a:lnTo>
                      <a:pt x="6629" y="7944"/>
                    </a:lnTo>
                    <a:lnTo>
                      <a:pt x="6613" y="7944"/>
                    </a:lnTo>
                    <a:lnTo>
                      <a:pt x="6577" y="7916"/>
                    </a:lnTo>
                    <a:lnTo>
                      <a:pt x="6530" y="7916"/>
                    </a:lnTo>
                    <a:lnTo>
                      <a:pt x="6525" y="7935"/>
                    </a:lnTo>
                    <a:lnTo>
                      <a:pt x="6473" y="7916"/>
                    </a:lnTo>
                    <a:lnTo>
                      <a:pt x="6436" y="7906"/>
                    </a:lnTo>
                    <a:close/>
                    <a:moveTo>
                      <a:pt x="6151" y="8098"/>
                    </a:moveTo>
                    <a:lnTo>
                      <a:pt x="6125" y="8111"/>
                    </a:lnTo>
                    <a:lnTo>
                      <a:pt x="6115" y="8140"/>
                    </a:lnTo>
                    <a:lnTo>
                      <a:pt x="6146" y="8191"/>
                    </a:lnTo>
                    <a:lnTo>
                      <a:pt x="6177" y="8214"/>
                    </a:lnTo>
                    <a:lnTo>
                      <a:pt x="6198" y="8182"/>
                    </a:lnTo>
                    <a:lnTo>
                      <a:pt x="6240" y="8182"/>
                    </a:lnTo>
                    <a:lnTo>
                      <a:pt x="6234" y="8150"/>
                    </a:lnTo>
                    <a:lnTo>
                      <a:pt x="6203" y="8111"/>
                    </a:lnTo>
                    <a:lnTo>
                      <a:pt x="6162" y="8098"/>
                    </a:lnTo>
                    <a:lnTo>
                      <a:pt x="6151" y="8098"/>
                    </a:lnTo>
                    <a:close/>
                    <a:moveTo>
                      <a:pt x="6789" y="8098"/>
                    </a:moveTo>
                    <a:lnTo>
                      <a:pt x="6778" y="8121"/>
                    </a:lnTo>
                    <a:lnTo>
                      <a:pt x="6778" y="8172"/>
                    </a:lnTo>
                    <a:lnTo>
                      <a:pt x="6815" y="8172"/>
                    </a:lnTo>
                    <a:lnTo>
                      <a:pt x="6862" y="8172"/>
                    </a:lnTo>
                    <a:lnTo>
                      <a:pt x="6877" y="8140"/>
                    </a:lnTo>
                    <a:lnTo>
                      <a:pt x="6867" y="8111"/>
                    </a:lnTo>
                    <a:lnTo>
                      <a:pt x="6836" y="8098"/>
                    </a:lnTo>
                    <a:lnTo>
                      <a:pt x="6789" y="8098"/>
                    </a:lnTo>
                    <a:close/>
                    <a:moveTo>
                      <a:pt x="18014" y="8098"/>
                    </a:moveTo>
                    <a:lnTo>
                      <a:pt x="18009" y="8224"/>
                    </a:lnTo>
                    <a:lnTo>
                      <a:pt x="18019" y="8439"/>
                    </a:lnTo>
                    <a:lnTo>
                      <a:pt x="17993" y="8387"/>
                    </a:lnTo>
                    <a:lnTo>
                      <a:pt x="18005" y="8522"/>
                    </a:lnTo>
                    <a:lnTo>
                      <a:pt x="18014" y="8583"/>
                    </a:lnTo>
                    <a:lnTo>
                      <a:pt x="18050" y="8653"/>
                    </a:lnTo>
                    <a:lnTo>
                      <a:pt x="18056" y="8612"/>
                    </a:lnTo>
                    <a:lnTo>
                      <a:pt x="18076" y="8644"/>
                    </a:lnTo>
                    <a:lnTo>
                      <a:pt x="18061" y="8676"/>
                    </a:lnTo>
                    <a:lnTo>
                      <a:pt x="18061" y="8737"/>
                    </a:lnTo>
                    <a:lnTo>
                      <a:pt x="18092" y="8766"/>
                    </a:lnTo>
                    <a:lnTo>
                      <a:pt x="18144" y="8747"/>
                    </a:lnTo>
                    <a:lnTo>
                      <a:pt x="18191" y="8830"/>
                    </a:lnTo>
                    <a:lnTo>
                      <a:pt x="18201" y="8779"/>
                    </a:lnTo>
                    <a:lnTo>
                      <a:pt x="18226" y="8849"/>
                    </a:lnTo>
                    <a:lnTo>
                      <a:pt x="18278" y="8910"/>
                    </a:lnTo>
                    <a:lnTo>
                      <a:pt x="18283" y="8849"/>
                    </a:lnTo>
                    <a:lnTo>
                      <a:pt x="18257" y="8817"/>
                    </a:lnTo>
                    <a:lnTo>
                      <a:pt x="18264" y="8747"/>
                    </a:lnTo>
                    <a:lnTo>
                      <a:pt x="18180" y="8663"/>
                    </a:lnTo>
                    <a:lnTo>
                      <a:pt x="18154" y="8686"/>
                    </a:lnTo>
                    <a:lnTo>
                      <a:pt x="18123" y="8663"/>
                    </a:lnTo>
                    <a:lnTo>
                      <a:pt x="18102" y="8560"/>
                    </a:lnTo>
                    <a:lnTo>
                      <a:pt x="18102" y="8448"/>
                    </a:lnTo>
                    <a:lnTo>
                      <a:pt x="18134" y="8406"/>
                    </a:lnTo>
                    <a:lnTo>
                      <a:pt x="18139" y="8294"/>
                    </a:lnTo>
                    <a:lnTo>
                      <a:pt x="18113" y="8191"/>
                    </a:lnTo>
                    <a:lnTo>
                      <a:pt x="18118" y="8140"/>
                    </a:lnTo>
                    <a:lnTo>
                      <a:pt x="18108" y="8098"/>
                    </a:lnTo>
                    <a:lnTo>
                      <a:pt x="18092" y="8140"/>
                    </a:lnTo>
                    <a:lnTo>
                      <a:pt x="18050" y="8098"/>
                    </a:lnTo>
                    <a:lnTo>
                      <a:pt x="18014" y="8098"/>
                    </a:lnTo>
                    <a:close/>
                    <a:moveTo>
                      <a:pt x="18045" y="8788"/>
                    </a:moveTo>
                    <a:lnTo>
                      <a:pt x="18082" y="8891"/>
                    </a:lnTo>
                    <a:lnTo>
                      <a:pt x="18113" y="8961"/>
                    </a:lnTo>
                    <a:lnTo>
                      <a:pt x="18123" y="8840"/>
                    </a:lnTo>
                    <a:lnTo>
                      <a:pt x="18097" y="8788"/>
                    </a:lnTo>
                    <a:lnTo>
                      <a:pt x="18045" y="8788"/>
                    </a:lnTo>
                    <a:close/>
                    <a:moveTo>
                      <a:pt x="18290" y="8910"/>
                    </a:moveTo>
                    <a:lnTo>
                      <a:pt x="18335" y="9013"/>
                    </a:lnTo>
                    <a:lnTo>
                      <a:pt x="18335" y="9064"/>
                    </a:lnTo>
                    <a:lnTo>
                      <a:pt x="18299" y="9055"/>
                    </a:lnTo>
                    <a:lnTo>
                      <a:pt x="18316" y="9138"/>
                    </a:lnTo>
                    <a:lnTo>
                      <a:pt x="18335" y="9148"/>
                    </a:lnTo>
                    <a:lnTo>
                      <a:pt x="18341" y="9241"/>
                    </a:lnTo>
                    <a:lnTo>
                      <a:pt x="18367" y="9209"/>
                    </a:lnTo>
                    <a:lnTo>
                      <a:pt x="18351" y="9125"/>
                    </a:lnTo>
                    <a:lnTo>
                      <a:pt x="18346" y="9074"/>
                    </a:lnTo>
                    <a:lnTo>
                      <a:pt x="18393" y="9116"/>
                    </a:lnTo>
                    <a:lnTo>
                      <a:pt x="18367" y="8961"/>
                    </a:lnTo>
                    <a:lnTo>
                      <a:pt x="18346" y="8910"/>
                    </a:lnTo>
                    <a:lnTo>
                      <a:pt x="18290" y="8910"/>
                    </a:lnTo>
                    <a:close/>
                    <a:moveTo>
                      <a:pt x="18154" y="9003"/>
                    </a:moveTo>
                    <a:lnTo>
                      <a:pt x="18165" y="9064"/>
                    </a:lnTo>
                    <a:lnTo>
                      <a:pt x="18165" y="9138"/>
                    </a:lnTo>
                    <a:lnTo>
                      <a:pt x="18170" y="9199"/>
                    </a:lnTo>
                    <a:lnTo>
                      <a:pt x="18205" y="9157"/>
                    </a:lnTo>
                    <a:lnTo>
                      <a:pt x="18231" y="9096"/>
                    </a:lnTo>
                    <a:lnTo>
                      <a:pt x="18226" y="9045"/>
                    </a:lnTo>
                    <a:lnTo>
                      <a:pt x="18191" y="9045"/>
                    </a:lnTo>
                    <a:lnTo>
                      <a:pt x="18154" y="9003"/>
                    </a:lnTo>
                    <a:close/>
                    <a:moveTo>
                      <a:pt x="18014" y="9074"/>
                    </a:moveTo>
                    <a:lnTo>
                      <a:pt x="17988" y="9209"/>
                    </a:lnTo>
                    <a:lnTo>
                      <a:pt x="17958" y="9302"/>
                    </a:lnTo>
                    <a:lnTo>
                      <a:pt x="17916" y="9382"/>
                    </a:lnTo>
                    <a:lnTo>
                      <a:pt x="17890" y="9475"/>
                    </a:lnTo>
                    <a:lnTo>
                      <a:pt x="17962" y="9353"/>
                    </a:lnTo>
                    <a:lnTo>
                      <a:pt x="17993" y="9260"/>
                    </a:lnTo>
                    <a:lnTo>
                      <a:pt x="18031" y="9176"/>
                    </a:lnTo>
                    <a:lnTo>
                      <a:pt x="18014" y="9074"/>
                    </a:lnTo>
                    <a:close/>
                    <a:moveTo>
                      <a:pt x="18290" y="9087"/>
                    </a:moveTo>
                    <a:lnTo>
                      <a:pt x="18252" y="9218"/>
                    </a:lnTo>
                    <a:lnTo>
                      <a:pt x="18257" y="9125"/>
                    </a:lnTo>
                    <a:lnTo>
                      <a:pt x="18222" y="9138"/>
                    </a:lnTo>
                    <a:lnTo>
                      <a:pt x="18222" y="9218"/>
                    </a:lnTo>
                    <a:lnTo>
                      <a:pt x="18205" y="9260"/>
                    </a:lnTo>
                    <a:lnTo>
                      <a:pt x="18196" y="9302"/>
                    </a:lnTo>
                    <a:lnTo>
                      <a:pt x="18238" y="9395"/>
                    </a:lnTo>
                    <a:lnTo>
                      <a:pt x="18257" y="9353"/>
                    </a:lnTo>
                    <a:lnTo>
                      <a:pt x="18269" y="9260"/>
                    </a:lnTo>
                    <a:lnTo>
                      <a:pt x="18290" y="9218"/>
                    </a:lnTo>
                    <a:lnTo>
                      <a:pt x="18290" y="9087"/>
                    </a:lnTo>
                    <a:close/>
                    <a:moveTo>
                      <a:pt x="7110" y="9138"/>
                    </a:moveTo>
                    <a:lnTo>
                      <a:pt x="7074" y="9157"/>
                    </a:lnTo>
                    <a:lnTo>
                      <a:pt x="7074" y="9209"/>
                    </a:lnTo>
                    <a:lnTo>
                      <a:pt x="7058" y="9250"/>
                    </a:lnTo>
                    <a:lnTo>
                      <a:pt x="7069" y="9260"/>
                    </a:lnTo>
                    <a:lnTo>
                      <a:pt x="7121" y="9241"/>
                    </a:lnTo>
                    <a:lnTo>
                      <a:pt x="7126" y="9138"/>
                    </a:lnTo>
                    <a:lnTo>
                      <a:pt x="7110" y="9138"/>
                    </a:lnTo>
                    <a:close/>
                    <a:moveTo>
                      <a:pt x="15647" y="9279"/>
                    </a:moveTo>
                    <a:lnTo>
                      <a:pt x="15621" y="9507"/>
                    </a:lnTo>
                    <a:lnTo>
                      <a:pt x="15635" y="9703"/>
                    </a:lnTo>
                    <a:lnTo>
                      <a:pt x="15666" y="9805"/>
                    </a:lnTo>
                    <a:lnTo>
                      <a:pt x="15718" y="9773"/>
                    </a:lnTo>
                    <a:lnTo>
                      <a:pt x="15744" y="9732"/>
                    </a:lnTo>
                    <a:lnTo>
                      <a:pt x="15750" y="9600"/>
                    </a:lnTo>
                    <a:lnTo>
                      <a:pt x="15718" y="9456"/>
                    </a:lnTo>
                    <a:lnTo>
                      <a:pt x="15687" y="9353"/>
                    </a:lnTo>
                    <a:lnTo>
                      <a:pt x="15647" y="9279"/>
                    </a:lnTo>
                    <a:close/>
                    <a:moveTo>
                      <a:pt x="18382" y="9292"/>
                    </a:moveTo>
                    <a:lnTo>
                      <a:pt x="18387" y="9395"/>
                    </a:lnTo>
                    <a:lnTo>
                      <a:pt x="18346" y="9404"/>
                    </a:lnTo>
                    <a:lnTo>
                      <a:pt x="18335" y="9456"/>
                    </a:lnTo>
                    <a:lnTo>
                      <a:pt x="18294" y="9497"/>
                    </a:lnTo>
                    <a:lnTo>
                      <a:pt x="18269" y="9433"/>
                    </a:lnTo>
                    <a:lnTo>
                      <a:pt x="18238" y="9484"/>
                    </a:lnTo>
                    <a:lnTo>
                      <a:pt x="18201" y="9526"/>
                    </a:lnTo>
                    <a:lnTo>
                      <a:pt x="18180" y="9639"/>
                    </a:lnTo>
                    <a:lnTo>
                      <a:pt x="18196" y="9680"/>
                    </a:lnTo>
                    <a:lnTo>
                      <a:pt x="18238" y="9600"/>
                    </a:lnTo>
                    <a:lnTo>
                      <a:pt x="18264" y="9610"/>
                    </a:lnTo>
                    <a:lnTo>
                      <a:pt x="18283" y="9558"/>
                    </a:lnTo>
                    <a:lnTo>
                      <a:pt x="18320" y="9619"/>
                    </a:lnTo>
                    <a:lnTo>
                      <a:pt x="18304" y="9680"/>
                    </a:lnTo>
                    <a:lnTo>
                      <a:pt x="18325" y="9783"/>
                    </a:lnTo>
                    <a:lnTo>
                      <a:pt x="18398" y="9857"/>
                    </a:lnTo>
                    <a:lnTo>
                      <a:pt x="18413" y="9793"/>
                    </a:lnTo>
                    <a:lnTo>
                      <a:pt x="18393" y="9690"/>
                    </a:lnTo>
                    <a:lnTo>
                      <a:pt x="18419" y="9629"/>
                    </a:lnTo>
                    <a:lnTo>
                      <a:pt x="18445" y="9764"/>
                    </a:lnTo>
                    <a:lnTo>
                      <a:pt x="18460" y="9639"/>
                    </a:lnTo>
                    <a:lnTo>
                      <a:pt x="18455" y="9568"/>
                    </a:lnTo>
                    <a:lnTo>
                      <a:pt x="18445" y="9475"/>
                    </a:lnTo>
                    <a:lnTo>
                      <a:pt x="18439" y="9424"/>
                    </a:lnTo>
                    <a:lnTo>
                      <a:pt x="18434" y="9353"/>
                    </a:lnTo>
                    <a:lnTo>
                      <a:pt x="18382" y="9292"/>
                    </a:lnTo>
                    <a:close/>
                    <a:moveTo>
                      <a:pt x="17869" y="9680"/>
                    </a:moveTo>
                    <a:lnTo>
                      <a:pt x="17843" y="9783"/>
                    </a:lnTo>
                    <a:lnTo>
                      <a:pt x="17797" y="9876"/>
                    </a:lnTo>
                    <a:lnTo>
                      <a:pt x="17750" y="9947"/>
                    </a:lnTo>
                    <a:lnTo>
                      <a:pt x="17724" y="9998"/>
                    </a:lnTo>
                    <a:lnTo>
                      <a:pt x="17698" y="10091"/>
                    </a:lnTo>
                    <a:lnTo>
                      <a:pt x="17656" y="10194"/>
                    </a:lnTo>
                    <a:lnTo>
                      <a:pt x="17584" y="10226"/>
                    </a:lnTo>
                    <a:lnTo>
                      <a:pt x="17558" y="10255"/>
                    </a:lnTo>
                    <a:lnTo>
                      <a:pt x="17548" y="10370"/>
                    </a:lnTo>
                    <a:lnTo>
                      <a:pt x="17501" y="10389"/>
                    </a:lnTo>
                    <a:lnTo>
                      <a:pt x="17454" y="10348"/>
                    </a:lnTo>
                    <a:lnTo>
                      <a:pt x="17418" y="10441"/>
                    </a:lnTo>
                    <a:lnTo>
                      <a:pt x="17413" y="10563"/>
                    </a:lnTo>
                    <a:lnTo>
                      <a:pt x="17423" y="10678"/>
                    </a:lnTo>
                    <a:lnTo>
                      <a:pt x="17449" y="10800"/>
                    </a:lnTo>
                    <a:lnTo>
                      <a:pt x="17480" y="10842"/>
                    </a:lnTo>
                    <a:lnTo>
                      <a:pt x="17486" y="11015"/>
                    </a:lnTo>
                    <a:lnTo>
                      <a:pt x="17538" y="11037"/>
                    </a:lnTo>
                    <a:lnTo>
                      <a:pt x="17579" y="11025"/>
                    </a:lnTo>
                    <a:lnTo>
                      <a:pt x="17600" y="11098"/>
                    </a:lnTo>
                    <a:lnTo>
                      <a:pt x="17673" y="11047"/>
                    </a:lnTo>
                    <a:lnTo>
                      <a:pt x="17703" y="11089"/>
                    </a:lnTo>
                    <a:lnTo>
                      <a:pt x="17745" y="11098"/>
                    </a:lnTo>
                    <a:lnTo>
                      <a:pt x="17765" y="11179"/>
                    </a:lnTo>
                    <a:lnTo>
                      <a:pt x="17838" y="11118"/>
                    </a:lnTo>
                    <a:lnTo>
                      <a:pt x="17843" y="11169"/>
                    </a:lnTo>
                    <a:lnTo>
                      <a:pt x="17875" y="10954"/>
                    </a:lnTo>
                    <a:lnTo>
                      <a:pt x="17875" y="10819"/>
                    </a:lnTo>
                    <a:lnTo>
                      <a:pt x="17937" y="10729"/>
                    </a:lnTo>
                    <a:lnTo>
                      <a:pt x="17932" y="10604"/>
                    </a:lnTo>
                    <a:lnTo>
                      <a:pt x="17953" y="10511"/>
                    </a:lnTo>
                    <a:lnTo>
                      <a:pt x="18024" y="10492"/>
                    </a:lnTo>
                    <a:lnTo>
                      <a:pt x="17953" y="10370"/>
                    </a:lnTo>
                    <a:lnTo>
                      <a:pt x="17962" y="10306"/>
                    </a:lnTo>
                    <a:lnTo>
                      <a:pt x="17916" y="10174"/>
                    </a:lnTo>
                    <a:lnTo>
                      <a:pt x="17946" y="10062"/>
                    </a:lnTo>
                    <a:lnTo>
                      <a:pt x="17993" y="10011"/>
                    </a:lnTo>
                    <a:lnTo>
                      <a:pt x="17979" y="9947"/>
                    </a:lnTo>
                    <a:lnTo>
                      <a:pt x="18019" y="9937"/>
                    </a:lnTo>
                    <a:lnTo>
                      <a:pt x="18024" y="9886"/>
                    </a:lnTo>
                    <a:lnTo>
                      <a:pt x="17972" y="9844"/>
                    </a:lnTo>
                    <a:lnTo>
                      <a:pt x="17932" y="9805"/>
                    </a:lnTo>
                    <a:lnTo>
                      <a:pt x="17927" y="9741"/>
                    </a:lnTo>
                    <a:lnTo>
                      <a:pt x="17894" y="9680"/>
                    </a:lnTo>
                    <a:lnTo>
                      <a:pt x="17869" y="9680"/>
                    </a:lnTo>
                    <a:close/>
                    <a:moveTo>
                      <a:pt x="16573" y="9876"/>
                    </a:moveTo>
                    <a:lnTo>
                      <a:pt x="16584" y="9937"/>
                    </a:lnTo>
                    <a:lnTo>
                      <a:pt x="16646" y="10091"/>
                    </a:lnTo>
                    <a:lnTo>
                      <a:pt x="16698" y="10174"/>
                    </a:lnTo>
                    <a:lnTo>
                      <a:pt x="16728" y="10287"/>
                    </a:lnTo>
                    <a:lnTo>
                      <a:pt x="16787" y="10370"/>
                    </a:lnTo>
                    <a:lnTo>
                      <a:pt x="16806" y="10482"/>
                    </a:lnTo>
                    <a:lnTo>
                      <a:pt x="16827" y="10595"/>
                    </a:lnTo>
                    <a:lnTo>
                      <a:pt x="16879" y="10707"/>
                    </a:lnTo>
                    <a:lnTo>
                      <a:pt x="16926" y="10903"/>
                    </a:lnTo>
                    <a:lnTo>
                      <a:pt x="16952" y="11005"/>
                    </a:lnTo>
                    <a:lnTo>
                      <a:pt x="16999" y="11108"/>
                    </a:lnTo>
                    <a:lnTo>
                      <a:pt x="17020" y="11191"/>
                    </a:lnTo>
                    <a:lnTo>
                      <a:pt x="17098" y="11304"/>
                    </a:lnTo>
                    <a:lnTo>
                      <a:pt x="17143" y="11416"/>
                    </a:lnTo>
                    <a:lnTo>
                      <a:pt x="17211" y="11416"/>
                    </a:lnTo>
                    <a:lnTo>
                      <a:pt x="17221" y="11201"/>
                    </a:lnTo>
                    <a:lnTo>
                      <a:pt x="17237" y="11037"/>
                    </a:lnTo>
                    <a:lnTo>
                      <a:pt x="17211" y="10954"/>
                    </a:lnTo>
                    <a:lnTo>
                      <a:pt x="17164" y="10935"/>
                    </a:lnTo>
                    <a:lnTo>
                      <a:pt x="17143" y="10861"/>
                    </a:lnTo>
                    <a:lnTo>
                      <a:pt x="17133" y="10768"/>
                    </a:lnTo>
                    <a:lnTo>
                      <a:pt x="17112" y="10758"/>
                    </a:lnTo>
                    <a:lnTo>
                      <a:pt x="17081" y="10717"/>
                    </a:lnTo>
                    <a:lnTo>
                      <a:pt x="17102" y="10604"/>
                    </a:lnTo>
                    <a:lnTo>
                      <a:pt x="17056" y="10543"/>
                    </a:lnTo>
                    <a:lnTo>
                      <a:pt x="17020" y="10431"/>
                    </a:lnTo>
                    <a:lnTo>
                      <a:pt x="16968" y="10338"/>
                    </a:lnTo>
                    <a:lnTo>
                      <a:pt x="16910" y="10338"/>
                    </a:lnTo>
                    <a:lnTo>
                      <a:pt x="16848" y="10184"/>
                    </a:lnTo>
                    <a:lnTo>
                      <a:pt x="16813" y="10133"/>
                    </a:lnTo>
                    <a:lnTo>
                      <a:pt x="16766" y="10040"/>
                    </a:lnTo>
                    <a:lnTo>
                      <a:pt x="16709" y="9908"/>
                    </a:lnTo>
                    <a:lnTo>
                      <a:pt x="16615" y="9876"/>
                    </a:lnTo>
                    <a:lnTo>
                      <a:pt x="16573" y="9876"/>
                    </a:lnTo>
                    <a:close/>
                    <a:moveTo>
                      <a:pt x="18563" y="10328"/>
                    </a:moveTo>
                    <a:lnTo>
                      <a:pt x="18542" y="10370"/>
                    </a:lnTo>
                    <a:lnTo>
                      <a:pt x="18533" y="10482"/>
                    </a:lnTo>
                    <a:lnTo>
                      <a:pt x="18554" y="10656"/>
                    </a:lnTo>
                    <a:lnTo>
                      <a:pt x="18575" y="10739"/>
                    </a:lnTo>
                    <a:lnTo>
                      <a:pt x="18594" y="10729"/>
                    </a:lnTo>
                    <a:lnTo>
                      <a:pt x="18568" y="10656"/>
                    </a:lnTo>
                    <a:lnTo>
                      <a:pt x="18580" y="10575"/>
                    </a:lnTo>
                    <a:lnTo>
                      <a:pt x="18610" y="10585"/>
                    </a:lnTo>
                    <a:lnTo>
                      <a:pt x="18610" y="10460"/>
                    </a:lnTo>
                    <a:lnTo>
                      <a:pt x="18605" y="10409"/>
                    </a:lnTo>
                    <a:lnTo>
                      <a:pt x="18568" y="10399"/>
                    </a:lnTo>
                    <a:lnTo>
                      <a:pt x="18563" y="10328"/>
                    </a:lnTo>
                    <a:close/>
                    <a:moveTo>
                      <a:pt x="18393" y="10399"/>
                    </a:moveTo>
                    <a:lnTo>
                      <a:pt x="18330" y="10492"/>
                    </a:lnTo>
                    <a:lnTo>
                      <a:pt x="18264" y="10502"/>
                    </a:lnTo>
                    <a:lnTo>
                      <a:pt x="18186" y="10482"/>
                    </a:lnTo>
                    <a:lnTo>
                      <a:pt x="18139" y="10441"/>
                    </a:lnTo>
                    <a:lnTo>
                      <a:pt x="18087" y="10543"/>
                    </a:lnTo>
                    <a:lnTo>
                      <a:pt x="18076" y="10595"/>
                    </a:lnTo>
                    <a:lnTo>
                      <a:pt x="18045" y="10800"/>
                    </a:lnTo>
                    <a:lnTo>
                      <a:pt x="18035" y="10912"/>
                    </a:lnTo>
                    <a:lnTo>
                      <a:pt x="18009" y="11005"/>
                    </a:lnTo>
                    <a:lnTo>
                      <a:pt x="18024" y="11098"/>
                    </a:lnTo>
                    <a:lnTo>
                      <a:pt x="18050" y="11098"/>
                    </a:lnTo>
                    <a:lnTo>
                      <a:pt x="18056" y="11230"/>
                    </a:lnTo>
                    <a:lnTo>
                      <a:pt x="18035" y="11355"/>
                    </a:lnTo>
                    <a:lnTo>
                      <a:pt x="18061" y="11397"/>
                    </a:lnTo>
                    <a:lnTo>
                      <a:pt x="18097" y="11374"/>
                    </a:lnTo>
                    <a:lnTo>
                      <a:pt x="18102" y="11179"/>
                    </a:lnTo>
                    <a:lnTo>
                      <a:pt x="18097" y="11015"/>
                    </a:lnTo>
                    <a:lnTo>
                      <a:pt x="18139" y="10973"/>
                    </a:lnTo>
                    <a:lnTo>
                      <a:pt x="18134" y="11108"/>
                    </a:lnTo>
                    <a:lnTo>
                      <a:pt x="18175" y="11191"/>
                    </a:lnTo>
                    <a:lnTo>
                      <a:pt x="18165" y="11243"/>
                    </a:lnTo>
                    <a:lnTo>
                      <a:pt x="18180" y="11281"/>
                    </a:lnTo>
                    <a:lnTo>
                      <a:pt x="18243" y="11230"/>
                    </a:lnTo>
                    <a:lnTo>
                      <a:pt x="18212" y="11333"/>
                    </a:lnTo>
                    <a:lnTo>
                      <a:pt x="18231" y="11384"/>
                    </a:lnTo>
                    <a:lnTo>
                      <a:pt x="18264" y="11345"/>
                    </a:lnTo>
                    <a:lnTo>
                      <a:pt x="18269" y="11252"/>
                    </a:lnTo>
                    <a:lnTo>
                      <a:pt x="18217" y="11098"/>
                    </a:lnTo>
                    <a:lnTo>
                      <a:pt x="18231" y="11057"/>
                    </a:lnTo>
                    <a:lnTo>
                      <a:pt x="18175" y="10883"/>
                    </a:lnTo>
                    <a:lnTo>
                      <a:pt x="18226" y="10819"/>
                    </a:lnTo>
                    <a:lnTo>
                      <a:pt x="18257" y="10749"/>
                    </a:lnTo>
                    <a:lnTo>
                      <a:pt x="18283" y="10768"/>
                    </a:lnTo>
                    <a:lnTo>
                      <a:pt x="18290" y="10707"/>
                    </a:lnTo>
                    <a:lnTo>
                      <a:pt x="18175" y="10749"/>
                    </a:lnTo>
                    <a:lnTo>
                      <a:pt x="18139" y="10810"/>
                    </a:lnTo>
                    <a:lnTo>
                      <a:pt x="18087" y="10688"/>
                    </a:lnTo>
                    <a:lnTo>
                      <a:pt x="18097" y="10585"/>
                    </a:lnTo>
                    <a:lnTo>
                      <a:pt x="18149" y="10563"/>
                    </a:lnTo>
                    <a:lnTo>
                      <a:pt x="18248" y="10563"/>
                    </a:lnTo>
                    <a:lnTo>
                      <a:pt x="18309" y="10585"/>
                    </a:lnTo>
                    <a:lnTo>
                      <a:pt x="18356" y="10563"/>
                    </a:lnTo>
                    <a:lnTo>
                      <a:pt x="18403" y="10431"/>
                    </a:lnTo>
                    <a:lnTo>
                      <a:pt x="18393" y="10399"/>
                    </a:lnTo>
                    <a:close/>
                    <a:moveTo>
                      <a:pt x="18839" y="10665"/>
                    </a:moveTo>
                    <a:lnTo>
                      <a:pt x="18808" y="10717"/>
                    </a:lnTo>
                    <a:lnTo>
                      <a:pt x="18724" y="10749"/>
                    </a:lnTo>
                    <a:lnTo>
                      <a:pt x="18750" y="10810"/>
                    </a:lnTo>
                    <a:lnTo>
                      <a:pt x="18801" y="10842"/>
                    </a:lnTo>
                    <a:lnTo>
                      <a:pt x="18822" y="10922"/>
                    </a:lnTo>
                    <a:lnTo>
                      <a:pt x="18916" y="10922"/>
                    </a:lnTo>
                    <a:lnTo>
                      <a:pt x="18916" y="10954"/>
                    </a:lnTo>
                    <a:lnTo>
                      <a:pt x="18874" y="10954"/>
                    </a:lnTo>
                    <a:lnTo>
                      <a:pt x="18808" y="11005"/>
                    </a:lnTo>
                    <a:lnTo>
                      <a:pt x="18853" y="11066"/>
                    </a:lnTo>
                    <a:lnTo>
                      <a:pt x="18853" y="11127"/>
                    </a:lnTo>
                    <a:lnTo>
                      <a:pt x="18865" y="11179"/>
                    </a:lnTo>
                    <a:lnTo>
                      <a:pt x="18890" y="11169"/>
                    </a:lnTo>
                    <a:lnTo>
                      <a:pt x="18912" y="11098"/>
                    </a:lnTo>
                    <a:lnTo>
                      <a:pt x="18994" y="11230"/>
                    </a:lnTo>
                    <a:lnTo>
                      <a:pt x="19046" y="11243"/>
                    </a:lnTo>
                    <a:lnTo>
                      <a:pt x="19159" y="11355"/>
                    </a:lnTo>
                    <a:lnTo>
                      <a:pt x="19185" y="11467"/>
                    </a:lnTo>
                    <a:lnTo>
                      <a:pt x="19197" y="11612"/>
                    </a:lnTo>
                    <a:lnTo>
                      <a:pt x="19154" y="11653"/>
                    </a:lnTo>
                    <a:lnTo>
                      <a:pt x="19124" y="11766"/>
                    </a:lnTo>
                    <a:lnTo>
                      <a:pt x="19201" y="11766"/>
                    </a:lnTo>
                    <a:lnTo>
                      <a:pt x="19216" y="11724"/>
                    </a:lnTo>
                    <a:lnTo>
                      <a:pt x="19279" y="11743"/>
                    </a:lnTo>
                    <a:lnTo>
                      <a:pt x="19331" y="11859"/>
                    </a:lnTo>
                    <a:lnTo>
                      <a:pt x="19393" y="11868"/>
                    </a:lnTo>
                    <a:lnTo>
                      <a:pt x="19423" y="11888"/>
                    </a:lnTo>
                    <a:lnTo>
                      <a:pt x="19470" y="11846"/>
                    </a:lnTo>
                    <a:lnTo>
                      <a:pt x="19470" y="11743"/>
                    </a:lnTo>
                    <a:lnTo>
                      <a:pt x="19508" y="11692"/>
                    </a:lnTo>
                    <a:lnTo>
                      <a:pt x="19564" y="11663"/>
                    </a:lnTo>
                    <a:lnTo>
                      <a:pt x="19637" y="11714"/>
                    </a:lnTo>
                    <a:lnTo>
                      <a:pt x="19663" y="11836"/>
                    </a:lnTo>
                    <a:lnTo>
                      <a:pt x="19694" y="11910"/>
                    </a:lnTo>
                    <a:lnTo>
                      <a:pt x="19734" y="12000"/>
                    </a:lnTo>
                    <a:lnTo>
                      <a:pt x="19797" y="12022"/>
                    </a:lnTo>
                    <a:lnTo>
                      <a:pt x="19849" y="12032"/>
                    </a:lnTo>
                    <a:lnTo>
                      <a:pt x="19859" y="12074"/>
                    </a:lnTo>
                    <a:lnTo>
                      <a:pt x="19901" y="12064"/>
                    </a:lnTo>
                    <a:lnTo>
                      <a:pt x="19911" y="12022"/>
                    </a:lnTo>
                    <a:lnTo>
                      <a:pt x="19849" y="11961"/>
                    </a:lnTo>
                    <a:lnTo>
                      <a:pt x="19870" y="11939"/>
                    </a:lnTo>
                    <a:lnTo>
                      <a:pt x="19823" y="11920"/>
                    </a:lnTo>
                    <a:lnTo>
                      <a:pt x="19828" y="11859"/>
                    </a:lnTo>
                    <a:lnTo>
                      <a:pt x="19793" y="11859"/>
                    </a:lnTo>
                    <a:lnTo>
                      <a:pt x="19760" y="11714"/>
                    </a:lnTo>
                    <a:lnTo>
                      <a:pt x="19708" y="11621"/>
                    </a:lnTo>
                    <a:lnTo>
                      <a:pt x="19704" y="11538"/>
                    </a:lnTo>
                    <a:lnTo>
                      <a:pt x="19755" y="11519"/>
                    </a:lnTo>
                    <a:lnTo>
                      <a:pt x="19746" y="11448"/>
                    </a:lnTo>
                    <a:lnTo>
                      <a:pt x="19647" y="11365"/>
                    </a:lnTo>
                    <a:lnTo>
                      <a:pt x="19642" y="11281"/>
                    </a:lnTo>
                    <a:lnTo>
                      <a:pt x="19611" y="11211"/>
                    </a:lnTo>
                    <a:lnTo>
                      <a:pt x="19569" y="11150"/>
                    </a:lnTo>
                    <a:lnTo>
                      <a:pt x="19461" y="11066"/>
                    </a:lnTo>
                    <a:lnTo>
                      <a:pt x="19357" y="10973"/>
                    </a:lnTo>
                    <a:lnTo>
                      <a:pt x="19289" y="10944"/>
                    </a:lnTo>
                    <a:lnTo>
                      <a:pt x="19248" y="10903"/>
                    </a:lnTo>
                    <a:lnTo>
                      <a:pt x="19197" y="10851"/>
                    </a:lnTo>
                    <a:lnTo>
                      <a:pt x="19145" y="10851"/>
                    </a:lnTo>
                    <a:lnTo>
                      <a:pt x="19072" y="10935"/>
                    </a:lnTo>
                    <a:lnTo>
                      <a:pt x="19020" y="11076"/>
                    </a:lnTo>
                    <a:lnTo>
                      <a:pt x="18957" y="10996"/>
                    </a:lnTo>
                    <a:lnTo>
                      <a:pt x="18942" y="10781"/>
                    </a:lnTo>
                    <a:lnTo>
                      <a:pt x="18931" y="10729"/>
                    </a:lnTo>
                    <a:lnTo>
                      <a:pt x="18839" y="10665"/>
                    </a:lnTo>
                    <a:close/>
                    <a:moveTo>
                      <a:pt x="19958" y="10964"/>
                    </a:moveTo>
                    <a:lnTo>
                      <a:pt x="19942" y="10996"/>
                    </a:lnTo>
                    <a:lnTo>
                      <a:pt x="19984" y="11037"/>
                    </a:lnTo>
                    <a:lnTo>
                      <a:pt x="20019" y="11089"/>
                    </a:lnTo>
                    <a:lnTo>
                      <a:pt x="20045" y="11140"/>
                    </a:lnTo>
                    <a:lnTo>
                      <a:pt x="20057" y="11191"/>
                    </a:lnTo>
                    <a:lnTo>
                      <a:pt x="20066" y="11272"/>
                    </a:lnTo>
                    <a:lnTo>
                      <a:pt x="20087" y="11230"/>
                    </a:lnTo>
                    <a:lnTo>
                      <a:pt x="20082" y="11159"/>
                    </a:lnTo>
                    <a:lnTo>
                      <a:pt x="20061" y="11118"/>
                    </a:lnTo>
                    <a:lnTo>
                      <a:pt x="20036" y="11057"/>
                    </a:lnTo>
                    <a:lnTo>
                      <a:pt x="20010" y="11025"/>
                    </a:lnTo>
                    <a:lnTo>
                      <a:pt x="19993" y="10996"/>
                    </a:lnTo>
                    <a:lnTo>
                      <a:pt x="19958" y="10964"/>
                    </a:lnTo>
                    <a:close/>
                    <a:moveTo>
                      <a:pt x="18575" y="11005"/>
                    </a:moveTo>
                    <a:lnTo>
                      <a:pt x="18558" y="11076"/>
                    </a:lnTo>
                    <a:lnTo>
                      <a:pt x="18601" y="11089"/>
                    </a:lnTo>
                    <a:lnTo>
                      <a:pt x="18636" y="11076"/>
                    </a:lnTo>
                    <a:lnTo>
                      <a:pt x="18688" y="11089"/>
                    </a:lnTo>
                    <a:lnTo>
                      <a:pt x="18735" y="11150"/>
                    </a:lnTo>
                    <a:lnTo>
                      <a:pt x="18714" y="11037"/>
                    </a:lnTo>
                    <a:lnTo>
                      <a:pt x="18652" y="11005"/>
                    </a:lnTo>
                    <a:lnTo>
                      <a:pt x="18575" y="11005"/>
                    </a:lnTo>
                    <a:close/>
                    <a:moveTo>
                      <a:pt x="18507" y="11047"/>
                    </a:moveTo>
                    <a:lnTo>
                      <a:pt x="18445" y="11057"/>
                    </a:lnTo>
                    <a:lnTo>
                      <a:pt x="18455" y="11108"/>
                    </a:lnTo>
                    <a:lnTo>
                      <a:pt x="18497" y="11140"/>
                    </a:lnTo>
                    <a:lnTo>
                      <a:pt x="18523" y="11089"/>
                    </a:lnTo>
                    <a:lnTo>
                      <a:pt x="18507" y="11047"/>
                    </a:lnTo>
                    <a:close/>
                    <a:moveTo>
                      <a:pt x="20026" y="11179"/>
                    </a:moveTo>
                    <a:lnTo>
                      <a:pt x="19989" y="11191"/>
                    </a:lnTo>
                    <a:lnTo>
                      <a:pt x="19993" y="11262"/>
                    </a:lnTo>
                    <a:lnTo>
                      <a:pt x="19958" y="11313"/>
                    </a:lnTo>
                    <a:lnTo>
                      <a:pt x="19942" y="11365"/>
                    </a:lnTo>
                    <a:lnTo>
                      <a:pt x="19906" y="11374"/>
                    </a:lnTo>
                    <a:lnTo>
                      <a:pt x="19901" y="11304"/>
                    </a:lnTo>
                    <a:lnTo>
                      <a:pt x="19890" y="11304"/>
                    </a:lnTo>
                    <a:lnTo>
                      <a:pt x="19880" y="11365"/>
                    </a:lnTo>
                    <a:lnTo>
                      <a:pt x="19849" y="11374"/>
                    </a:lnTo>
                    <a:lnTo>
                      <a:pt x="19793" y="11355"/>
                    </a:lnTo>
                    <a:lnTo>
                      <a:pt x="19786" y="11406"/>
                    </a:lnTo>
                    <a:lnTo>
                      <a:pt x="19823" y="11435"/>
                    </a:lnTo>
                    <a:lnTo>
                      <a:pt x="19870" y="11477"/>
                    </a:lnTo>
                    <a:lnTo>
                      <a:pt x="19901" y="11477"/>
                    </a:lnTo>
                    <a:lnTo>
                      <a:pt x="19932" y="11448"/>
                    </a:lnTo>
                    <a:lnTo>
                      <a:pt x="19967" y="11416"/>
                    </a:lnTo>
                    <a:lnTo>
                      <a:pt x="19979" y="11374"/>
                    </a:lnTo>
                    <a:lnTo>
                      <a:pt x="20010" y="11365"/>
                    </a:lnTo>
                    <a:lnTo>
                      <a:pt x="20036" y="11281"/>
                    </a:lnTo>
                    <a:lnTo>
                      <a:pt x="20040" y="11211"/>
                    </a:lnTo>
                    <a:lnTo>
                      <a:pt x="20026" y="11179"/>
                    </a:lnTo>
                    <a:close/>
                    <a:moveTo>
                      <a:pt x="20175" y="11304"/>
                    </a:moveTo>
                    <a:lnTo>
                      <a:pt x="20165" y="11323"/>
                    </a:lnTo>
                    <a:lnTo>
                      <a:pt x="20175" y="11426"/>
                    </a:lnTo>
                    <a:lnTo>
                      <a:pt x="20201" y="11509"/>
                    </a:lnTo>
                    <a:lnTo>
                      <a:pt x="20222" y="11560"/>
                    </a:lnTo>
                    <a:lnTo>
                      <a:pt x="20243" y="11551"/>
                    </a:lnTo>
                    <a:lnTo>
                      <a:pt x="20248" y="11509"/>
                    </a:lnTo>
                    <a:lnTo>
                      <a:pt x="20222" y="11467"/>
                    </a:lnTo>
                    <a:lnTo>
                      <a:pt x="20196" y="11374"/>
                    </a:lnTo>
                    <a:lnTo>
                      <a:pt x="20181" y="11345"/>
                    </a:lnTo>
                    <a:lnTo>
                      <a:pt x="20175" y="11304"/>
                    </a:lnTo>
                    <a:close/>
                    <a:moveTo>
                      <a:pt x="18952" y="11365"/>
                    </a:moveTo>
                    <a:lnTo>
                      <a:pt x="18937" y="11406"/>
                    </a:lnTo>
                    <a:lnTo>
                      <a:pt x="18926" y="11458"/>
                    </a:lnTo>
                    <a:lnTo>
                      <a:pt x="18926" y="11560"/>
                    </a:lnTo>
                    <a:lnTo>
                      <a:pt x="18963" y="11467"/>
                    </a:lnTo>
                    <a:lnTo>
                      <a:pt x="18963" y="11397"/>
                    </a:lnTo>
                    <a:lnTo>
                      <a:pt x="18952" y="11365"/>
                    </a:lnTo>
                    <a:close/>
                    <a:moveTo>
                      <a:pt x="17227" y="11426"/>
                    </a:moveTo>
                    <a:lnTo>
                      <a:pt x="17180" y="11551"/>
                    </a:lnTo>
                    <a:lnTo>
                      <a:pt x="17237" y="11560"/>
                    </a:lnTo>
                    <a:lnTo>
                      <a:pt x="17247" y="11621"/>
                    </a:lnTo>
                    <a:lnTo>
                      <a:pt x="17357" y="11673"/>
                    </a:lnTo>
                    <a:lnTo>
                      <a:pt x="17383" y="11663"/>
                    </a:lnTo>
                    <a:lnTo>
                      <a:pt x="17423" y="11673"/>
                    </a:lnTo>
                    <a:lnTo>
                      <a:pt x="17491" y="11724"/>
                    </a:lnTo>
                    <a:lnTo>
                      <a:pt x="17548" y="11743"/>
                    </a:lnTo>
                    <a:lnTo>
                      <a:pt x="17609" y="11756"/>
                    </a:lnTo>
                    <a:lnTo>
                      <a:pt x="17668" y="11756"/>
                    </a:lnTo>
                    <a:lnTo>
                      <a:pt x="17729" y="11807"/>
                    </a:lnTo>
                    <a:lnTo>
                      <a:pt x="17802" y="11756"/>
                    </a:lnTo>
                    <a:lnTo>
                      <a:pt x="17729" y="11682"/>
                    </a:lnTo>
                    <a:lnTo>
                      <a:pt x="17642" y="11653"/>
                    </a:lnTo>
                    <a:lnTo>
                      <a:pt x="17621" y="11560"/>
                    </a:lnTo>
                    <a:lnTo>
                      <a:pt x="17512" y="11499"/>
                    </a:lnTo>
                    <a:lnTo>
                      <a:pt x="17496" y="11560"/>
                    </a:lnTo>
                    <a:lnTo>
                      <a:pt x="17376" y="11538"/>
                    </a:lnTo>
                    <a:lnTo>
                      <a:pt x="17371" y="11499"/>
                    </a:lnTo>
                    <a:lnTo>
                      <a:pt x="17345" y="11487"/>
                    </a:lnTo>
                    <a:lnTo>
                      <a:pt x="17298" y="11426"/>
                    </a:lnTo>
                    <a:lnTo>
                      <a:pt x="17227" y="11426"/>
                    </a:lnTo>
                    <a:close/>
                    <a:moveTo>
                      <a:pt x="20285" y="11519"/>
                    </a:moveTo>
                    <a:lnTo>
                      <a:pt x="20278" y="11538"/>
                    </a:lnTo>
                    <a:lnTo>
                      <a:pt x="20299" y="11602"/>
                    </a:lnTo>
                    <a:lnTo>
                      <a:pt x="20325" y="11631"/>
                    </a:lnTo>
                    <a:lnTo>
                      <a:pt x="20337" y="11621"/>
                    </a:lnTo>
                    <a:lnTo>
                      <a:pt x="20316" y="11570"/>
                    </a:lnTo>
                    <a:lnTo>
                      <a:pt x="20285" y="11519"/>
                    </a:lnTo>
                    <a:close/>
                    <a:moveTo>
                      <a:pt x="20389" y="11612"/>
                    </a:moveTo>
                    <a:lnTo>
                      <a:pt x="20377" y="11631"/>
                    </a:lnTo>
                    <a:lnTo>
                      <a:pt x="20398" y="11673"/>
                    </a:lnTo>
                    <a:lnTo>
                      <a:pt x="20429" y="11724"/>
                    </a:lnTo>
                    <a:lnTo>
                      <a:pt x="20476" y="11785"/>
                    </a:lnTo>
                    <a:lnTo>
                      <a:pt x="20471" y="11756"/>
                    </a:lnTo>
                    <a:lnTo>
                      <a:pt x="20460" y="11714"/>
                    </a:lnTo>
                    <a:lnTo>
                      <a:pt x="20414" y="11653"/>
                    </a:lnTo>
                    <a:lnTo>
                      <a:pt x="20389" y="11612"/>
                    </a:lnTo>
                    <a:close/>
                    <a:moveTo>
                      <a:pt x="17937" y="11724"/>
                    </a:moveTo>
                    <a:lnTo>
                      <a:pt x="17916" y="11766"/>
                    </a:lnTo>
                    <a:lnTo>
                      <a:pt x="17885" y="11775"/>
                    </a:lnTo>
                    <a:lnTo>
                      <a:pt x="17859" y="11846"/>
                    </a:lnTo>
                    <a:lnTo>
                      <a:pt x="17890" y="11846"/>
                    </a:lnTo>
                    <a:lnTo>
                      <a:pt x="17937" y="11827"/>
                    </a:lnTo>
                    <a:lnTo>
                      <a:pt x="18005" y="11807"/>
                    </a:lnTo>
                    <a:lnTo>
                      <a:pt x="17993" y="11743"/>
                    </a:lnTo>
                    <a:lnTo>
                      <a:pt x="17958" y="11756"/>
                    </a:lnTo>
                    <a:lnTo>
                      <a:pt x="17937" y="11724"/>
                    </a:lnTo>
                    <a:close/>
                    <a:moveTo>
                      <a:pt x="18238" y="11724"/>
                    </a:moveTo>
                    <a:lnTo>
                      <a:pt x="18180" y="11775"/>
                    </a:lnTo>
                    <a:lnTo>
                      <a:pt x="18139" y="11785"/>
                    </a:lnTo>
                    <a:lnTo>
                      <a:pt x="18102" y="11743"/>
                    </a:lnTo>
                    <a:lnTo>
                      <a:pt x="18056" y="11766"/>
                    </a:lnTo>
                    <a:lnTo>
                      <a:pt x="18056" y="11817"/>
                    </a:lnTo>
                    <a:lnTo>
                      <a:pt x="18134" y="11836"/>
                    </a:lnTo>
                    <a:lnTo>
                      <a:pt x="18226" y="11795"/>
                    </a:lnTo>
                    <a:lnTo>
                      <a:pt x="18238" y="11724"/>
                    </a:lnTo>
                    <a:close/>
                    <a:moveTo>
                      <a:pt x="18481" y="11743"/>
                    </a:moveTo>
                    <a:lnTo>
                      <a:pt x="18460" y="11766"/>
                    </a:lnTo>
                    <a:lnTo>
                      <a:pt x="18419" y="11766"/>
                    </a:lnTo>
                    <a:lnTo>
                      <a:pt x="18367" y="11795"/>
                    </a:lnTo>
                    <a:lnTo>
                      <a:pt x="18356" y="11827"/>
                    </a:lnTo>
                    <a:lnTo>
                      <a:pt x="18294" y="11888"/>
                    </a:lnTo>
                    <a:lnTo>
                      <a:pt x="18269" y="11971"/>
                    </a:lnTo>
                    <a:lnTo>
                      <a:pt x="18257" y="12013"/>
                    </a:lnTo>
                    <a:lnTo>
                      <a:pt x="18264" y="12032"/>
                    </a:lnTo>
                    <a:lnTo>
                      <a:pt x="18320" y="12000"/>
                    </a:lnTo>
                    <a:lnTo>
                      <a:pt x="18361" y="11897"/>
                    </a:lnTo>
                    <a:lnTo>
                      <a:pt x="18413" y="11859"/>
                    </a:lnTo>
                    <a:lnTo>
                      <a:pt x="18481" y="11795"/>
                    </a:lnTo>
                    <a:lnTo>
                      <a:pt x="18502" y="11766"/>
                    </a:lnTo>
                    <a:lnTo>
                      <a:pt x="18481" y="11743"/>
                    </a:lnTo>
                    <a:close/>
                    <a:moveTo>
                      <a:pt x="20518" y="11756"/>
                    </a:moveTo>
                    <a:lnTo>
                      <a:pt x="20523" y="11836"/>
                    </a:lnTo>
                    <a:lnTo>
                      <a:pt x="20563" y="11949"/>
                    </a:lnTo>
                    <a:lnTo>
                      <a:pt x="20575" y="11929"/>
                    </a:lnTo>
                    <a:lnTo>
                      <a:pt x="20554" y="11859"/>
                    </a:lnTo>
                    <a:lnTo>
                      <a:pt x="20538" y="11756"/>
                    </a:lnTo>
                    <a:lnTo>
                      <a:pt x="20518" y="11756"/>
                    </a:lnTo>
                    <a:close/>
                    <a:moveTo>
                      <a:pt x="20455" y="11878"/>
                    </a:moveTo>
                    <a:lnTo>
                      <a:pt x="20450" y="11929"/>
                    </a:lnTo>
                    <a:lnTo>
                      <a:pt x="20460" y="11949"/>
                    </a:lnTo>
                    <a:lnTo>
                      <a:pt x="20497" y="11971"/>
                    </a:lnTo>
                    <a:lnTo>
                      <a:pt x="20523" y="11961"/>
                    </a:lnTo>
                    <a:lnTo>
                      <a:pt x="20512" y="11929"/>
                    </a:lnTo>
                    <a:lnTo>
                      <a:pt x="20497" y="11897"/>
                    </a:lnTo>
                    <a:lnTo>
                      <a:pt x="20455" y="11878"/>
                    </a:lnTo>
                    <a:close/>
                    <a:moveTo>
                      <a:pt x="18050" y="11897"/>
                    </a:moveTo>
                    <a:lnTo>
                      <a:pt x="17993" y="11920"/>
                    </a:lnTo>
                    <a:lnTo>
                      <a:pt x="18066" y="12013"/>
                    </a:lnTo>
                    <a:lnTo>
                      <a:pt x="18092" y="12013"/>
                    </a:lnTo>
                    <a:lnTo>
                      <a:pt x="18097" y="11981"/>
                    </a:lnTo>
                    <a:lnTo>
                      <a:pt x="18076" y="11939"/>
                    </a:lnTo>
                    <a:lnTo>
                      <a:pt x="18050" y="11897"/>
                    </a:lnTo>
                    <a:close/>
                    <a:moveTo>
                      <a:pt x="20549" y="12013"/>
                    </a:moveTo>
                    <a:lnTo>
                      <a:pt x="20563" y="12093"/>
                    </a:lnTo>
                    <a:lnTo>
                      <a:pt x="20606" y="12093"/>
                    </a:lnTo>
                    <a:lnTo>
                      <a:pt x="20589" y="12042"/>
                    </a:lnTo>
                    <a:lnTo>
                      <a:pt x="20580" y="12042"/>
                    </a:lnTo>
                    <a:lnTo>
                      <a:pt x="20549" y="12013"/>
                    </a:lnTo>
                    <a:close/>
                    <a:moveTo>
                      <a:pt x="19409" y="12074"/>
                    </a:moveTo>
                    <a:lnTo>
                      <a:pt x="19383" y="12125"/>
                    </a:lnTo>
                    <a:lnTo>
                      <a:pt x="19378" y="12167"/>
                    </a:lnTo>
                    <a:lnTo>
                      <a:pt x="19362" y="12237"/>
                    </a:lnTo>
                    <a:lnTo>
                      <a:pt x="19341" y="12308"/>
                    </a:lnTo>
                    <a:lnTo>
                      <a:pt x="19346" y="12350"/>
                    </a:lnTo>
                    <a:lnTo>
                      <a:pt x="19336" y="12382"/>
                    </a:lnTo>
                    <a:lnTo>
                      <a:pt x="19320" y="12484"/>
                    </a:lnTo>
                    <a:lnTo>
                      <a:pt x="19320" y="12565"/>
                    </a:lnTo>
                    <a:lnTo>
                      <a:pt x="19315" y="12597"/>
                    </a:lnTo>
                    <a:lnTo>
                      <a:pt x="19315" y="12667"/>
                    </a:lnTo>
                    <a:lnTo>
                      <a:pt x="19289" y="12770"/>
                    </a:lnTo>
                    <a:lnTo>
                      <a:pt x="19274" y="12853"/>
                    </a:lnTo>
                    <a:lnTo>
                      <a:pt x="19258" y="12914"/>
                    </a:lnTo>
                    <a:lnTo>
                      <a:pt x="19237" y="12988"/>
                    </a:lnTo>
                    <a:lnTo>
                      <a:pt x="19190" y="13027"/>
                    </a:lnTo>
                    <a:lnTo>
                      <a:pt x="19138" y="12988"/>
                    </a:lnTo>
                    <a:lnTo>
                      <a:pt x="19133" y="12947"/>
                    </a:lnTo>
                    <a:lnTo>
                      <a:pt x="19108" y="12905"/>
                    </a:lnTo>
                    <a:lnTo>
                      <a:pt x="19093" y="12905"/>
                    </a:lnTo>
                    <a:lnTo>
                      <a:pt x="19056" y="12821"/>
                    </a:lnTo>
                    <a:lnTo>
                      <a:pt x="19030" y="12783"/>
                    </a:lnTo>
                    <a:lnTo>
                      <a:pt x="18983" y="12741"/>
                    </a:lnTo>
                    <a:lnTo>
                      <a:pt x="18942" y="12658"/>
                    </a:lnTo>
                    <a:lnTo>
                      <a:pt x="18942" y="12629"/>
                    </a:lnTo>
                    <a:lnTo>
                      <a:pt x="18968" y="12555"/>
                    </a:lnTo>
                    <a:lnTo>
                      <a:pt x="18994" y="12484"/>
                    </a:lnTo>
                    <a:lnTo>
                      <a:pt x="18989" y="12433"/>
                    </a:lnTo>
                    <a:lnTo>
                      <a:pt x="19009" y="12433"/>
                    </a:lnTo>
                    <a:lnTo>
                      <a:pt x="19035" y="12372"/>
                    </a:lnTo>
                    <a:lnTo>
                      <a:pt x="19056" y="12298"/>
                    </a:lnTo>
                    <a:lnTo>
                      <a:pt x="19035" y="12237"/>
                    </a:lnTo>
                    <a:lnTo>
                      <a:pt x="19020" y="12257"/>
                    </a:lnTo>
                    <a:lnTo>
                      <a:pt x="18994" y="12247"/>
                    </a:lnTo>
                    <a:lnTo>
                      <a:pt x="18957" y="12289"/>
                    </a:lnTo>
                    <a:lnTo>
                      <a:pt x="18921" y="12247"/>
                    </a:lnTo>
                    <a:lnTo>
                      <a:pt x="18905" y="12257"/>
                    </a:lnTo>
                    <a:lnTo>
                      <a:pt x="18853" y="12228"/>
                    </a:lnTo>
                    <a:lnTo>
                      <a:pt x="18827" y="12167"/>
                    </a:lnTo>
                    <a:lnTo>
                      <a:pt x="18792" y="12135"/>
                    </a:lnTo>
                    <a:lnTo>
                      <a:pt x="18756" y="12154"/>
                    </a:lnTo>
                    <a:lnTo>
                      <a:pt x="18797" y="12196"/>
                    </a:lnTo>
                    <a:lnTo>
                      <a:pt x="18797" y="12270"/>
                    </a:lnTo>
                    <a:lnTo>
                      <a:pt x="18745" y="12298"/>
                    </a:lnTo>
                    <a:lnTo>
                      <a:pt x="18714" y="12279"/>
                    </a:lnTo>
                    <a:lnTo>
                      <a:pt x="18672" y="12330"/>
                    </a:lnTo>
                    <a:lnTo>
                      <a:pt x="18641" y="12401"/>
                    </a:lnTo>
                    <a:lnTo>
                      <a:pt x="18652" y="12443"/>
                    </a:lnTo>
                    <a:lnTo>
                      <a:pt x="18620" y="12475"/>
                    </a:lnTo>
                    <a:lnTo>
                      <a:pt x="18584" y="12587"/>
                    </a:lnTo>
                    <a:lnTo>
                      <a:pt x="18589" y="12658"/>
                    </a:lnTo>
                    <a:lnTo>
                      <a:pt x="18554" y="12648"/>
                    </a:lnTo>
                    <a:lnTo>
                      <a:pt x="18516" y="12648"/>
                    </a:lnTo>
                    <a:lnTo>
                      <a:pt x="18486" y="12565"/>
                    </a:lnTo>
                    <a:lnTo>
                      <a:pt x="18450" y="12504"/>
                    </a:lnTo>
                    <a:lnTo>
                      <a:pt x="18419" y="12513"/>
                    </a:lnTo>
                    <a:lnTo>
                      <a:pt x="18387" y="12536"/>
                    </a:lnTo>
                    <a:lnTo>
                      <a:pt x="18387" y="12578"/>
                    </a:lnTo>
                    <a:lnTo>
                      <a:pt x="18361" y="12555"/>
                    </a:lnTo>
                    <a:lnTo>
                      <a:pt x="18356" y="12597"/>
                    </a:lnTo>
                    <a:lnTo>
                      <a:pt x="18325" y="12616"/>
                    </a:lnTo>
                    <a:lnTo>
                      <a:pt x="18309" y="12667"/>
                    </a:lnTo>
                    <a:lnTo>
                      <a:pt x="18269" y="12741"/>
                    </a:lnTo>
                    <a:lnTo>
                      <a:pt x="18252" y="12844"/>
                    </a:lnTo>
                    <a:lnTo>
                      <a:pt x="18231" y="12812"/>
                    </a:lnTo>
                    <a:lnTo>
                      <a:pt x="18205" y="12873"/>
                    </a:lnTo>
                    <a:lnTo>
                      <a:pt x="18222" y="12947"/>
                    </a:lnTo>
                    <a:lnTo>
                      <a:pt x="18196" y="12966"/>
                    </a:lnTo>
                    <a:lnTo>
                      <a:pt x="18180" y="12853"/>
                    </a:lnTo>
                    <a:lnTo>
                      <a:pt x="18128" y="12966"/>
                    </a:lnTo>
                    <a:lnTo>
                      <a:pt x="18118" y="13040"/>
                    </a:lnTo>
                    <a:lnTo>
                      <a:pt x="18113" y="13101"/>
                    </a:lnTo>
                    <a:lnTo>
                      <a:pt x="18071" y="13161"/>
                    </a:lnTo>
                    <a:lnTo>
                      <a:pt x="18050" y="13245"/>
                    </a:lnTo>
                    <a:lnTo>
                      <a:pt x="18009" y="13296"/>
                    </a:lnTo>
                    <a:lnTo>
                      <a:pt x="17941" y="13335"/>
                    </a:lnTo>
                    <a:lnTo>
                      <a:pt x="17911" y="13335"/>
                    </a:lnTo>
                    <a:lnTo>
                      <a:pt x="17894" y="13348"/>
                    </a:lnTo>
                    <a:lnTo>
                      <a:pt x="17885" y="13376"/>
                    </a:lnTo>
                    <a:lnTo>
                      <a:pt x="17843" y="13399"/>
                    </a:lnTo>
                    <a:lnTo>
                      <a:pt x="17791" y="13437"/>
                    </a:lnTo>
                    <a:lnTo>
                      <a:pt x="17781" y="13428"/>
                    </a:lnTo>
                    <a:lnTo>
                      <a:pt x="17750" y="13437"/>
                    </a:lnTo>
                    <a:lnTo>
                      <a:pt x="17698" y="13489"/>
                    </a:lnTo>
                    <a:lnTo>
                      <a:pt x="17668" y="13540"/>
                    </a:lnTo>
                    <a:lnTo>
                      <a:pt x="17616" y="13591"/>
                    </a:lnTo>
                    <a:lnTo>
                      <a:pt x="17579" y="13684"/>
                    </a:lnTo>
                    <a:lnTo>
                      <a:pt x="17584" y="13582"/>
                    </a:lnTo>
                    <a:lnTo>
                      <a:pt x="17553" y="13675"/>
                    </a:lnTo>
                    <a:lnTo>
                      <a:pt x="17548" y="13758"/>
                    </a:lnTo>
                    <a:lnTo>
                      <a:pt x="17538" y="13829"/>
                    </a:lnTo>
                    <a:lnTo>
                      <a:pt x="17522" y="13861"/>
                    </a:lnTo>
                    <a:lnTo>
                      <a:pt x="17506" y="13941"/>
                    </a:lnTo>
                    <a:lnTo>
                      <a:pt x="17517" y="13983"/>
                    </a:lnTo>
                    <a:lnTo>
                      <a:pt x="17517" y="14025"/>
                    </a:lnTo>
                    <a:lnTo>
                      <a:pt x="17532" y="14127"/>
                    </a:lnTo>
                    <a:lnTo>
                      <a:pt x="17527" y="14198"/>
                    </a:lnTo>
                    <a:lnTo>
                      <a:pt x="17517" y="14147"/>
                    </a:lnTo>
                    <a:lnTo>
                      <a:pt x="17491" y="14105"/>
                    </a:lnTo>
                    <a:lnTo>
                      <a:pt x="17496" y="14230"/>
                    </a:lnTo>
                    <a:lnTo>
                      <a:pt x="17475" y="14179"/>
                    </a:lnTo>
                    <a:lnTo>
                      <a:pt x="17480" y="14230"/>
                    </a:lnTo>
                    <a:lnTo>
                      <a:pt x="17496" y="14342"/>
                    </a:lnTo>
                    <a:lnTo>
                      <a:pt x="17491" y="14445"/>
                    </a:lnTo>
                    <a:lnTo>
                      <a:pt x="17512" y="14506"/>
                    </a:lnTo>
                    <a:lnTo>
                      <a:pt x="17506" y="14538"/>
                    </a:lnTo>
                    <a:lnTo>
                      <a:pt x="17517" y="14631"/>
                    </a:lnTo>
                    <a:lnTo>
                      <a:pt x="17501" y="14711"/>
                    </a:lnTo>
                    <a:lnTo>
                      <a:pt x="17496" y="14785"/>
                    </a:lnTo>
                    <a:lnTo>
                      <a:pt x="17506" y="14926"/>
                    </a:lnTo>
                    <a:lnTo>
                      <a:pt x="17501" y="15000"/>
                    </a:lnTo>
                    <a:lnTo>
                      <a:pt x="17475" y="15103"/>
                    </a:lnTo>
                    <a:lnTo>
                      <a:pt x="17470" y="15144"/>
                    </a:lnTo>
                    <a:lnTo>
                      <a:pt x="17454" y="15173"/>
                    </a:lnTo>
                    <a:lnTo>
                      <a:pt x="17418" y="15196"/>
                    </a:lnTo>
                    <a:lnTo>
                      <a:pt x="17402" y="15276"/>
                    </a:lnTo>
                    <a:lnTo>
                      <a:pt x="17428" y="15298"/>
                    </a:lnTo>
                    <a:lnTo>
                      <a:pt x="17475" y="15388"/>
                    </a:lnTo>
                    <a:lnTo>
                      <a:pt x="17512" y="15388"/>
                    </a:lnTo>
                    <a:lnTo>
                      <a:pt x="17553" y="15388"/>
                    </a:lnTo>
                    <a:lnTo>
                      <a:pt x="17590" y="15350"/>
                    </a:lnTo>
                    <a:lnTo>
                      <a:pt x="17626" y="15308"/>
                    </a:lnTo>
                    <a:lnTo>
                      <a:pt x="17642" y="15318"/>
                    </a:lnTo>
                    <a:lnTo>
                      <a:pt x="17687" y="15247"/>
                    </a:lnTo>
                    <a:lnTo>
                      <a:pt x="17729" y="15234"/>
                    </a:lnTo>
                    <a:lnTo>
                      <a:pt x="17776" y="15225"/>
                    </a:lnTo>
                    <a:lnTo>
                      <a:pt x="17823" y="15247"/>
                    </a:lnTo>
                    <a:lnTo>
                      <a:pt x="17859" y="15234"/>
                    </a:lnTo>
                    <a:lnTo>
                      <a:pt x="17911" y="15234"/>
                    </a:lnTo>
                    <a:lnTo>
                      <a:pt x="17941" y="15173"/>
                    </a:lnTo>
                    <a:lnTo>
                      <a:pt x="17967" y="15103"/>
                    </a:lnTo>
                    <a:lnTo>
                      <a:pt x="18024" y="15071"/>
                    </a:lnTo>
                    <a:lnTo>
                      <a:pt x="18097" y="15010"/>
                    </a:lnTo>
                    <a:lnTo>
                      <a:pt x="18149" y="15010"/>
                    </a:lnTo>
                    <a:lnTo>
                      <a:pt x="18226" y="14968"/>
                    </a:lnTo>
                    <a:lnTo>
                      <a:pt x="18309" y="14917"/>
                    </a:lnTo>
                    <a:lnTo>
                      <a:pt x="18413" y="14907"/>
                    </a:lnTo>
                    <a:lnTo>
                      <a:pt x="18460" y="14968"/>
                    </a:lnTo>
                    <a:lnTo>
                      <a:pt x="18497" y="14978"/>
                    </a:lnTo>
                    <a:lnTo>
                      <a:pt x="18554" y="15061"/>
                    </a:lnTo>
                    <a:lnTo>
                      <a:pt x="18537" y="15093"/>
                    </a:lnTo>
                    <a:lnTo>
                      <a:pt x="18558" y="15144"/>
                    </a:lnTo>
                    <a:lnTo>
                      <a:pt x="18575" y="15247"/>
                    </a:lnTo>
                    <a:lnTo>
                      <a:pt x="18554" y="15318"/>
                    </a:lnTo>
                    <a:lnTo>
                      <a:pt x="18584" y="15369"/>
                    </a:lnTo>
                    <a:lnTo>
                      <a:pt x="18631" y="15257"/>
                    </a:lnTo>
                    <a:lnTo>
                      <a:pt x="18678" y="15215"/>
                    </a:lnTo>
                    <a:lnTo>
                      <a:pt x="18750" y="15103"/>
                    </a:lnTo>
                    <a:lnTo>
                      <a:pt x="18735" y="15196"/>
                    </a:lnTo>
                    <a:lnTo>
                      <a:pt x="18698" y="15266"/>
                    </a:lnTo>
                    <a:lnTo>
                      <a:pt x="18667" y="15350"/>
                    </a:lnTo>
                    <a:lnTo>
                      <a:pt x="18620" y="15420"/>
                    </a:lnTo>
                    <a:lnTo>
                      <a:pt x="18678" y="15401"/>
                    </a:lnTo>
                    <a:lnTo>
                      <a:pt x="18730" y="15298"/>
                    </a:lnTo>
                    <a:lnTo>
                      <a:pt x="18719" y="15401"/>
                    </a:lnTo>
                    <a:lnTo>
                      <a:pt x="18683" y="15472"/>
                    </a:lnTo>
                    <a:lnTo>
                      <a:pt x="18735" y="15481"/>
                    </a:lnTo>
                    <a:lnTo>
                      <a:pt x="18750" y="15542"/>
                    </a:lnTo>
                    <a:lnTo>
                      <a:pt x="18745" y="15606"/>
                    </a:lnTo>
                    <a:lnTo>
                      <a:pt x="18730" y="15709"/>
                    </a:lnTo>
                    <a:lnTo>
                      <a:pt x="18745" y="15789"/>
                    </a:lnTo>
                    <a:lnTo>
                      <a:pt x="18787" y="15831"/>
                    </a:lnTo>
                    <a:lnTo>
                      <a:pt x="18818" y="15841"/>
                    </a:lnTo>
                    <a:lnTo>
                      <a:pt x="18844" y="15863"/>
                    </a:lnTo>
                    <a:lnTo>
                      <a:pt x="18879" y="15902"/>
                    </a:lnTo>
                    <a:lnTo>
                      <a:pt x="18957" y="15799"/>
                    </a:lnTo>
                    <a:lnTo>
                      <a:pt x="18994" y="15780"/>
                    </a:lnTo>
                    <a:lnTo>
                      <a:pt x="18968" y="15850"/>
                    </a:lnTo>
                    <a:lnTo>
                      <a:pt x="18994" y="15873"/>
                    </a:lnTo>
                    <a:lnTo>
                      <a:pt x="19025" y="15934"/>
                    </a:lnTo>
                    <a:lnTo>
                      <a:pt x="19077" y="15873"/>
                    </a:lnTo>
                    <a:lnTo>
                      <a:pt x="19119" y="15821"/>
                    </a:lnTo>
                    <a:lnTo>
                      <a:pt x="19185" y="15770"/>
                    </a:lnTo>
                    <a:lnTo>
                      <a:pt x="19248" y="15760"/>
                    </a:lnTo>
                    <a:lnTo>
                      <a:pt x="19294" y="15719"/>
                    </a:lnTo>
                    <a:lnTo>
                      <a:pt x="19305" y="15667"/>
                    </a:lnTo>
                    <a:lnTo>
                      <a:pt x="19336" y="15574"/>
                    </a:lnTo>
                    <a:lnTo>
                      <a:pt x="19378" y="15472"/>
                    </a:lnTo>
                    <a:lnTo>
                      <a:pt x="19418" y="15411"/>
                    </a:lnTo>
                    <a:lnTo>
                      <a:pt x="19465" y="15286"/>
                    </a:lnTo>
                    <a:lnTo>
                      <a:pt x="19501" y="15225"/>
                    </a:lnTo>
                    <a:lnTo>
                      <a:pt x="19548" y="15122"/>
                    </a:lnTo>
                    <a:lnTo>
                      <a:pt x="19605" y="15051"/>
                    </a:lnTo>
                    <a:lnTo>
                      <a:pt x="19663" y="14926"/>
                    </a:lnTo>
                    <a:lnTo>
                      <a:pt x="19694" y="14824"/>
                    </a:lnTo>
                    <a:lnTo>
                      <a:pt x="19708" y="14753"/>
                    </a:lnTo>
                    <a:lnTo>
                      <a:pt x="19750" y="14631"/>
                    </a:lnTo>
                    <a:lnTo>
                      <a:pt x="19772" y="14567"/>
                    </a:lnTo>
                    <a:lnTo>
                      <a:pt x="19797" y="14445"/>
                    </a:lnTo>
                    <a:lnTo>
                      <a:pt x="19793" y="14333"/>
                    </a:lnTo>
                    <a:lnTo>
                      <a:pt x="19812" y="14249"/>
                    </a:lnTo>
                    <a:lnTo>
                      <a:pt x="19823" y="14169"/>
                    </a:lnTo>
                    <a:lnTo>
                      <a:pt x="19823" y="14053"/>
                    </a:lnTo>
                    <a:lnTo>
                      <a:pt x="19793" y="13951"/>
                    </a:lnTo>
                    <a:lnTo>
                      <a:pt x="19772" y="13899"/>
                    </a:lnTo>
                    <a:lnTo>
                      <a:pt x="19741" y="13810"/>
                    </a:lnTo>
                    <a:lnTo>
                      <a:pt x="19750" y="13665"/>
                    </a:lnTo>
                    <a:lnTo>
                      <a:pt x="19729" y="13684"/>
                    </a:lnTo>
                    <a:lnTo>
                      <a:pt x="19715" y="13633"/>
                    </a:lnTo>
                    <a:lnTo>
                      <a:pt x="19689" y="13665"/>
                    </a:lnTo>
                    <a:lnTo>
                      <a:pt x="19682" y="13511"/>
                    </a:lnTo>
                    <a:lnTo>
                      <a:pt x="19657" y="13428"/>
                    </a:lnTo>
                    <a:lnTo>
                      <a:pt x="19668" y="13399"/>
                    </a:lnTo>
                    <a:lnTo>
                      <a:pt x="19637" y="13335"/>
                    </a:lnTo>
                    <a:lnTo>
                      <a:pt x="19600" y="13274"/>
                    </a:lnTo>
                    <a:lnTo>
                      <a:pt x="19543" y="13203"/>
                    </a:lnTo>
                    <a:lnTo>
                      <a:pt x="19533" y="13110"/>
                    </a:lnTo>
                    <a:lnTo>
                      <a:pt x="19548" y="13040"/>
                    </a:lnTo>
                    <a:lnTo>
                      <a:pt x="19543" y="12924"/>
                    </a:lnTo>
                    <a:lnTo>
                      <a:pt x="19533" y="12905"/>
                    </a:lnTo>
                    <a:lnTo>
                      <a:pt x="19527" y="12834"/>
                    </a:lnTo>
                    <a:lnTo>
                      <a:pt x="19527" y="12719"/>
                    </a:lnTo>
                    <a:lnTo>
                      <a:pt x="19538" y="12658"/>
                    </a:lnTo>
                    <a:lnTo>
                      <a:pt x="19512" y="12606"/>
                    </a:lnTo>
                    <a:lnTo>
                      <a:pt x="19496" y="12545"/>
                    </a:lnTo>
                    <a:lnTo>
                      <a:pt x="19456" y="12597"/>
                    </a:lnTo>
                    <a:lnTo>
                      <a:pt x="19440" y="12494"/>
                    </a:lnTo>
                    <a:lnTo>
                      <a:pt x="19444" y="12443"/>
                    </a:lnTo>
                    <a:lnTo>
                      <a:pt x="19449" y="12372"/>
                    </a:lnTo>
                    <a:lnTo>
                      <a:pt x="19430" y="12298"/>
                    </a:lnTo>
                    <a:lnTo>
                      <a:pt x="19435" y="12237"/>
                    </a:lnTo>
                    <a:lnTo>
                      <a:pt x="19418" y="12228"/>
                    </a:lnTo>
                    <a:lnTo>
                      <a:pt x="19418" y="12135"/>
                    </a:lnTo>
                    <a:lnTo>
                      <a:pt x="19409" y="12074"/>
                    </a:lnTo>
                    <a:close/>
                    <a:moveTo>
                      <a:pt x="13765" y="12257"/>
                    </a:moveTo>
                    <a:lnTo>
                      <a:pt x="13744" y="12321"/>
                    </a:lnTo>
                    <a:lnTo>
                      <a:pt x="13744" y="12401"/>
                    </a:lnTo>
                    <a:lnTo>
                      <a:pt x="13708" y="12494"/>
                    </a:lnTo>
                    <a:lnTo>
                      <a:pt x="13682" y="12484"/>
                    </a:lnTo>
                    <a:lnTo>
                      <a:pt x="13687" y="12536"/>
                    </a:lnTo>
                    <a:lnTo>
                      <a:pt x="13666" y="12606"/>
                    </a:lnTo>
                    <a:lnTo>
                      <a:pt x="13619" y="12690"/>
                    </a:lnTo>
                    <a:lnTo>
                      <a:pt x="13578" y="12770"/>
                    </a:lnTo>
                    <a:lnTo>
                      <a:pt x="13552" y="12770"/>
                    </a:lnTo>
                    <a:lnTo>
                      <a:pt x="13531" y="12793"/>
                    </a:lnTo>
                    <a:lnTo>
                      <a:pt x="13496" y="12821"/>
                    </a:lnTo>
                    <a:lnTo>
                      <a:pt x="13470" y="12821"/>
                    </a:lnTo>
                    <a:lnTo>
                      <a:pt x="13458" y="12914"/>
                    </a:lnTo>
                    <a:lnTo>
                      <a:pt x="13433" y="12988"/>
                    </a:lnTo>
                    <a:lnTo>
                      <a:pt x="13433" y="13110"/>
                    </a:lnTo>
                    <a:lnTo>
                      <a:pt x="13444" y="13203"/>
                    </a:lnTo>
                    <a:lnTo>
                      <a:pt x="13454" y="13264"/>
                    </a:lnTo>
                    <a:lnTo>
                      <a:pt x="13444" y="13357"/>
                    </a:lnTo>
                    <a:lnTo>
                      <a:pt x="13412" y="13460"/>
                    </a:lnTo>
                    <a:lnTo>
                      <a:pt x="13412" y="13502"/>
                    </a:lnTo>
                    <a:lnTo>
                      <a:pt x="13386" y="13521"/>
                    </a:lnTo>
                    <a:lnTo>
                      <a:pt x="13371" y="13624"/>
                    </a:lnTo>
                    <a:lnTo>
                      <a:pt x="13371" y="13717"/>
                    </a:lnTo>
                    <a:lnTo>
                      <a:pt x="13386" y="13829"/>
                    </a:lnTo>
                    <a:lnTo>
                      <a:pt x="13386" y="13951"/>
                    </a:lnTo>
                    <a:lnTo>
                      <a:pt x="13402" y="14025"/>
                    </a:lnTo>
                    <a:lnTo>
                      <a:pt x="13449" y="14066"/>
                    </a:lnTo>
                    <a:lnTo>
                      <a:pt x="13480" y="14105"/>
                    </a:lnTo>
                    <a:lnTo>
                      <a:pt x="13531" y="14044"/>
                    </a:lnTo>
                    <a:lnTo>
                      <a:pt x="13583" y="14015"/>
                    </a:lnTo>
                    <a:lnTo>
                      <a:pt x="13614" y="13861"/>
                    </a:lnTo>
                    <a:lnTo>
                      <a:pt x="13645" y="13665"/>
                    </a:lnTo>
                    <a:lnTo>
                      <a:pt x="13692" y="13409"/>
                    </a:lnTo>
                    <a:lnTo>
                      <a:pt x="13729" y="13222"/>
                    </a:lnTo>
                    <a:lnTo>
                      <a:pt x="13760" y="13059"/>
                    </a:lnTo>
                    <a:lnTo>
                      <a:pt x="13765" y="12947"/>
                    </a:lnTo>
                    <a:lnTo>
                      <a:pt x="13786" y="12914"/>
                    </a:lnTo>
                    <a:lnTo>
                      <a:pt x="13791" y="12863"/>
                    </a:lnTo>
                    <a:lnTo>
                      <a:pt x="13781" y="12760"/>
                    </a:lnTo>
                    <a:lnTo>
                      <a:pt x="13795" y="12719"/>
                    </a:lnTo>
                    <a:lnTo>
                      <a:pt x="13812" y="12802"/>
                    </a:lnTo>
                    <a:lnTo>
                      <a:pt x="13826" y="12760"/>
                    </a:lnTo>
                    <a:lnTo>
                      <a:pt x="13833" y="12690"/>
                    </a:lnTo>
                    <a:lnTo>
                      <a:pt x="13821" y="12629"/>
                    </a:lnTo>
                    <a:lnTo>
                      <a:pt x="13816" y="12462"/>
                    </a:lnTo>
                    <a:lnTo>
                      <a:pt x="13800" y="12372"/>
                    </a:lnTo>
                    <a:lnTo>
                      <a:pt x="13786" y="12321"/>
                    </a:lnTo>
                    <a:lnTo>
                      <a:pt x="13765" y="12257"/>
                    </a:lnTo>
                    <a:close/>
                    <a:moveTo>
                      <a:pt x="20818" y="12606"/>
                    </a:moveTo>
                    <a:lnTo>
                      <a:pt x="20808" y="12709"/>
                    </a:lnTo>
                    <a:lnTo>
                      <a:pt x="20813" y="12751"/>
                    </a:lnTo>
                    <a:lnTo>
                      <a:pt x="20829" y="12741"/>
                    </a:lnTo>
                    <a:lnTo>
                      <a:pt x="20844" y="12760"/>
                    </a:lnTo>
                    <a:lnTo>
                      <a:pt x="20844" y="12648"/>
                    </a:lnTo>
                    <a:lnTo>
                      <a:pt x="20818" y="12606"/>
                    </a:lnTo>
                    <a:close/>
                    <a:moveTo>
                      <a:pt x="20839" y="12783"/>
                    </a:moveTo>
                    <a:lnTo>
                      <a:pt x="20834" y="12821"/>
                    </a:lnTo>
                    <a:lnTo>
                      <a:pt x="20844" y="12873"/>
                    </a:lnTo>
                    <a:lnTo>
                      <a:pt x="20865" y="12863"/>
                    </a:lnTo>
                    <a:lnTo>
                      <a:pt x="20839" y="12783"/>
                    </a:lnTo>
                    <a:close/>
                    <a:moveTo>
                      <a:pt x="0" y="12802"/>
                    </a:moveTo>
                    <a:lnTo>
                      <a:pt x="5" y="12873"/>
                    </a:lnTo>
                    <a:lnTo>
                      <a:pt x="10" y="12863"/>
                    </a:lnTo>
                    <a:lnTo>
                      <a:pt x="10" y="12802"/>
                    </a:lnTo>
                    <a:lnTo>
                      <a:pt x="0" y="12802"/>
                    </a:lnTo>
                    <a:close/>
                    <a:moveTo>
                      <a:pt x="21600" y="12802"/>
                    </a:moveTo>
                    <a:lnTo>
                      <a:pt x="21560" y="12853"/>
                    </a:lnTo>
                    <a:lnTo>
                      <a:pt x="21543" y="12853"/>
                    </a:lnTo>
                    <a:lnTo>
                      <a:pt x="21508" y="12886"/>
                    </a:lnTo>
                    <a:lnTo>
                      <a:pt x="21513" y="12937"/>
                    </a:lnTo>
                    <a:lnTo>
                      <a:pt x="21555" y="12905"/>
                    </a:lnTo>
                    <a:lnTo>
                      <a:pt x="21595" y="12873"/>
                    </a:lnTo>
                    <a:lnTo>
                      <a:pt x="21600" y="12802"/>
                    </a:lnTo>
                    <a:close/>
                    <a:moveTo>
                      <a:pt x="21482" y="12975"/>
                    </a:moveTo>
                    <a:lnTo>
                      <a:pt x="21466" y="13007"/>
                    </a:lnTo>
                    <a:lnTo>
                      <a:pt x="21440" y="12988"/>
                    </a:lnTo>
                    <a:lnTo>
                      <a:pt x="21414" y="13027"/>
                    </a:lnTo>
                    <a:lnTo>
                      <a:pt x="21409" y="13091"/>
                    </a:lnTo>
                    <a:lnTo>
                      <a:pt x="21440" y="13110"/>
                    </a:lnTo>
                    <a:lnTo>
                      <a:pt x="21482" y="13091"/>
                    </a:lnTo>
                    <a:lnTo>
                      <a:pt x="21496" y="13017"/>
                    </a:lnTo>
                    <a:lnTo>
                      <a:pt x="21482" y="12975"/>
                    </a:lnTo>
                    <a:close/>
                    <a:moveTo>
                      <a:pt x="20580" y="13357"/>
                    </a:moveTo>
                    <a:lnTo>
                      <a:pt x="20580" y="13399"/>
                    </a:lnTo>
                    <a:lnTo>
                      <a:pt x="20606" y="13502"/>
                    </a:lnTo>
                    <a:lnTo>
                      <a:pt x="20636" y="13572"/>
                    </a:lnTo>
                    <a:lnTo>
                      <a:pt x="20674" y="13633"/>
                    </a:lnTo>
                    <a:lnTo>
                      <a:pt x="20700" y="13665"/>
                    </a:lnTo>
                    <a:lnTo>
                      <a:pt x="20725" y="13633"/>
                    </a:lnTo>
                    <a:lnTo>
                      <a:pt x="20704" y="13572"/>
                    </a:lnTo>
                    <a:lnTo>
                      <a:pt x="20667" y="13489"/>
                    </a:lnTo>
                    <a:lnTo>
                      <a:pt x="20653" y="13450"/>
                    </a:lnTo>
                    <a:lnTo>
                      <a:pt x="20632" y="13409"/>
                    </a:lnTo>
                    <a:lnTo>
                      <a:pt x="20606" y="13357"/>
                    </a:lnTo>
                    <a:lnTo>
                      <a:pt x="20580" y="13357"/>
                    </a:lnTo>
                    <a:close/>
                    <a:moveTo>
                      <a:pt x="20725" y="15308"/>
                    </a:moveTo>
                    <a:lnTo>
                      <a:pt x="20700" y="15318"/>
                    </a:lnTo>
                    <a:lnTo>
                      <a:pt x="20693" y="15420"/>
                    </a:lnTo>
                    <a:lnTo>
                      <a:pt x="20704" y="15533"/>
                    </a:lnTo>
                    <a:lnTo>
                      <a:pt x="20709" y="15594"/>
                    </a:lnTo>
                    <a:lnTo>
                      <a:pt x="20704" y="15616"/>
                    </a:lnTo>
                    <a:lnTo>
                      <a:pt x="20693" y="15709"/>
                    </a:lnTo>
                    <a:lnTo>
                      <a:pt x="20667" y="15799"/>
                    </a:lnTo>
                    <a:lnTo>
                      <a:pt x="20627" y="15902"/>
                    </a:lnTo>
                    <a:lnTo>
                      <a:pt x="20570" y="15943"/>
                    </a:lnTo>
                    <a:lnTo>
                      <a:pt x="20549" y="15995"/>
                    </a:lnTo>
                    <a:lnTo>
                      <a:pt x="20589" y="16046"/>
                    </a:lnTo>
                    <a:lnTo>
                      <a:pt x="20580" y="16129"/>
                    </a:lnTo>
                    <a:lnTo>
                      <a:pt x="20507" y="16232"/>
                    </a:lnTo>
                    <a:lnTo>
                      <a:pt x="20523" y="16251"/>
                    </a:lnTo>
                    <a:lnTo>
                      <a:pt x="20518" y="16293"/>
                    </a:lnTo>
                    <a:lnTo>
                      <a:pt x="20580" y="16242"/>
                    </a:lnTo>
                    <a:lnTo>
                      <a:pt x="20648" y="16149"/>
                    </a:lnTo>
                    <a:lnTo>
                      <a:pt x="20693" y="16068"/>
                    </a:lnTo>
                    <a:lnTo>
                      <a:pt x="20709" y="16046"/>
                    </a:lnTo>
                    <a:lnTo>
                      <a:pt x="20725" y="15985"/>
                    </a:lnTo>
                    <a:lnTo>
                      <a:pt x="20756" y="15943"/>
                    </a:lnTo>
                    <a:lnTo>
                      <a:pt x="20797" y="15953"/>
                    </a:lnTo>
                    <a:lnTo>
                      <a:pt x="20844" y="15873"/>
                    </a:lnTo>
                    <a:lnTo>
                      <a:pt x="20895" y="15748"/>
                    </a:lnTo>
                    <a:lnTo>
                      <a:pt x="20874" y="15738"/>
                    </a:lnTo>
                    <a:lnTo>
                      <a:pt x="20823" y="15789"/>
                    </a:lnTo>
                    <a:lnTo>
                      <a:pt x="20792" y="15780"/>
                    </a:lnTo>
                    <a:lnTo>
                      <a:pt x="20761" y="15728"/>
                    </a:lnTo>
                    <a:lnTo>
                      <a:pt x="20787" y="15626"/>
                    </a:lnTo>
                    <a:lnTo>
                      <a:pt x="20771" y="15594"/>
                    </a:lnTo>
                    <a:lnTo>
                      <a:pt x="20740" y="15687"/>
                    </a:lnTo>
                    <a:lnTo>
                      <a:pt x="20745" y="15542"/>
                    </a:lnTo>
                    <a:lnTo>
                      <a:pt x="20766" y="15420"/>
                    </a:lnTo>
                    <a:lnTo>
                      <a:pt x="20730" y="15388"/>
                    </a:lnTo>
                    <a:lnTo>
                      <a:pt x="20725" y="15308"/>
                    </a:lnTo>
                    <a:close/>
                    <a:moveTo>
                      <a:pt x="20445" y="16129"/>
                    </a:moveTo>
                    <a:lnTo>
                      <a:pt x="20382" y="16190"/>
                    </a:lnTo>
                    <a:lnTo>
                      <a:pt x="20346" y="16261"/>
                    </a:lnTo>
                    <a:lnTo>
                      <a:pt x="20311" y="16303"/>
                    </a:lnTo>
                    <a:lnTo>
                      <a:pt x="20248" y="16405"/>
                    </a:lnTo>
                    <a:lnTo>
                      <a:pt x="20186" y="16466"/>
                    </a:lnTo>
                    <a:lnTo>
                      <a:pt x="20113" y="16540"/>
                    </a:lnTo>
                    <a:lnTo>
                      <a:pt x="20052" y="16591"/>
                    </a:lnTo>
                    <a:lnTo>
                      <a:pt x="20005" y="16620"/>
                    </a:lnTo>
                    <a:lnTo>
                      <a:pt x="19880" y="16755"/>
                    </a:lnTo>
                    <a:lnTo>
                      <a:pt x="19812" y="16848"/>
                    </a:lnTo>
                    <a:lnTo>
                      <a:pt x="19802" y="16899"/>
                    </a:lnTo>
                    <a:lnTo>
                      <a:pt x="19854" y="16909"/>
                    </a:lnTo>
                    <a:lnTo>
                      <a:pt x="19870" y="16951"/>
                    </a:lnTo>
                    <a:lnTo>
                      <a:pt x="19922" y="16951"/>
                    </a:lnTo>
                    <a:lnTo>
                      <a:pt x="19963" y="16919"/>
                    </a:lnTo>
                    <a:lnTo>
                      <a:pt x="20031" y="16858"/>
                    </a:lnTo>
                    <a:lnTo>
                      <a:pt x="20118" y="16723"/>
                    </a:lnTo>
                    <a:lnTo>
                      <a:pt x="20170" y="16633"/>
                    </a:lnTo>
                    <a:lnTo>
                      <a:pt x="20238" y="16582"/>
                    </a:lnTo>
                    <a:lnTo>
                      <a:pt x="20278" y="16582"/>
                    </a:lnTo>
                    <a:lnTo>
                      <a:pt x="20290" y="16518"/>
                    </a:lnTo>
                    <a:lnTo>
                      <a:pt x="20337" y="16466"/>
                    </a:lnTo>
                    <a:lnTo>
                      <a:pt x="20414" y="16364"/>
                    </a:lnTo>
                    <a:lnTo>
                      <a:pt x="20460" y="16303"/>
                    </a:lnTo>
                    <a:lnTo>
                      <a:pt x="20481" y="16242"/>
                    </a:lnTo>
                    <a:lnTo>
                      <a:pt x="20486" y="16190"/>
                    </a:lnTo>
                    <a:lnTo>
                      <a:pt x="20424" y="16242"/>
                    </a:lnTo>
                    <a:lnTo>
                      <a:pt x="20434" y="16190"/>
                    </a:lnTo>
                    <a:lnTo>
                      <a:pt x="20445" y="16129"/>
                    </a:lnTo>
                    <a:close/>
                    <a:moveTo>
                      <a:pt x="18869" y="16158"/>
                    </a:moveTo>
                    <a:lnTo>
                      <a:pt x="18848" y="16222"/>
                    </a:lnTo>
                    <a:lnTo>
                      <a:pt x="18844" y="16335"/>
                    </a:lnTo>
                    <a:lnTo>
                      <a:pt x="18822" y="16428"/>
                    </a:lnTo>
                    <a:lnTo>
                      <a:pt x="18813" y="16540"/>
                    </a:lnTo>
                    <a:lnTo>
                      <a:pt x="18848" y="16550"/>
                    </a:lnTo>
                    <a:lnTo>
                      <a:pt x="18853" y="16550"/>
                    </a:lnTo>
                    <a:lnTo>
                      <a:pt x="18926" y="16457"/>
                    </a:lnTo>
                    <a:lnTo>
                      <a:pt x="18931" y="16498"/>
                    </a:lnTo>
                    <a:lnTo>
                      <a:pt x="18978" y="16386"/>
                    </a:lnTo>
                    <a:lnTo>
                      <a:pt x="19009" y="16344"/>
                    </a:lnTo>
                    <a:lnTo>
                      <a:pt x="19061" y="16181"/>
                    </a:lnTo>
                    <a:lnTo>
                      <a:pt x="19030" y="16171"/>
                    </a:lnTo>
                    <a:lnTo>
                      <a:pt x="18978" y="16200"/>
                    </a:lnTo>
                    <a:lnTo>
                      <a:pt x="18942" y="16222"/>
                    </a:lnTo>
                    <a:lnTo>
                      <a:pt x="18900" y="16171"/>
                    </a:lnTo>
                    <a:lnTo>
                      <a:pt x="18869" y="16158"/>
                    </a:lnTo>
                    <a:close/>
                    <a:moveTo>
                      <a:pt x="14464" y="17217"/>
                    </a:moveTo>
                    <a:lnTo>
                      <a:pt x="14459" y="17249"/>
                    </a:lnTo>
                    <a:lnTo>
                      <a:pt x="14438" y="17301"/>
                    </a:lnTo>
                    <a:lnTo>
                      <a:pt x="14429" y="17371"/>
                    </a:lnTo>
                    <a:lnTo>
                      <a:pt x="14511" y="17361"/>
                    </a:lnTo>
                    <a:lnTo>
                      <a:pt x="14537" y="17301"/>
                    </a:lnTo>
                    <a:lnTo>
                      <a:pt x="14542" y="17278"/>
                    </a:lnTo>
                    <a:lnTo>
                      <a:pt x="14490" y="17259"/>
                    </a:lnTo>
                    <a:lnTo>
                      <a:pt x="14464" y="17217"/>
                    </a:lnTo>
                    <a:close/>
                    <a:moveTo>
                      <a:pt x="7737" y="17544"/>
                    </a:moveTo>
                    <a:lnTo>
                      <a:pt x="7717" y="17596"/>
                    </a:lnTo>
                    <a:lnTo>
                      <a:pt x="7670" y="17567"/>
                    </a:lnTo>
                    <a:lnTo>
                      <a:pt x="7618" y="17637"/>
                    </a:lnTo>
                    <a:lnTo>
                      <a:pt x="7654" y="17698"/>
                    </a:lnTo>
                    <a:lnTo>
                      <a:pt x="7691" y="17637"/>
                    </a:lnTo>
                    <a:lnTo>
                      <a:pt x="7722" y="17689"/>
                    </a:lnTo>
                    <a:lnTo>
                      <a:pt x="7784" y="17647"/>
                    </a:lnTo>
                    <a:lnTo>
                      <a:pt x="7788" y="17609"/>
                    </a:lnTo>
                    <a:lnTo>
                      <a:pt x="7737" y="17544"/>
                    </a:lnTo>
                    <a:close/>
                    <a:moveTo>
                      <a:pt x="7213" y="17730"/>
                    </a:moveTo>
                    <a:lnTo>
                      <a:pt x="7178" y="17782"/>
                    </a:lnTo>
                    <a:lnTo>
                      <a:pt x="7183" y="17875"/>
                    </a:lnTo>
                    <a:lnTo>
                      <a:pt x="7167" y="17936"/>
                    </a:lnTo>
                    <a:lnTo>
                      <a:pt x="7089" y="17884"/>
                    </a:lnTo>
                    <a:lnTo>
                      <a:pt x="6996" y="17801"/>
                    </a:lnTo>
                    <a:lnTo>
                      <a:pt x="6950" y="17772"/>
                    </a:lnTo>
                    <a:lnTo>
                      <a:pt x="7053" y="17917"/>
                    </a:lnTo>
                    <a:lnTo>
                      <a:pt x="7121" y="17987"/>
                    </a:lnTo>
                    <a:lnTo>
                      <a:pt x="7204" y="18058"/>
                    </a:lnTo>
                    <a:lnTo>
                      <a:pt x="7260" y="18080"/>
                    </a:lnTo>
                    <a:lnTo>
                      <a:pt x="7307" y="18109"/>
                    </a:lnTo>
                    <a:lnTo>
                      <a:pt x="7364" y="18132"/>
                    </a:lnTo>
                    <a:lnTo>
                      <a:pt x="7400" y="18090"/>
                    </a:lnTo>
                    <a:lnTo>
                      <a:pt x="7406" y="18039"/>
                    </a:lnTo>
                    <a:lnTo>
                      <a:pt x="7437" y="18080"/>
                    </a:lnTo>
                    <a:lnTo>
                      <a:pt x="7484" y="18080"/>
                    </a:lnTo>
                    <a:lnTo>
                      <a:pt x="7494" y="18006"/>
                    </a:lnTo>
                    <a:lnTo>
                      <a:pt x="7416" y="17978"/>
                    </a:lnTo>
                    <a:lnTo>
                      <a:pt x="7333" y="17904"/>
                    </a:lnTo>
                    <a:lnTo>
                      <a:pt x="7286" y="17801"/>
                    </a:lnTo>
                    <a:lnTo>
                      <a:pt x="7256" y="17740"/>
                    </a:lnTo>
                    <a:lnTo>
                      <a:pt x="7213" y="17730"/>
                    </a:lnTo>
                    <a:close/>
                    <a:moveTo>
                      <a:pt x="8085" y="19084"/>
                    </a:moveTo>
                    <a:lnTo>
                      <a:pt x="8054" y="19107"/>
                    </a:lnTo>
                    <a:lnTo>
                      <a:pt x="8033" y="19136"/>
                    </a:lnTo>
                    <a:lnTo>
                      <a:pt x="8007" y="19168"/>
                    </a:lnTo>
                    <a:lnTo>
                      <a:pt x="7976" y="19187"/>
                    </a:lnTo>
                    <a:lnTo>
                      <a:pt x="7944" y="19210"/>
                    </a:lnTo>
                    <a:lnTo>
                      <a:pt x="7929" y="19251"/>
                    </a:lnTo>
                    <a:lnTo>
                      <a:pt x="7882" y="19251"/>
                    </a:lnTo>
                    <a:lnTo>
                      <a:pt x="7861" y="19280"/>
                    </a:lnTo>
                    <a:lnTo>
                      <a:pt x="7847" y="19322"/>
                    </a:lnTo>
                    <a:lnTo>
                      <a:pt x="7840" y="19373"/>
                    </a:lnTo>
                    <a:lnTo>
                      <a:pt x="7814" y="19405"/>
                    </a:lnTo>
                    <a:lnTo>
                      <a:pt x="7795" y="19444"/>
                    </a:lnTo>
                    <a:lnTo>
                      <a:pt x="7774" y="19486"/>
                    </a:lnTo>
                    <a:lnTo>
                      <a:pt x="7763" y="19518"/>
                    </a:lnTo>
                    <a:lnTo>
                      <a:pt x="7753" y="19569"/>
                    </a:lnTo>
                    <a:lnTo>
                      <a:pt x="7774" y="19620"/>
                    </a:lnTo>
                    <a:lnTo>
                      <a:pt x="7795" y="19672"/>
                    </a:lnTo>
                    <a:lnTo>
                      <a:pt x="7800" y="19713"/>
                    </a:lnTo>
                    <a:lnTo>
                      <a:pt x="7800" y="19765"/>
                    </a:lnTo>
                    <a:lnTo>
                      <a:pt x="7788" y="19803"/>
                    </a:lnTo>
                    <a:lnTo>
                      <a:pt x="7800" y="19845"/>
                    </a:lnTo>
                    <a:lnTo>
                      <a:pt x="7814" y="19896"/>
                    </a:lnTo>
                    <a:lnTo>
                      <a:pt x="7840" y="19928"/>
                    </a:lnTo>
                    <a:lnTo>
                      <a:pt x="7866" y="19980"/>
                    </a:lnTo>
                    <a:lnTo>
                      <a:pt x="7899" y="20021"/>
                    </a:lnTo>
                    <a:lnTo>
                      <a:pt x="7924" y="20060"/>
                    </a:lnTo>
                    <a:lnTo>
                      <a:pt x="7944" y="20111"/>
                    </a:lnTo>
                    <a:lnTo>
                      <a:pt x="7950" y="20153"/>
                    </a:lnTo>
                    <a:lnTo>
                      <a:pt x="7939" y="20195"/>
                    </a:lnTo>
                    <a:lnTo>
                      <a:pt x="7903" y="20214"/>
                    </a:lnTo>
                    <a:lnTo>
                      <a:pt x="7856" y="20236"/>
                    </a:lnTo>
                    <a:lnTo>
                      <a:pt x="7805" y="20246"/>
                    </a:lnTo>
                    <a:lnTo>
                      <a:pt x="7758" y="20256"/>
                    </a:lnTo>
                    <a:lnTo>
                      <a:pt x="7727" y="20288"/>
                    </a:lnTo>
                    <a:lnTo>
                      <a:pt x="7691" y="20307"/>
                    </a:lnTo>
                    <a:lnTo>
                      <a:pt x="7639" y="20317"/>
                    </a:lnTo>
                    <a:lnTo>
                      <a:pt x="7597" y="20288"/>
                    </a:lnTo>
                    <a:lnTo>
                      <a:pt x="7546" y="20256"/>
                    </a:lnTo>
                    <a:lnTo>
                      <a:pt x="7494" y="20265"/>
                    </a:lnTo>
                    <a:lnTo>
                      <a:pt x="7432" y="20227"/>
                    </a:lnTo>
                    <a:lnTo>
                      <a:pt x="7432" y="20265"/>
                    </a:lnTo>
                    <a:lnTo>
                      <a:pt x="7416" y="20307"/>
                    </a:lnTo>
                    <a:lnTo>
                      <a:pt x="7359" y="20288"/>
                    </a:lnTo>
                    <a:lnTo>
                      <a:pt x="7303" y="20265"/>
                    </a:lnTo>
                    <a:lnTo>
                      <a:pt x="7244" y="20265"/>
                    </a:lnTo>
                    <a:lnTo>
                      <a:pt x="7192" y="20227"/>
                    </a:lnTo>
                    <a:lnTo>
                      <a:pt x="7147" y="20236"/>
                    </a:lnTo>
                    <a:lnTo>
                      <a:pt x="7084" y="20214"/>
                    </a:lnTo>
                    <a:lnTo>
                      <a:pt x="7032" y="20163"/>
                    </a:lnTo>
                    <a:lnTo>
                      <a:pt x="7032" y="20246"/>
                    </a:lnTo>
                    <a:lnTo>
                      <a:pt x="6980" y="20256"/>
                    </a:lnTo>
                    <a:lnTo>
                      <a:pt x="6928" y="20236"/>
                    </a:lnTo>
                    <a:lnTo>
                      <a:pt x="6881" y="20246"/>
                    </a:lnTo>
                    <a:lnTo>
                      <a:pt x="6836" y="20265"/>
                    </a:lnTo>
                    <a:lnTo>
                      <a:pt x="6789" y="20278"/>
                    </a:lnTo>
                    <a:lnTo>
                      <a:pt x="6726" y="20278"/>
                    </a:lnTo>
                    <a:lnTo>
                      <a:pt x="6690" y="20236"/>
                    </a:lnTo>
                    <a:lnTo>
                      <a:pt x="6634" y="20204"/>
                    </a:lnTo>
                    <a:lnTo>
                      <a:pt x="6571" y="20185"/>
                    </a:lnTo>
                    <a:lnTo>
                      <a:pt x="6525" y="20195"/>
                    </a:lnTo>
                    <a:lnTo>
                      <a:pt x="6462" y="20185"/>
                    </a:lnTo>
                    <a:lnTo>
                      <a:pt x="6426" y="20175"/>
                    </a:lnTo>
                    <a:lnTo>
                      <a:pt x="6483" y="20256"/>
                    </a:lnTo>
                    <a:lnTo>
                      <a:pt x="6514" y="20297"/>
                    </a:lnTo>
                    <a:lnTo>
                      <a:pt x="6556" y="20339"/>
                    </a:lnTo>
                    <a:lnTo>
                      <a:pt x="6613" y="20339"/>
                    </a:lnTo>
                    <a:lnTo>
                      <a:pt x="6655" y="20381"/>
                    </a:lnTo>
                    <a:lnTo>
                      <a:pt x="6700" y="20419"/>
                    </a:lnTo>
                    <a:lnTo>
                      <a:pt x="6707" y="20461"/>
                    </a:lnTo>
                    <a:lnTo>
                      <a:pt x="6639" y="20442"/>
                    </a:lnTo>
                    <a:lnTo>
                      <a:pt x="6577" y="20432"/>
                    </a:lnTo>
                    <a:lnTo>
                      <a:pt x="6509" y="20419"/>
                    </a:lnTo>
                    <a:lnTo>
                      <a:pt x="6473" y="20442"/>
                    </a:lnTo>
                    <a:lnTo>
                      <a:pt x="6415" y="20451"/>
                    </a:lnTo>
                    <a:lnTo>
                      <a:pt x="6354" y="20419"/>
                    </a:lnTo>
                    <a:lnTo>
                      <a:pt x="6292" y="20410"/>
                    </a:lnTo>
                    <a:lnTo>
                      <a:pt x="6219" y="20368"/>
                    </a:lnTo>
                    <a:lnTo>
                      <a:pt x="6193" y="20400"/>
                    </a:lnTo>
                    <a:lnTo>
                      <a:pt x="6146" y="20368"/>
                    </a:lnTo>
                    <a:lnTo>
                      <a:pt x="6104" y="20329"/>
                    </a:lnTo>
                    <a:lnTo>
                      <a:pt x="6059" y="20297"/>
                    </a:lnTo>
                    <a:lnTo>
                      <a:pt x="6038" y="20329"/>
                    </a:lnTo>
                    <a:lnTo>
                      <a:pt x="6000" y="20349"/>
                    </a:lnTo>
                    <a:lnTo>
                      <a:pt x="5934" y="20329"/>
                    </a:lnTo>
                    <a:lnTo>
                      <a:pt x="5892" y="20339"/>
                    </a:lnTo>
                    <a:lnTo>
                      <a:pt x="5871" y="20381"/>
                    </a:lnTo>
                    <a:lnTo>
                      <a:pt x="5819" y="20381"/>
                    </a:lnTo>
                    <a:lnTo>
                      <a:pt x="5758" y="20381"/>
                    </a:lnTo>
                    <a:lnTo>
                      <a:pt x="5696" y="20381"/>
                    </a:lnTo>
                    <a:lnTo>
                      <a:pt x="5638" y="20381"/>
                    </a:lnTo>
                    <a:lnTo>
                      <a:pt x="5571" y="20368"/>
                    </a:lnTo>
                    <a:lnTo>
                      <a:pt x="5508" y="20358"/>
                    </a:lnTo>
                    <a:lnTo>
                      <a:pt x="5468" y="20368"/>
                    </a:lnTo>
                    <a:lnTo>
                      <a:pt x="5411" y="20381"/>
                    </a:lnTo>
                    <a:lnTo>
                      <a:pt x="5343" y="20358"/>
                    </a:lnTo>
                    <a:lnTo>
                      <a:pt x="5291" y="20368"/>
                    </a:lnTo>
                    <a:lnTo>
                      <a:pt x="5255" y="20358"/>
                    </a:lnTo>
                    <a:lnTo>
                      <a:pt x="5218" y="20358"/>
                    </a:lnTo>
                    <a:lnTo>
                      <a:pt x="5187" y="20381"/>
                    </a:lnTo>
                    <a:lnTo>
                      <a:pt x="5162" y="20400"/>
                    </a:lnTo>
                    <a:lnTo>
                      <a:pt x="5126" y="20432"/>
                    </a:lnTo>
                    <a:lnTo>
                      <a:pt x="5074" y="20442"/>
                    </a:lnTo>
                    <a:lnTo>
                      <a:pt x="5022" y="20442"/>
                    </a:lnTo>
                    <a:lnTo>
                      <a:pt x="4996" y="20461"/>
                    </a:lnTo>
                    <a:lnTo>
                      <a:pt x="4949" y="20483"/>
                    </a:lnTo>
                    <a:lnTo>
                      <a:pt x="4898" y="20451"/>
                    </a:lnTo>
                    <a:lnTo>
                      <a:pt x="4860" y="20471"/>
                    </a:lnTo>
                    <a:lnTo>
                      <a:pt x="4876" y="20503"/>
                    </a:lnTo>
                    <a:lnTo>
                      <a:pt x="4923" y="20544"/>
                    </a:lnTo>
                    <a:lnTo>
                      <a:pt x="4959" y="20586"/>
                    </a:lnTo>
                    <a:lnTo>
                      <a:pt x="4907" y="20596"/>
                    </a:lnTo>
                    <a:lnTo>
                      <a:pt x="4893" y="20625"/>
                    </a:lnTo>
                    <a:lnTo>
                      <a:pt x="4872" y="20657"/>
                    </a:lnTo>
                    <a:lnTo>
                      <a:pt x="4834" y="20676"/>
                    </a:lnTo>
                    <a:lnTo>
                      <a:pt x="4783" y="20689"/>
                    </a:lnTo>
                    <a:lnTo>
                      <a:pt x="4711" y="20647"/>
                    </a:lnTo>
                    <a:lnTo>
                      <a:pt x="4659" y="20657"/>
                    </a:lnTo>
                    <a:lnTo>
                      <a:pt x="4608" y="20666"/>
                    </a:lnTo>
                    <a:lnTo>
                      <a:pt x="4540" y="20637"/>
                    </a:lnTo>
                    <a:lnTo>
                      <a:pt x="4509" y="20625"/>
                    </a:lnTo>
                    <a:lnTo>
                      <a:pt x="4634" y="20740"/>
                    </a:lnTo>
                    <a:lnTo>
                      <a:pt x="4700" y="20779"/>
                    </a:lnTo>
                    <a:lnTo>
                      <a:pt x="4783" y="20811"/>
                    </a:lnTo>
                    <a:lnTo>
                      <a:pt x="4846" y="20843"/>
                    </a:lnTo>
                    <a:lnTo>
                      <a:pt x="4928" y="20852"/>
                    </a:lnTo>
                    <a:lnTo>
                      <a:pt x="5011" y="20862"/>
                    </a:lnTo>
                    <a:lnTo>
                      <a:pt x="5093" y="20872"/>
                    </a:lnTo>
                    <a:lnTo>
                      <a:pt x="5183" y="20904"/>
                    </a:lnTo>
                    <a:lnTo>
                      <a:pt x="5260" y="20923"/>
                    </a:lnTo>
                    <a:lnTo>
                      <a:pt x="5307" y="20965"/>
                    </a:lnTo>
                    <a:lnTo>
                      <a:pt x="5307" y="20997"/>
                    </a:lnTo>
                    <a:lnTo>
                      <a:pt x="5281" y="21026"/>
                    </a:lnTo>
                    <a:lnTo>
                      <a:pt x="5239" y="21048"/>
                    </a:lnTo>
                    <a:lnTo>
                      <a:pt x="5157" y="21026"/>
                    </a:lnTo>
                    <a:lnTo>
                      <a:pt x="5084" y="21035"/>
                    </a:lnTo>
                    <a:lnTo>
                      <a:pt x="4990" y="21026"/>
                    </a:lnTo>
                    <a:lnTo>
                      <a:pt x="5079" y="21058"/>
                    </a:lnTo>
                    <a:lnTo>
                      <a:pt x="5136" y="21087"/>
                    </a:lnTo>
                    <a:lnTo>
                      <a:pt x="5223" y="21109"/>
                    </a:lnTo>
                    <a:lnTo>
                      <a:pt x="5270" y="21138"/>
                    </a:lnTo>
                    <a:lnTo>
                      <a:pt x="5291" y="21170"/>
                    </a:lnTo>
                    <a:lnTo>
                      <a:pt x="5312" y="21202"/>
                    </a:lnTo>
                    <a:lnTo>
                      <a:pt x="5348" y="21241"/>
                    </a:lnTo>
                    <a:lnTo>
                      <a:pt x="5463" y="21253"/>
                    </a:lnTo>
                    <a:lnTo>
                      <a:pt x="5524" y="21282"/>
                    </a:lnTo>
                    <a:lnTo>
                      <a:pt x="5659" y="21305"/>
                    </a:lnTo>
                    <a:lnTo>
                      <a:pt x="5800" y="21305"/>
                    </a:lnTo>
                    <a:lnTo>
                      <a:pt x="5830" y="21334"/>
                    </a:lnTo>
                    <a:lnTo>
                      <a:pt x="5758" y="21356"/>
                    </a:lnTo>
                    <a:lnTo>
                      <a:pt x="5689" y="21375"/>
                    </a:lnTo>
                    <a:lnTo>
                      <a:pt x="5581" y="21356"/>
                    </a:lnTo>
                    <a:lnTo>
                      <a:pt x="5416" y="21343"/>
                    </a:lnTo>
                    <a:lnTo>
                      <a:pt x="5343" y="21366"/>
                    </a:lnTo>
                    <a:lnTo>
                      <a:pt x="5187" y="21343"/>
                    </a:lnTo>
                    <a:lnTo>
                      <a:pt x="5079" y="21324"/>
                    </a:lnTo>
                    <a:lnTo>
                      <a:pt x="4959" y="21305"/>
                    </a:lnTo>
                    <a:lnTo>
                      <a:pt x="4872" y="21282"/>
                    </a:lnTo>
                    <a:lnTo>
                      <a:pt x="4846" y="21273"/>
                    </a:lnTo>
                    <a:lnTo>
                      <a:pt x="4789" y="21253"/>
                    </a:lnTo>
                    <a:lnTo>
                      <a:pt x="4700" y="21273"/>
                    </a:lnTo>
                    <a:lnTo>
                      <a:pt x="4695" y="21305"/>
                    </a:lnTo>
                    <a:lnTo>
                      <a:pt x="4601" y="21273"/>
                    </a:lnTo>
                    <a:lnTo>
                      <a:pt x="4596" y="21273"/>
                    </a:lnTo>
                    <a:lnTo>
                      <a:pt x="4591" y="21273"/>
                    </a:lnTo>
                    <a:lnTo>
                      <a:pt x="4591" y="21282"/>
                    </a:lnTo>
                    <a:lnTo>
                      <a:pt x="4587" y="21292"/>
                    </a:lnTo>
                    <a:lnTo>
                      <a:pt x="4493" y="21273"/>
                    </a:lnTo>
                    <a:lnTo>
                      <a:pt x="4519" y="21314"/>
                    </a:lnTo>
                    <a:lnTo>
                      <a:pt x="4985" y="21600"/>
                    </a:lnTo>
                    <a:lnTo>
                      <a:pt x="16615" y="21600"/>
                    </a:lnTo>
                    <a:lnTo>
                      <a:pt x="17081" y="21314"/>
                    </a:lnTo>
                    <a:lnTo>
                      <a:pt x="17046" y="21305"/>
                    </a:lnTo>
                    <a:lnTo>
                      <a:pt x="16999" y="21273"/>
                    </a:lnTo>
                    <a:lnTo>
                      <a:pt x="16874" y="21292"/>
                    </a:lnTo>
                    <a:lnTo>
                      <a:pt x="16879" y="21273"/>
                    </a:lnTo>
                    <a:lnTo>
                      <a:pt x="16879" y="21263"/>
                    </a:lnTo>
                    <a:lnTo>
                      <a:pt x="16801" y="21253"/>
                    </a:lnTo>
                    <a:lnTo>
                      <a:pt x="16832" y="21212"/>
                    </a:lnTo>
                    <a:lnTo>
                      <a:pt x="16780" y="21189"/>
                    </a:lnTo>
                    <a:lnTo>
                      <a:pt x="16754" y="21160"/>
                    </a:lnTo>
                    <a:lnTo>
                      <a:pt x="16740" y="21138"/>
                    </a:lnTo>
                    <a:lnTo>
                      <a:pt x="16724" y="21109"/>
                    </a:lnTo>
                    <a:lnTo>
                      <a:pt x="16728" y="21077"/>
                    </a:lnTo>
                    <a:lnTo>
                      <a:pt x="16749" y="21048"/>
                    </a:lnTo>
                    <a:lnTo>
                      <a:pt x="16735" y="21016"/>
                    </a:lnTo>
                    <a:lnTo>
                      <a:pt x="16792" y="20984"/>
                    </a:lnTo>
                    <a:lnTo>
                      <a:pt x="16843" y="20955"/>
                    </a:lnTo>
                    <a:lnTo>
                      <a:pt x="16900" y="20904"/>
                    </a:lnTo>
                    <a:lnTo>
                      <a:pt x="16994" y="20852"/>
                    </a:lnTo>
                    <a:lnTo>
                      <a:pt x="17065" y="20852"/>
                    </a:lnTo>
                    <a:lnTo>
                      <a:pt x="17149" y="20830"/>
                    </a:lnTo>
                    <a:lnTo>
                      <a:pt x="17237" y="20811"/>
                    </a:lnTo>
                    <a:lnTo>
                      <a:pt x="17268" y="20769"/>
                    </a:lnTo>
                    <a:lnTo>
                      <a:pt x="17211" y="20759"/>
                    </a:lnTo>
                    <a:lnTo>
                      <a:pt x="17227" y="20718"/>
                    </a:lnTo>
                    <a:lnTo>
                      <a:pt x="17258" y="20689"/>
                    </a:lnTo>
                    <a:lnTo>
                      <a:pt x="17279" y="20647"/>
                    </a:lnTo>
                    <a:lnTo>
                      <a:pt x="17315" y="20605"/>
                    </a:lnTo>
                    <a:lnTo>
                      <a:pt x="17362" y="20564"/>
                    </a:lnTo>
                    <a:lnTo>
                      <a:pt x="17409" y="20522"/>
                    </a:lnTo>
                    <a:lnTo>
                      <a:pt x="17465" y="20483"/>
                    </a:lnTo>
                    <a:lnTo>
                      <a:pt x="17527" y="20442"/>
                    </a:lnTo>
                    <a:lnTo>
                      <a:pt x="17590" y="20410"/>
                    </a:lnTo>
                    <a:lnTo>
                      <a:pt x="17647" y="20368"/>
                    </a:lnTo>
                    <a:lnTo>
                      <a:pt x="17720" y="20339"/>
                    </a:lnTo>
                    <a:lnTo>
                      <a:pt x="17781" y="20307"/>
                    </a:lnTo>
                    <a:lnTo>
                      <a:pt x="17849" y="20288"/>
                    </a:lnTo>
                    <a:lnTo>
                      <a:pt x="17906" y="20246"/>
                    </a:lnTo>
                    <a:lnTo>
                      <a:pt x="17958" y="20204"/>
                    </a:lnTo>
                    <a:lnTo>
                      <a:pt x="18014" y="20153"/>
                    </a:lnTo>
                    <a:lnTo>
                      <a:pt x="18071" y="20111"/>
                    </a:lnTo>
                    <a:lnTo>
                      <a:pt x="18113" y="20073"/>
                    </a:lnTo>
                    <a:lnTo>
                      <a:pt x="18113" y="20041"/>
                    </a:lnTo>
                    <a:lnTo>
                      <a:pt x="18082" y="20021"/>
                    </a:lnTo>
                    <a:lnTo>
                      <a:pt x="18061" y="19989"/>
                    </a:lnTo>
                    <a:lnTo>
                      <a:pt x="18024" y="19980"/>
                    </a:lnTo>
                    <a:lnTo>
                      <a:pt x="17979" y="19970"/>
                    </a:lnTo>
                    <a:lnTo>
                      <a:pt x="17927" y="19970"/>
                    </a:lnTo>
                    <a:lnTo>
                      <a:pt x="17885" y="19957"/>
                    </a:lnTo>
                    <a:lnTo>
                      <a:pt x="17833" y="19957"/>
                    </a:lnTo>
                    <a:lnTo>
                      <a:pt x="17797" y="19948"/>
                    </a:lnTo>
                    <a:lnTo>
                      <a:pt x="17797" y="19906"/>
                    </a:lnTo>
                    <a:lnTo>
                      <a:pt x="17765" y="19877"/>
                    </a:lnTo>
                    <a:lnTo>
                      <a:pt x="17776" y="19835"/>
                    </a:lnTo>
                    <a:lnTo>
                      <a:pt x="17734" y="19826"/>
                    </a:lnTo>
                    <a:lnTo>
                      <a:pt x="17687" y="19816"/>
                    </a:lnTo>
                    <a:lnTo>
                      <a:pt x="17673" y="19784"/>
                    </a:lnTo>
                    <a:lnTo>
                      <a:pt x="17661" y="19742"/>
                    </a:lnTo>
                    <a:lnTo>
                      <a:pt x="17642" y="19713"/>
                    </a:lnTo>
                    <a:lnTo>
                      <a:pt x="17590" y="19752"/>
                    </a:lnTo>
                    <a:lnTo>
                      <a:pt x="17538" y="19752"/>
                    </a:lnTo>
                    <a:lnTo>
                      <a:pt x="17506" y="19733"/>
                    </a:lnTo>
                    <a:lnTo>
                      <a:pt x="17460" y="19713"/>
                    </a:lnTo>
                    <a:lnTo>
                      <a:pt x="17413" y="19691"/>
                    </a:lnTo>
                    <a:lnTo>
                      <a:pt x="17383" y="19662"/>
                    </a:lnTo>
                    <a:lnTo>
                      <a:pt x="17357" y="19640"/>
                    </a:lnTo>
                    <a:lnTo>
                      <a:pt x="17345" y="19598"/>
                    </a:lnTo>
                    <a:lnTo>
                      <a:pt x="17383" y="19559"/>
                    </a:lnTo>
                    <a:lnTo>
                      <a:pt x="17371" y="19527"/>
                    </a:lnTo>
                    <a:lnTo>
                      <a:pt x="17331" y="19518"/>
                    </a:lnTo>
                    <a:lnTo>
                      <a:pt x="17273" y="19508"/>
                    </a:lnTo>
                    <a:lnTo>
                      <a:pt x="17227" y="19508"/>
                    </a:lnTo>
                    <a:lnTo>
                      <a:pt x="17169" y="19508"/>
                    </a:lnTo>
                    <a:lnTo>
                      <a:pt x="17124" y="19518"/>
                    </a:lnTo>
                    <a:lnTo>
                      <a:pt x="17060" y="19518"/>
                    </a:lnTo>
                    <a:lnTo>
                      <a:pt x="17009" y="19527"/>
                    </a:lnTo>
                    <a:lnTo>
                      <a:pt x="16983" y="19508"/>
                    </a:lnTo>
                    <a:lnTo>
                      <a:pt x="16983" y="19466"/>
                    </a:lnTo>
                    <a:lnTo>
                      <a:pt x="16999" y="19415"/>
                    </a:lnTo>
                    <a:lnTo>
                      <a:pt x="17020" y="19364"/>
                    </a:lnTo>
                    <a:lnTo>
                      <a:pt x="17009" y="19332"/>
                    </a:lnTo>
                    <a:lnTo>
                      <a:pt x="16978" y="19383"/>
                    </a:lnTo>
                    <a:lnTo>
                      <a:pt x="16936" y="19444"/>
                    </a:lnTo>
                    <a:lnTo>
                      <a:pt x="16890" y="19444"/>
                    </a:lnTo>
                    <a:lnTo>
                      <a:pt x="16843" y="19466"/>
                    </a:lnTo>
                    <a:lnTo>
                      <a:pt x="16792" y="19466"/>
                    </a:lnTo>
                    <a:lnTo>
                      <a:pt x="16740" y="19466"/>
                    </a:lnTo>
                    <a:lnTo>
                      <a:pt x="16683" y="19486"/>
                    </a:lnTo>
                    <a:lnTo>
                      <a:pt x="16631" y="19508"/>
                    </a:lnTo>
                    <a:lnTo>
                      <a:pt x="16594" y="19495"/>
                    </a:lnTo>
                    <a:lnTo>
                      <a:pt x="16558" y="19486"/>
                    </a:lnTo>
                    <a:lnTo>
                      <a:pt x="16516" y="19486"/>
                    </a:lnTo>
                    <a:lnTo>
                      <a:pt x="16464" y="19495"/>
                    </a:lnTo>
                    <a:lnTo>
                      <a:pt x="16424" y="19486"/>
                    </a:lnTo>
                    <a:lnTo>
                      <a:pt x="16392" y="19476"/>
                    </a:lnTo>
                    <a:lnTo>
                      <a:pt x="16346" y="19486"/>
                    </a:lnTo>
                    <a:lnTo>
                      <a:pt x="16299" y="19518"/>
                    </a:lnTo>
                    <a:lnTo>
                      <a:pt x="16243" y="19559"/>
                    </a:lnTo>
                    <a:lnTo>
                      <a:pt x="16196" y="19569"/>
                    </a:lnTo>
                    <a:lnTo>
                      <a:pt x="16144" y="19559"/>
                    </a:lnTo>
                    <a:lnTo>
                      <a:pt x="16102" y="19527"/>
                    </a:lnTo>
                    <a:lnTo>
                      <a:pt x="16087" y="19495"/>
                    </a:lnTo>
                    <a:lnTo>
                      <a:pt x="16035" y="19495"/>
                    </a:lnTo>
                    <a:lnTo>
                      <a:pt x="16019" y="19466"/>
                    </a:lnTo>
                    <a:lnTo>
                      <a:pt x="16014" y="19425"/>
                    </a:lnTo>
                    <a:lnTo>
                      <a:pt x="15993" y="19405"/>
                    </a:lnTo>
                    <a:lnTo>
                      <a:pt x="15946" y="19425"/>
                    </a:lnTo>
                    <a:lnTo>
                      <a:pt x="15889" y="19434"/>
                    </a:lnTo>
                    <a:lnTo>
                      <a:pt x="15842" y="19466"/>
                    </a:lnTo>
                    <a:lnTo>
                      <a:pt x="15791" y="19495"/>
                    </a:lnTo>
                    <a:lnTo>
                      <a:pt x="15734" y="19518"/>
                    </a:lnTo>
                    <a:lnTo>
                      <a:pt x="15682" y="19527"/>
                    </a:lnTo>
                    <a:lnTo>
                      <a:pt x="15640" y="19527"/>
                    </a:lnTo>
                    <a:lnTo>
                      <a:pt x="15595" y="19527"/>
                    </a:lnTo>
                    <a:lnTo>
                      <a:pt x="15569" y="19457"/>
                    </a:lnTo>
                    <a:lnTo>
                      <a:pt x="15557" y="19415"/>
                    </a:lnTo>
                    <a:lnTo>
                      <a:pt x="15536" y="19383"/>
                    </a:lnTo>
                    <a:lnTo>
                      <a:pt x="15517" y="19364"/>
                    </a:lnTo>
                    <a:lnTo>
                      <a:pt x="15418" y="19457"/>
                    </a:lnTo>
                    <a:lnTo>
                      <a:pt x="15376" y="19486"/>
                    </a:lnTo>
                    <a:lnTo>
                      <a:pt x="15336" y="19527"/>
                    </a:lnTo>
                    <a:lnTo>
                      <a:pt x="15289" y="19559"/>
                    </a:lnTo>
                    <a:lnTo>
                      <a:pt x="15246" y="19547"/>
                    </a:lnTo>
                    <a:lnTo>
                      <a:pt x="15200" y="19559"/>
                    </a:lnTo>
                    <a:lnTo>
                      <a:pt x="15154" y="19559"/>
                    </a:lnTo>
                    <a:lnTo>
                      <a:pt x="15107" y="19579"/>
                    </a:lnTo>
                    <a:lnTo>
                      <a:pt x="15081" y="19559"/>
                    </a:lnTo>
                    <a:lnTo>
                      <a:pt x="15044" y="19547"/>
                    </a:lnTo>
                    <a:lnTo>
                      <a:pt x="15013" y="19559"/>
                    </a:lnTo>
                    <a:lnTo>
                      <a:pt x="14973" y="19559"/>
                    </a:lnTo>
                    <a:lnTo>
                      <a:pt x="14931" y="19547"/>
                    </a:lnTo>
                    <a:lnTo>
                      <a:pt x="14879" y="19559"/>
                    </a:lnTo>
                    <a:lnTo>
                      <a:pt x="14843" y="19547"/>
                    </a:lnTo>
                    <a:lnTo>
                      <a:pt x="14811" y="19527"/>
                    </a:lnTo>
                    <a:lnTo>
                      <a:pt x="14811" y="19476"/>
                    </a:lnTo>
                    <a:lnTo>
                      <a:pt x="14806" y="19444"/>
                    </a:lnTo>
                    <a:lnTo>
                      <a:pt x="14754" y="19518"/>
                    </a:lnTo>
                    <a:lnTo>
                      <a:pt x="14707" y="19547"/>
                    </a:lnTo>
                    <a:lnTo>
                      <a:pt x="14662" y="19547"/>
                    </a:lnTo>
                    <a:lnTo>
                      <a:pt x="14615" y="19559"/>
                    </a:lnTo>
                    <a:lnTo>
                      <a:pt x="14568" y="19569"/>
                    </a:lnTo>
                    <a:lnTo>
                      <a:pt x="14526" y="19559"/>
                    </a:lnTo>
                    <a:lnTo>
                      <a:pt x="14490" y="19579"/>
                    </a:lnTo>
                    <a:lnTo>
                      <a:pt x="14455" y="19598"/>
                    </a:lnTo>
                    <a:lnTo>
                      <a:pt x="14417" y="19640"/>
                    </a:lnTo>
                    <a:lnTo>
                      <a:pt x="14370" y="19662"/>
                    </a:lnTo>
                    <a:lnTo>
                      <a:pt x="14318" y="19691"/>
                    </a:lnTo>
                    <a:lnTo>
                      <a:pt x="14273" y="19733"/>
                    </a:lnTo>
                    <a:lnTo>
                      <a:pt x="14247" y="19774"/>
                    </a:lnTo>
                    <a:lnTo>
                      <a:pt x="14210" y="19816"/>
                    </a:lnTo>
                    <a:lnTo>
                      <a:pt x="14158" y="19835"/>
                    </a:lnTo>
                    <a:lnTo>
                      <a:pt x="14111" y="19845"/>
                    </a:lnTo>
                    <a:lnTo>
                      <a:pt x="14059" y="19855"/>
                    </a:lnTo>
                    <a:lnTo>
                      <a:pt x="14029" y="19867"/>
                    </a:lnTo>
                    <a:lnTo>
                      <a:pt x="13988" y="19919"/>
                    </a:lnTo>
                    <a:lnTo>
                      <a:pt x="13962" y="19957"/>
                    </a:lnTo>
                    <a:lnTo>
                      <a:pt x="13920" y="19989"/>
                    </a:lnTo>
                    <a:lnTo>
                      <a:pt x="13884" y="20031"/>
                    </a:lnTo>
                    <a:lnTo>
                      <a:pt x="13859" y="20073"/>
                    </a:lnTo>
                    <a:lnTo>
                      <a:pt x="13816" y="20111"/>
                    </a:lnTo>
                    <a:lnTo>
                      <a:pt x="13765" y="20134"/>
                    </a:lnTo>
                    <a:lnTo>
                      <a:pt x="13718" y="20124"/>
                    </a:lnTo>
                    <a:lnTo>
                      <a:pt x="13697" y="20092"/>
                    </a:lnTo>
                    <a:lnTo>
                      <a:pt x="13734" y="20041"/>
                    </a:lnTo>
                    <a:lnTo>
                      <a:pt x="13769" y="19999"/>
                    </a:lnTo>
                    <a:lnTo>
                      <a:pt x="13791" y="19957"/>
                    </a:lnTo>
                    <a:lnTo>
                      <a:pt x="13739" y="19957"/>
                    </a:lnTo>
                    <a:lnTo>
                      <a:pt x="13748" y="19919"/>
                    </a:lnTo>
                    <a:lnTo>
                      <a:pt x="13795" y="19877"/>
                    </a:lnTo>
                    <a:lnTo>
                      <a:pt x="13847" y="19845"/>
                    </a:lnTo>
                    <a:lnTo>
                      <a:pt x="13868" y="19794"/>
                    </a:lnTo>
                    <a:lnTo>
                      <a:pt x="13878" y="19765"/>
                    </a:lnTo>
                    <a:lnTo>
                      <a:pt x="13878" y="19640"/>
                    </a:lnTo>
                    <a:lnTo>
                      <a:pt x="13833" y="19640"/>
                    </a:lnTo>
                    <a:lnTo>
                      <a:pt x="13791" y="19630"/>
                    </a:lnTo>
                    <a:lnTo>
                      <a:pt x="13755" y="19620"/>
                    </a:lnTo>
                    <a:lnTo>
                      <a:pt x="13713" y="19611"/>
                    </a:lnTo>
                    <a:lnTo>
                      <a:pt x="13677" y="19579"/>
                    </a:lnTo>
                    <a:lnTo>
                      <a:pt x="13625" y="19630"/>
                    </a:lnTo>
                    <a:lnTo>
                      <a:pt x="13583" y="19649"/>
                    </a:lnTo>
                    <a:lnTo>
                      <a:pt x="13541" y="19640"/>
                    </a:lnTo>
                    <a:lnTo>
                      <a:pt x="13515" y="19611"/>
                    </a:lnTo>
                    <a:lnTo>
                      <a:pt x="13496" y="19579"/>
                    </a:lnTo>
                    <a:lnTo>
                      <a:pt x="13444" y="19569"/>
                    </a:lnTo>
                    <a:lnTo>
                      <a:pt x="13423" y="19537"/>
                    </a:lnTo>
                    <a:lnTo>
                      <a:pt x="13392" y="19495"/>
                    </a:lnTo>
                    <a:lnTo>
                      <a:pt x="13402" y="19444"/>
                    </a:lnTo>
                    <a:lnTo>
                      <a:pt x="13371" y="19415"/>
                    </a:lnTo>
                    <a:lnTo>
                      <a:pt x="13334" y="19405"/>
                    </a:lnTo>
                    <a:lnTo>
                      <a:pt x="13293" y="19393"/>
                    </a:lnTo>
                    <a:lnTo>
                      <a:pt x="13251" y="19405"/>
                    </a:lnTo>
                    <a:lnTo>
                      <a:pt x="13199" y="19425"/>
                    </a:lnTo>
                    <a:lnTo>
                      <a:pt x="13159" y="19444"/>
                    </a:lnTo>
                    <a:lnTo>
                      <a:pt x="13112" y="19476"/>
                    </a:lnTo>
                    <a:lnTo>
                      <a:pt x="13096" y="19518"/>
                    </a:lnTo>
                    <a:lnTo>
                      <a:pt x="13049" y="19547"/>
                    </a:lnTo>
                    <a:lnTo>
                      <a:pt x="13008" y="19547"/>
                    </a:lnTo>
                    <a:lnTo>
                      <a:pt x="12971" y="19579"/>
                    </a:lnTo>
                    <a:lnTo>
                      <a:pt x="12926" y="19620"/>
                    </a:lnTo>
                    <a:lnTo>
                      <a:pt x="12884" y="19598"/>
                    </a:lnTo>
                    <a:lnTo>
                      <a:pt x="12848" y="19630"/>
                    </a:lnTo>
                    <a:lnTo>
                      <a:pt x="12801" y="19662"/>
                    </a:lnTo>
                    <a:lnTo>
                      <a:pt x="12764" y="19681"/>
                    </a:lnTo>
                    <a:lnTo>
                      <a:pt x="12707" y="19701"/>
                    </a:lnTo>
                    <a:lnTo>
                      <a:pt x="12660" y="19723"/>
                    </a:lnTo>
                    <a:lnTo>
                      <a:pt x="12608" y="19752"/>
                    </a:lnTo>
                    <a:lnTo>
                      <a:pt x="12563" y="19774"/>
                    </a:lnTo>
                    <a:lnTo>
                      <a:pt x="12542" y="19826"/>
                    </a:lnTo>
                    <a:lnTo>
                      <a:pt x="12490" y="19855"/>
                    </a:lnTo>
                    <a:lnTo>
                      <a:pt x="12464" y="19826"/>
                    </a:lnTo>
                    <a:lnTo>
                      <a:pt x="12438" y="19784"/>
                    </a:lnTo>
                    <a:lnTo>
                      <a:pt x="12391" y="19794"/>
                    </a:lnTo>
                    <a:lnTo>
                      <a:pt x="12360" y="19765"/>
                    </a:lnTo>
                    <a:lnTo>
                      <a:pt x="12344" y="19723"/>
                    </a:lnTo>
                    <a:lnTo>
                      <a:pt x="12304" y="19713"/>
                    </a:lnTo>
                    <a:lnTo>
                      <a:pt x="12271" y="19742"/>
                    </a:lnTo>
                    <a:lnTo>
                      <a:pt x="12241" y="19816"/>
                    </a:lnTo>
                    <a:lnTo>
                      <a:pt x="12200" y="19845"/>
                    </a:lnTo>
                    <a:lnTo>
                      <a:pt x="12153" y="19855"/>
                    </a:lnTo>
                    <a:lnTo>
                      <a:pt x="12111" y="19877"/>
                    </a:lnTo>
                    <a:lnTo>
                      <a:pt x="12071" y="19906"/>
                    </a:lnTo>
                    <a:lnTo>
                      <a:pt x="12024" y="19919"/>
                    </a:lnTo>
                    <a:lnTo>
                      <a:pt x="11977" y="19928"/>
                    </a:lnTo>
                    <a:lnTo>
                      <a:pt x="11925" y="19938"/>
                    </a:lnTo>
                    <a:lnTo>
                      <a:pt x="11878" y="19938"/>
                    </a:lnTo>
                    <a:lnTo>
                      <a:pt x="11826" y="19938"/>
                    </a:lnTo>
                    <a:lnTo>
                      <a:pt x="11774" y="19957"/>
                    </a:lnTo>
                    <a:lnTo>
                      <a:pt x="11753" y="19928"/>
                    </a:lnTo>
                    <a:lnTo>
                      <a:pt x="11734" y="19887"/>
                    </a:lnTo>
                    <a:lnTo>
                      <a:pt x="11687" y="19887"/>
                    </a:lnTo>
                    <a:lnTo>
                      <a:pt x="11640" y="19867"/>
                    </a:lnTo>
                    <a:lnTo>
                      <a:pt x="11593" y="19867"/>
                    </a:lnTo>
                    <a:lnTo>
                      <a:pt x="11541" y="19867"/>
                    </a:lnTo>
                    <a:lnTo>
                      <a:pt x="11494" y="19887"/>
                    </a:lnTo>
                    <a:lnTo>
                      <a:pt x="11458" y="19928"/>
                    </a:lnTo>
                    <a:lnTo>
                      <a:pt x="11442" y="19887"/>
                    </a:lnTo>
                    <a:lnTo>
                      <a:pt x="11385" y="19877"/>
                    </a:lnTo>
                    <a:lnTo>
                      <a:pt x="11339" y="19906"/>
                    </a:lnTo>
                    <a:lnTo>
                      <a:pt x="11319" y="19948"/>
                    </a:lnTo>
                    <a:lnTo>
                      <a:pt x="11267" y="19980"/>
                    </a:lnTo>
                    <a:lnTo>
                      <a:pt x="11246" y="19938"/>
                    </a:lnTo>
                    <a:lnTo>
                      <a:pt x="11215" y="19887"/>
                    </a:lnTo>
                    <a:lnTo>
                      <a:pt x="11168" y="19896"/>
                    </a:lnTo>
                    <a:lnTo>
                      <a:pt x="11138" y="19867"/>
                    </a:lnTo>
                    <a:lnTo>
                      <a:pt x="11112" y="19906"/>
                    </a:lnTo>
                    <a:lnTo>
                      <a:pt x="11075" y="19928"/>
                    </a:lnTo>
                    <a:lnTo>
                      <a:pt x="11023" y="19948"/>
                    </a:lnTo>
                    <a:lnTo>
                      <a:pt x="10976" y="19980"/>
                    </a:lnTo>
                    <a:lnTo>
                      <a:pt x="10930" y="19989"/>
                    </a:lnTo>
                    <a:lnTo>
                      <a:pt x="10883" y="20009"/>
                    </a:lnTo>
                    <a:lnTo>
                      <a:pt x="10836" y="20031"/>
                    </a:lnTo>
                    <a:lnTo>
                      <a:pt x="10789" y="20060"/>
                    </a:lnTo>
                    <a:lnTo>
                      <a:pt x="10775" y="20021"/>
                    </a:lnTo>
                    <a:lnTo>
                      <a:pt x="10723" y="20009"/>
                    </a:lnTo>
                    <a:lnTo>
                      <a:pt x="10671" y="20021"/>
                    </a:lnTo>
                    <a:lnTo>
                      <a:pt x="10613" y="20041"/>
                    </a:lnTo>
                    <a:lnTo>
                      <a:pt x="10561" y="20041"/>
                    </a:lnTo>
                    <a:lnTo>
                      <a:pt x="10551" y="19999"/>
                    </a:lnTo>
                    <a:lnTo>
                      <a:pt x="10504" y="19989"/>
                    </a:lnTo>
                    <a:lnTo>
                      <a:pt x="10483" y="20031"/>
                    </a:lnTo>
                    <a:lnTo>
                      <a:pt x="10483" y="20073"/>
                    </a:lnTo>
                    <a:lnTo>
                      <a:pt x="10432" y="20073"/>
                    </a:lnTo>
                    <a:lnTo>
                      <a:pt x="10412" y="20031"/>
                    </a:lnTo>
                    <a:lnTo>
                      <a:pt x="10360" y="20021"/>
                    </a:lnTo>
                    <a:lnTo>
                      <a:pt x="10328" y="20050"/>
                    </a:lnTo>
                    <a:lnTo>
                      <a:pt x="10313" y="20102"/>
                    </a:lnTo>
                    <a:lnTo>
                      <a:pt x="10283" y="20153"/>
                    </a:lnTo>
                    <a:lnTo>
                      <a:pt x="10240" y="20185"/>
                    </a:lnTo>
                    <a:lnTo>
                      <a:pt x="10193" y="20204"/>
                    </a:lnTo>
                    <a:lnTo>
                      <a:pt x="10153" y="20236"/>
                    </a:lnTo>
                    <a:lnTo>
                      <a:pt x="10127" y="20265"/>
                    </a:lnTo>
                    <a:lnTo>
                      <a:pt x="10116" y="20307"/>
                    </a:lnTo>
                    <a:lnTo>
                      <a:pt x="10163" y="20339"/>
                    </a:lnTo>
                    <a:lnTo>
                      <a:pt x="10153" y="20381"/>
                    </a:lnTo>
                    <a:lnTo>
                      <a:pt x="10116" y="20410"/>
                    </a:lnTo>
                    <a:lnTo>
                      <a:pt x="10085" y="20442"/>
                    </a:lnTo>
                    <a:lnTo>
                      <a:pt x="10033" y="20471"/>
                    </a:lnTo>
                    <a:lnTo>
                      <a:pt x="9991" y="20503"/>
                    </a:lnTo>
                    <a:lnTo>
                      <a:pt x="9946" y="20522"/>
                    </a:lnTo>
                    <a:lnTo>
                      <a:pt x="9899" y="20544"/>
                    </a:lnTo>
                    <a:lnTo>
                      <a:pt x="9842" y="20564"/>
                    </a:lnTo>
                    <a:lnTo>
                      <a:pt x="9779" y="20564"/>
                    </a:lnTo>
                    <a:lnTo>
                      <a:pt x="9753" y="20573"/>
                    </a:lnTo>
                    <a:lnTo>
                      <a:pt x="9701" y="20586"/>
                    </a:lnTo>
                    <a:lnTo>
                      <a:pt x="9649" y="20605"/>
                    </a:lnTo>
                    <a:lnTo>
                      <a:pt x="9619" y="20647"/>
                    </a:lnTo>
                    <a:lnTo>
                      <a:pt x="9576" y="20676"/>
                    </a:lnTo>
                    <a:lnTo>
                      <a:pt x="9536" y="20708"/>
                    </a:lnTo>
                    <a:lnTo>
                      <a:pt x="9473" y="20727"/>
                    </a:lnTo>
                    <a:lnTo>
                      <a:pt x="9427" y="20750"/>
                    </a:lnTo>
                    <a:lnTo>
                      <a:pt x="9411" y="20769"/>
                    </a:lnTo>
                    <a:lnTo>
                      <a:pt x="9421" y="20843"/>
                    </a:lnTo>
                    <a:lnTo>
                      <a:pt x="9442" y="20881"/>
                    </a:lnTo>
                    <a:lnTo>
                      <a:pt x="9520" y="20881"/>
                    </a:lnTo>
                    <a:lnTo>
                      <a:pt x="9593" y="20862"/>
                    </a:lnTo>
                    <a:lnTo>
                      <a:pt x="9666" y="20862"/>
                    </a:lnTo>
                    <a:lnTo>
                      <a:pt x="9675" y="20904"/>
                    </a:lnTo>
                    <a:lnTo>
                      <a:pt x="9696" y="20933"/>
                    </a:lnTo>
                    <a:lnTo>
                      <a:pt x="9727" y="20965"/>
                    </a:lnTo>
                    <a:lnTo>
                      <a:pt x="9675" y="20984"/>
                    </a:lnTo>
                    <a:lnTo>
                      <a:pt x="9597" y="21006"/>
                    </a:lnTo>
                    <a:lnTo>
                      <a:pt x="9520" y="21016"/>
                    </a:lnTo>
                    <a:lnTo>
                      <a:pt x="9458" y="21035"/>
                    </a:lnTo>
                    <a:lnTo>
                      <a:pt x="9390" y="21048"/>
                    </a:lnTo>
                    <a:lnTo>
                      <a:pt x="9298" y="21058"/>
                    </a:lnTo>
                    <a:lnTo>
                      <a:pt x="9251" y="21077"/>
                    </a:lnTo>
                    <a:lnTo>
                      <a:pt x="9240" y="21109"/>
                    </a:lnTo>
                    <a:lnTo>
                      <a:pt x="9157" y="21099"/>
                    </a:lnTo>
                    <a:lnTo>
                      <a:pt x="9065" y="21077"/>
                    </a:lnTo>
                    <a:lnTo>
                      <a:pt x="8976" y="21087"/>
                    </a:lnTo>
                    <a:lnTo>
                      <a:pt x="8919" y="21109"/>
                    </a:lnTo>
                    <a:lnTo>
                      <a:pt x="8851" y="21128"/>
                    </a:lnTo>
                    <a:lnTo>
                      <a:pt x="8799" y="21151"/>
                    </a:lnTo>
                    <a:lnTo>
                      <a:pt x="8747" y="21180"/>
                    </a:lnTo>
                    <a:lnTo>
                      <a:pt x="8716" y="21202"/>
                    </a:lnTo>
                    <a:lnTo>
                      <a:pt x="8686" y="21170"/>
                    </a:lnTo>
                    <a:lnTo>
                      <a:pt x="8634" y="21138"/>
                    </a:lnTo>
                    <a:lnTo>
                      <a:pt x="8556" y="21109"/>
                    </a:lnTo>
                    <a:lnTo>
                      <a:pt x="8483" y="21087"/>
                    </a:lnTo>
                    <a:lnTo>
                      <a:pt x="8380" y="21067"/>
                    </a:lnTo>
                    <a:lnTo>
                      <a:pt x="8281" y="21048"/>
                    </a:lnTo>
                    <a:lnTo>
                      <a:pt x="8203" y="21026"/>
                    </a:lnTo>
                    <a:lnTo>
                      <a:pt x="8137" y="20997"/>
                    </a:lnTo>
                    <a:lnTo>
                      <a:pt x="8059" y="20974"/>
                    </a:lnTo>
                    <a:lnTo>
                      <a:pt x="7970" y="20955"/>
                    </a:lnTo>
                    <a:lnTo>
                      <a:pt x="7903" y="20923"/>
                    </a:lnTo>
                    <a:lnTo>
                      <a:pt x="7878" y="20881"/>
                    </a:lnTo>
                    <a:lnTo>
                      <a:pt x="7814" y="20852"/>
                    </a:lnTo>
                    <a:lnTo>
                      <a:pt x="7795" y="20820"/>
                    </a:lnTo>
                    <a:lnTo>
                      <a:pt x="7779" y="20779"/>
                    </a:lnTo>
                    <a:lnTo>
                      <a:pt x="7821" y="20750"/>
                    </a:lnTo>
                    <a:lnTo>
                      <a:pt x="7892" y="20759"/>
                    </a:lnTo>
                    <a:lnTo>
                      <a:pt x="7924" y="20727"/>
                    </a:lnTo>
                    <a:lnTo>
                      <a:pt x="7882" y="20698"/>
                    </a:lnTo>
                    <a:lnTo>
                      <a:pt x="7826" y="20666"/>
                    </a:lnTo>
                    <a:lnTo>
                      <a:pt x="7753" y="20647"/>
                    </a:lnTo>
                    <a:lnTo>
                      <a:pt x="7722" y="20605"/>
                    </a:lnTo>
                    <a:lnTo>
                      <a:pt x="7788" y="20605"/>
                    </a:lnTo>
                    <a:lnTo>
                      <a:pt x="7852" y="20596"/>
                    </a:lnTo>
                    <a:lnTo>
                      <a:pt x="7924" y="20605"/>
                    </a:lnTo>
                    <a:lnTo>
                      <a:pt x="7986" y="20596"/>
                    </a:lnTo>
                    <a:lnTo>
                      <a:pt x="8002" y="20554"/>
                    </a:lnTo>
                    <a:lnTo>
                      <a:pt x="8043" y="20535"/>
                    </a:lnTo>
                    <a:lnTo>
                      <a:pt x="8085" y="20512"/>
                    </a:lnTo>
                    <a:lnTo>
                      <a:pt x="8132" y="20493"/>
                    </a:lnTo>
                    <a:lnTo>
                      <a:pt x="8177" y="20461"/>
                    </a:lnTo>
                    <a:lnTo>
                      <a:pt x="8193" y="20419"/>
                    </a:lnTo>
                    <a:lnTo>
                      <a:pt x="8198" y="20390"/>
                    </a:lnTo>
                    <a:lnTo>
                      <a:pt x="8250" y="20368"/>
                    </a:lnTo>
                    <a:lnTo>
                      <a:pt x="8261" y="20339"/>
                    </a:lnTo>
                    <a:lnTo>
                      <a:pt x="8271" y="20288"/>
                    </a:lnTo>
                    <a:lnTo>
                      <a:pt x="8255" y="20236"/>
                    </a:lnTo>
                    <a:lnTo>
                      <a:pt x="8229" y="20195"/>
                    </a:lnTo>
                    <a:lnTo>
                      <a:pt x="8214" y="20143"/>
                    </a:lnTo>
                    <a:lnTo>
                      <a:pt x="8188" y="20102"/>
                    </a:lnTo>
                    <a:lnTo>
                      <a:pt x="8151" y="19999"/>
                    </a:lnTo>
                    <a:lnTo>
                      <a:pt x="8125" y="19957"/>
                    </a:lnTo>
                    <a:lnTo>
                      <a:pt x="8095" y="19928"/>
                    </a:lnTo>
                    <a:lnTo>
                      <a:pt x="8069" y="19877"/>
                    </a:lnTo>
                    <a:lnTo>
                      <a:pt x="8048" y="19835"/>
                    </a:lnTo>
                    <a:lnTo>
                      <a:pt x="8017" y="19794"/>
                    </a:lnTo>
                    <a:lnTo>
                      <a:pt x="7976" y="19752"/>
                    </a:lnTo>
                    <a:lnTo>
                      <a:pt x="7929" y="19733"/>
                    </a:lnTo>
                    <a:lnTo>
                      <a:pt x="7899" y="19691"/>
                    </a:lnTo>
                    <a:lnTo>
                      <a:pt x="7866" y="19640"/>
                    </a:lnTo>
                    <a:lnTo>
                      <a:pt x="7861" y="19598"/>
                    </a:lnTo>
                    <a:lnTo>
                      <a:pt x="7878" y="19547"/>
                    </a:lnTo>
                    <a:lnTo>
                      <a:pt x="7892" y="19518"/>
                    </a:lnTo>
                    <a:lnTo>
                      <a:pt x="7908" y="19476"/>
                    </a:lnTo>
                    <a:lnTo>
                      <a:pt x="7950" y="19466"/>
                    </a:lnTo>
                    <a:lnTo>
                      <a:pt x="7970" y="19434"/>
                    </a:lnTo>
                    <a:lnTo>
                      <a:pt x="7939" y="19393"/>
                    </a:lnTo>
                    <a:lnTo>
                      <a:pt x="7924" y="19354"/>
                    </a:lnTo>
                    <a:lnTo>
                      <a:pt x="7918" y="19312"/>
                    </a:lnTo>
                    <a:lnTo>
                      <a:pt x="7934" y="19271"/>
                    </a:lnTo>
                    <a:lnTo>
                      <a:pt x="7960" y="19239"/>
                    </a:lnTo>
                    <a:lnTo>
                      <a:pt x="7986" y="19210"/>
                    </a:lnTo>
                    <a:lnTo>
                      <a:pt x="8022" y="19200"/>
                    </a:lnTo>
                    <a:lnTo>
                      <a:pt x="8059" y="19219"/>
                    </a:lnTo>
                    <a:lnTo>
                      <a:pt x="8073" y="19200"/>
                    </a:lnTo>
                    <a:lnTo>
                      <a:pt x="8111" y="19158"/>
                    </a:lnTo>
                    <a:lnTo>
                      <a:pt x="8120" y="19117"/>
                    </a:lnTo>
                    <a:lnTo>
                      <a:pt x="8085" y="19084"/>
                    </a:lnTo>
                    <a:close/>
                    <a:moveTo>
                      <a:pt x="7696" y="19752"/>
                    </a:moveTo>
                    <a:lnTo>
                      <a:pt x="7659" y="19774"/>
                    </a:lnTo>
                    <a:lnTo>
                      <a:pt x="7654" y="19826"/>
                    </a:lnTo>
                    <a:lnTo>
                      <a:pt x="7685" y="19919"/>
                    </a:lnTo>
                    <a:lnTo>
                      <a:pt x="7696" y="19957"/>
                    </a:lnTo>
                    <a:lnTo>
                      <a:pt x="7701" y="20009"/>
                    </a:lnTo>
                    <a:lnTo>
                      <a:pt x="7649" y="20009"/>
                    </a:lnTo>
                    <a:lnTo>
                      <a:pt x="7623" y="20021"/>
                    </a:lnTo>
                    <a:lnTo>
                      <a:pt x="7592" y="20073"/>
                    </a:lnTo>
                    <a:lnTo>
                      <a:pt x="7614" y="20111"/>
                    </a:lnTo>
                    <a:lnTo>
                      <a:pt x="7659" y="20143"/>
                    </a:lnTo>
                    <a:lnTo>
                      <a:pt x="7701" y="20134"/>
                    </a:lnTo>
                    <a:lnTo>
                      <a:pt x="7743" y="20111"/>
                    </a:lnTo>
                    <a:lnTo>
                      <a:pt x="7737" y="20153"/>
                    </a:lnTo>
                    <a:lnTo>
                      <a:pt x="7795" y="20163"/>
                    </a:lnTo>
                    <a:lnTo>
                      <a:pt x="7835" y="20143"/>
                    </a:lnTo>
                    <a:lnTo>
                      <a:pt x="7878" y="20124"/>
                    </a:lnTo>
                    <a:lnTo>
                      <a:pt x="7878" y="20082"/>
                    </a:lnTo>
                    <a:lnTo>
                      <a:pt x="7873" y="20041"/>
                    </a:lnTo>
                    <a:lnTo>
                      <a:pt x="7852" y="19989"/>
                    </a:lnTo>
                    <a:lnTo>
                      <a:pt x="7821" y="19938"/>
                    </a:lnTo>
                    <a:lnTo>
                      <a:pt x="7788" y="19887"/>
                    </a:lnTo>
                    <a:lnTo>
                      <a:pt x="7758" y="19835"/>
                    </a:lnTo>
                    <a:lnTo>
                      <a:pt x="7732" y="19794"/>
                    </a:lnTo>
                    <a:lnTo>
                      <a:pt x="7696" y="19752"/>
                    </a:lnTo>
                    <a:close/>
                    <a:moveTo>
                      <a:pt x="6457" y="20073"/>
                    </a:moveTo>
                    <a:lnTo>
                      <a:pt x="6441" y="20092"/>
                    </a:lnTo>
                    <a:lnTo>
                      <a:pt x="6483" y="20143"/>
                    </a:lnTo>
                    <a:lnTo>
                      <a:pt x="6540" y="20163"/>
                    </a:lnTo>
                    <a:lnTo>
                      <a:pt x="6592" y="20153"/>
                    </a:lnTo>
                    <a:lnTo>
                      <a:pt x="6648" y="20153"/>
                    </a:lnTo>
                    <a:lnTo>
                      <a:pt x="6695" y="20153"/>
                    </a:lnTo>
                    <a:lnTo>
                      <a:pt x="6732" y="20163"/>
                    </a:lnTo>
                    <a:lnTo>
                      <a:pt x="6681" y="20102"/>
                    </a:lnTo>
                    <a:lnTo>
                      <a:pt x="6639" y="20111"/>
                    </a:lnTo>
                    <a:lnTo>
                      <a:pt x="6587" y="20102"/>
                    </a:lnTo>
                    <a:lnTo>
                      <a:pt x="6519" y="20092"/>
                    </a:lnTo>
                    <a:lnTo>
                      <a:pt x="6457" y="20073"/>
                    </a:lnTo>
                    <a:close/>
                    <a:moveTo>
                      <a:pt x="5503" y="20246"/>
                    </a:moveTo>
                    <a:lnTo>
                      <a:pt x="5489" y="20265"/>
                    </a:lnTo>
                    <a:lnTo>
                      <a:pt x="5566" y="20297"/>
                    </a:lnTo>
                    <a:lnTo>
                      <a:pt x="5623" y="20307"/>
                    </a:lnTo>
                    <a:lnTo>
                      <a:pt x="5654" y="20307"/>
                    </a:lnTo>
                    <a:lnTo>
                      <a:pt x="5560" y="20265"/>
                    </a:lnTo>
                    <a:lnTo>
                      <a:pt x="5503" y="20246"/>
                    </a:lnTo>
                    <a:close/>
                    <a:moveTo>
                      <a:pt x="5680" y="20246"/>
                    </a:moveTo>
                    <a:lnTo>
                      <a:pt x="5696" y="20288"/>
                    </a:lnTo>
                    <a:lnTo>
                      <a:pt x="5762" y="20329"/>
                    </a:lnTo>
                    <a:lnTo>
                      <a:pt x="5826" y="20329"/>
                    </a:lnTo>
                    <a:lnTo>
                      <a:pt x="5845" y="20307"/>
                    </a:lnTo>
                    <a:lnTo>
                      <a:pt x="5845" y="20265"/>
                    </a:lnTo>
                    <a:lnTo>
                      <a:pt x="5809" y="20288"/>
                    </a:lnTo>
                    <a:lnTo>
                      <a:pt x="5741" y="20265"/>
                    </a:lnTo>
                    <a:lnTo>
                      <a:pt x="5680" y="20246"/>
                    </a:lnTo>
                    <a:close/>
                    <a:moveTo>
                      <a:pt x="8976" y="20718"/>
                    </a:moveTo>
                    <a:lnTo>
                      <a:pt x="8924" y="20740"/>
                    </a:lnTo>
                    <a:lnTo>
                      <a:pt x="8903" y="20740"/>
                    </a:lnTo>
                    <a:lnTo>
                      <a:pt x="8893" y="20779"/>
                    </a:lnTo>
                    <a:lnTo>
                      <a:pt x="8877" y="20820"/>
                    </a:lnTo>
                    <a:lnTo>
                      <a:pt x="8872" y="20852"/>
                    </a:lnTo>
                    <a:lnTo>
                      <a:pt x="8862" y="20894"/>
                    </a:lnTo>
                    <a:lnTo>
                      <a:pt x="8841" y="20923"/>
                    </a:lnTo>
                    <a:lnTo>
                      <a:pt x="8773" y="20955"/>
                    </a:lnTo>
                    <a:lnTo>
                      <a:pt x="8780" y="20984"/>
                    </a:lnTo>
                    <a:lnTo>
                      <a:pt x="8836" y="21016"/>
                    </a:lnTo>
                    <a:lnTo>
                      <a:pt x="8929" y="21026"/>
                    </a:lnTo>
                    <a:lnTo>
                      <a:pt x="9001" y="21006"/>
                    </a:lnTo>
                    <a:lnTo>
                      <a:pt x="9065" y="20984"/>
                    </a:lnTo>
                    <a:lnTo>
                      <a:pt x="9116" y="20965"/>
                    </a:lnTo>
                    <a:lnTo>
                      <a:pt x="9168" y="20933"/>
                    </a:lnTo>
                    <a:lnTo>
                      <a:pt x="9152" y="20881"/>
                    </a:lnTo>
                    <a:lnTo>
                      <a:pt x="9131" y="20843"/>
                    </a:lnTo>
                    <a:lnTo>
                      <a:pt x="9100" y="20791"/>
                    </a:lnTo>
                    <a:lnTo>
                      <a:pt x="9039" y="20740"/>
                    </a:lnTo>
                    <a:lnTo>
                      <a:pt x="8976" y="20718"/>
                    </a:lnTo>
                    <a:close/>
                    <a:moveTo>
                      <a:pt x="4457" y="20759"/>
                    </a:moveTo>
                    <a:lnTo>
                      <a:pt x="4472" y="20801"/>
                    </a:lnTo>
                    <a:lnTo>
                      <a:pt x="4530" y="20820"/>
                    </a:lnTo>
                    <a:lnTo>
                      <a:pt x="4535" y="20830"/>
                    </a:lnTo>
                    <a:lnTo>
                      <a:pt x="4596" y="20862"/>
                    </a:lnTo>
                    <a:lnTo>
                      <a:pt x="4685" y="20904"/>
                    </a:lnTo>
                    <a:lnTo>
                      <a:pt x="4742" y="20881"/>
                    </a:lnTo>
                    <a:lnTo>
                      <a:pt x="4685" y="20843"/>
                    </a:lnTo>
                    <a:lnTo>
                      <a:pt x="4617" y="20811"/>
                    </a:lnTo>
                    <a:lnTo>
                      <a:pt x="4544" y="20779"/>
                    </a:lnTo>
                    <a:lnTo>
                      <a:pt x="4457" y="20759"/>
                    </a:lnTo>
                    <a:close/>
                    <a:moveTo>
                      <a:pt x="8499" y="20894"/>
                    </a:moveTo>
                    <a:lnTo>
                      <a:pt x="8495" y="20933"/>
                    </a:lnTo>
                    <a:lnTo>
                      <a:pt x="8483" y="20965"/>
                    </a:lnTo>
                    <a:lnTo>
                      <a:pt x="8396" y="20965"/>
                    </a:lnTo>
                    <a:lnTo>
                      <a:pt x="8313" y="20955"/>
                    </a:lnTo>
                    <a:lnTo>
                      <a:pt x="8344" y="20984"/>
                    </a:lnTo>
                    <a:lnTo>
                      <a:pt x="8405" y="21016"/>
                    </a:lnTo>
                    <a:lnTo>
                      <a:pt x="8483" y="21006"/>
                    </a:lnTo>
                    <a:lnTo>
                      <a:pt x="8566" y="21026"/>
                    </a:lnTo>
                    <a:lnTo>
                      <a:pt x="8561" y="20984"/>
                    </a:lnTo>
                    <a:lnTo>
                      <a:pt x="8556" y="20933"/>
                    </a:lnTo>
                    <a:lnTo>
                      <a:pt x="8499" y="20894"/>
                    </a:lnTo>
                    <a:close/>
                  </a:path>
                </a:pathLst>
              </a:custGeom>
              <a:solidFill>
                <a:srgbClr val="CFA4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1830" name="Group"/>
              <p:cNvGrpSpPr/>
              <p:nvPr/>
            </p:nvGrpSpPr>
            <p:grpSpPr>
              <a:xfrm>
                <a:off x="1044855" y="5916734"/>
                <a:ext cx="2154392" cy="2564631"/>
                <a:chOff x="0" y="0"/>
                <a:chExt cx="2154390" cy="2564630"/>
              </a:xfrm>
            </p:grpSpPr>
            <p:sp>
              <p:nvSpPr>
                <p:cNvPr id="1827" name="Computer"/>
                <p:cNvSpPr/>
                <p:nvPr/>
              </p:nvSpPr>
              <p:spPr>
                <a:xfrm>
                  <a:off x="953434" y="0"/>
                  <a:ext cx="1200957" cy="9691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5" h="21600" fill="norm" stroke="1" extrusionOk="0">
                      <a:moveTo>
                        <a:pt x="464" y="0"/>
                      </a:moveTo>
                      <a:cubicBezTo>
                        <a:pt x="210" y="0"/>
                        <a:pt x="0" y="261"/>
                        <a:pt x="0" y="575"/>
                      </a:cubicBezTo>
                      <a:lnTo>
                        <a:pt x="0" y="17777"/>
                      </a:lnTo>
                      <a:cubicBezTo>
                        <a:pt x="0" y="18091"/>
                        <a:pt x="210" y="18354"/>
                        <a:pt x="464" y="18354"/>
                      </a:cubicBezTo>
                      <a:lnTo>
                        <a:pt x="9148" y="18354"/>
                      </a:lnTo>
                      <a:lnTo>
                        <a:pt x="9116" y="18513"/>
                      </a:lnTo>
                      <a:lnTo>
                        <a:pt x="8753" y="20763"/>
                      </a:lnTo>
                      <a:lnTo>
                        <a:pt x="7690" y="20763"/>
                      </a:lnTo>
                      <a:lnTo>
                        <a:pt x="7690" y="21600"/>
                      </a:lnTo>
                      <a:lnTo>
                        <a:pt x="10486" y="21600"/>
                      </a:lnTo>
                      <a:lnTo>
                        <a:pt x="11107" y="21600"/>
                      </a:lnTo>
                      <a:lnTo>
                        <a:pt x="13905" y="21600"/>
                      </a:lnTo>
                      <a:lnTo>
                        <a:pt x="13905" y="20763"/>
                      </a:lnTo>
                      <a:lnTo>
                        <a:pt x="12842" y="20763"/>
                      </a:lnTo>
                      <a:lnTo>
                        <a:pt x="12479" y="18513"/>
                      </a:lnTo>
                      <a:lnTo>
                        <a:pt x="12452" y="18354"/>
                      </a:lnTo>
                      <a:lnTo>
                        <a:pt x="21131" y="18354"/>
                      </a:lnTo>
                      <a:cubicBezTo>
                        <a:pt x="21384" y="18354"/>
                        <a:pt x="21595" y="18091"/>
                        <a:pt x="21595" y="17777"/>
                      </a:cubicBezTo>
                      <a:lnTo>
                        <a:pt x="21595" y="575"/>
                      </a:lnTo>
                      <a:cubicBezTo>
                        <a:pt x="21600" y="261"/>
                        <a:pt x="21389" y="0"/>
                        <a:pt x="21136" y="0"/>
                      </a:cubicBezTo>
                      <a:lnTo>
                        <a:pt x="464" y="0"/>
                      </a:lnTo>
                      <a:close/>
                      <a:moveTo>
                        <a:pt x="10800" y="542"/>
                      </a:moveTo>
                      <a:cubicBezTo>
                        <a:pt x="10913" y="542"/>
                        <a:pt x="11006" y="650"/>
                        <a:pt x="11006" y="797"/>
                      </a:cubicBezTo>
                      <a:cubicBezTo>
                        <a:pt x="11006" y="937"/>
                        <a:pt x="10913" y="1052"/>
                        <a:pt x="10800" y="1052"/>
                      </a:cubicBezTo>
                      <a:cubicBezTo>
                        <a:pt x="10686" y="1052"/>
                        <a:pt x="10594" y="937"/>
                        <a:pt x="10594" y="797"/>
                      </a:cubicBezTo>
                      <a:cubicBezTo>
                        <a:pt x="10594" y="656"/>
                        <a:pt x="10686" y="542"/>
                        <a:pt x="10800" y="542"/>
                      </a:cubicBezTo>
                      <a:close/>
                      <a:moveTo>
                        <a:pt x="1242" y="1734"/>
                      </a:moveTo>
                      <a:lnTo>
                        <a:pt x="20358" y="1734"/>
                      </a:lnTo>
                      <a:lnTo>
                        <a:pt x="20358" y="15233"/>
                      </a:lnTo>
                      <a:lnTo>
                        <a:pt x="1242" y="15233"/>
                      </a:lnTo>
                      <a:lnTo>
                        <a:pt x="1242" y="1734"/>
                      </a:lnTo>
                      <a:close/>
                    </a:path>
                  </a:pathLst>
                </a:custGeom>
                <a:solidFill>
                  <a:srgbClr val="A2C46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ACAF35"/>
                      </a:solidFill>
                    </a:defRPr>
                  </a:pPr>
                </a:p>
              </p:txBody>
            </p:sp>
            <p:sp>
              <p:nvSpPr>
                <p:cNvPr id="1828" name="Phone"/>
                <p:cNvSpPr/>
                <p:nvPr/>
              </p:nvSpPr>
              <p:spPr>
                <a:xfrm>
                  <a:off x="0" y="407349"/>
                  <a:ext cx="640610" cy="13192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68" y="0"/>
                      </a:moveTo>
                      <a:cubicBezTo>
                        <a:pt x="934" y="0"/>
                        <a:pt x="0" y="453"/>
                        <a:pt x="0" y="1004"/>
                      </a:cubicBezTo>
                      <a:lnTo>
                        <a:pt x="0" y="20596"/>
                      </a:lnTo>
                      <a:cubicBezTo>
                        <a:pt x="0" y="21152"/>
                        <a:pt x="934" y="21600"/>
                        <a:pt x="2068" y="21600"/>
                      </a:cubicBezTo>
                      <a:lnTo>
                        <a:pt x="19532" y="21600"/>
                      </a:lnTo>
                      <a:cubicBezTo>
                        <a:pt x="20666" y="21600"/>
                        <a:pt x="21600" y="21147"/>
                        <a:pt x="21600" y="20596"/>
                      </a:cubicBezTo>
                      <a:lnTo>
                        <a:pt x="21600" y="1004"/>
                      </a:lnTo>
                      <a:cubicBezTo>
                        <a:pt x="21600" y="453"/>
                        <a:pt x="20677" y="0"/>
                        <a:pt x="19532" y="0"/>
                      </a:cubicBezTo>
                      <a:lnTo>
                        <a:pt x="2068" y="0"/>
                      </a:lnTo>
                      <a:close/>
                      <a:moveTo>
                        <a:pt x="9142" y="1350"/>
                      </a:moveTo>
                      <a:lnTo>
                        <a:pt x="12468" y="1350"/>
                      </a:lnTo>
                      <a:cubicBezTo>
                        <a:pt x="12758" y="1350"/>
                        <a:pt x="12990" y="1463"/>
                        <a:pt x="12990" y="1604"/>
                      </a:cubicBezTo>
                      <a:cubicBezTo>
                        <a:pt x="12990" y="1744"/>
                        <a:pt x="12758" y="1858"/>
                        <a:pt x="12468" y="1858"/>
                      </a:cubicBezTo>
                      <a:lnTo>
                        <a:pt x="9142" y="1858"/>
                      </a:lnTo>
                      <a:cubicBezTo>
                        <a:pt x="8853" y="1858"/>
                        <a:pt x="8621" y="1744"/>
                        <a:pt x="8621" y="1604"/>
                      </a:cubicBezTo>
                      <a:cubicBezTo>
                        <a:pt x="8621" y="1463"/>
                        <a:pt x="8853" y="1350"/>
                        <a:pt x="9142" y="1350"/>
                      </a:cubicBezTo>
                      <a:close/>
                      <a:moveTo>
                        <a:pt x="1477" y="2927"/>
                      </a:moveTo>
                      <a:lnTo>
                        <a:pt x="20123" y="2927"/>
                      </a:lnTo>
                      <a:lnTo>
                        <a:pt x="20123" y="18985"/>
                      </a:lnTo>
                      <a:lnTo>
                        <a:pt x="1477" y="18985"/>
                      </a:lnTo>
                      <a:lnTo>
                        <a:pt x="1477" y="2927"/>
                      </a:lnTo>
                      <a:close/>
                    </a:path>
                  </a:pathLst>
                </a:custGeom>
                <a:solidFill>
                  <a:srgbClr val="A2C46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ACAF35"/>
                      </a:solidFill>
                    </a:defRPr>
                  </a:pPr>
                </a:p>
              </p:txBody>
            </p:sp>
            <p:sp>
              <p:nvSpPr>
                <p:cNvPr id="1829" name="USB Cable"/>
                <p:cNvSpPr/>
                <p:nvPr/>
              </p:nvSpPr>
              <p:spPr>
                <a:xfrm>
                  <a:off x="1045703" y="1240484"/>
                  <a:ext cx="518883" cy="13241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230" y="0"/>
                      </a:moveTo>
                      <a:lnTo>
                        <a:pt x="2230" y="3963"/>
                      </a:lnTo>
                      <a:lnTo>
                        <a:pt x="19370" y="3963"/>
                      </a:lnTo>
                      <a:lnTo>
                        <a:pt x="19370" y="0"/>
                      </a:lnTo>
                      <a:lnTo>
                        <a:pt x="2230" y="0"/>
                      </a:lnTo>
                      <a:close/>
                      <a:moveTo>
                        <a:pt x="5618" y="1690"/>
                      </a:moveTo>
                      <a:lnTo>
                        <a:pt x="7177" y="1690"/>
                      </a:lnTo>
                      <a:lnTo>
                        <a:pt x="7177" y="2554"/>
                      </a:lnTo>
                      <a:lnTo>
                        <a:pt x="5618" y="2554"/>
                      </a:lnTo>
                      <a:lnTo>
                        <a:pt x="5618" y="1690"/>
                      </a:lnTo>
                      <a:close/>
                      <a:moveTo>
                        <a:pt x="14410" y="1690"/>
                      </a:moveTo>
                      <a:lnTo>
                        <a:pt x="15969" y="1690"/>
                      </a:lnTo>
                      <a:lnTo>
                        <a:pt x="15969" y="2554"/>
                      </a:lnTo>
                      <a:lnTo>
                        <a:pt x="14410" y="2554"/>
                      </a:lnTo>
                      <a:lnTo>
                        <a:pt x="14410" y="1690"/>
                      </a:lnTo>
                      <a:close/>
                      <a:moveTo>
                        <a:pt x="138" y="4540"/>
                      </a:moveTo>
                      <a:cubicBezTo>
                        <a:pt x="69" y="4540"/>
                        <a:pt x="0" y="4562"/>
                        <a:pt x="0" y="4594"/>
                      </a:cubicBezTo>
                      <a:lnTo>
                        <a:pt x="0" y="12731"/>
                      </a:lnTo>
                      <a:cubicBezTo>
                        <a:pt x="0" y="12904"/>
                        <a:pt x="111" y="13076"/>
                        <a:pt x="332" y="13227"/>
                      </a:cubicBezTo>
                      <a:lnTo>
                        <a:pt x="4602" y="16201"/>
                      </a:lnTo>
                      <a:cubicBezTo>
                        <a:pt x="4658" y="16239"/>
                        <a:pt x="4751" y="16262"/>
                        <a:pt x="4861" y="16262"/>
                      </a:cubicBezTo>
                      <a:lnTo>
                        <a:pt x="5812" y="16262"/>
                      </a:lnTo>
                      <a:cubicBezTo>
                        <a:pt x="5978" y="16262"/>
                        <a:pt x="6118" y="16315"/>
                        <a:pt x="6118" y="16380"/>
                      </a:cubicBezTo>
                      <a:lnTo>
                        <a:pt x="6118" y="17018"/>
                      </a:lnTo>
                      <a:cubicBezTo>
                        <a:pt x="6118" y="17083"/>
                        <a:pt x="6254" y="17136"/>
                        <a:pt x="6419" y="17136"/>
                      </a:cubicBezTo>
                      <a:lnTo>
                        <a:pt x="8942" y="17136"/>
                      </a:lnTo>
                      <a:cubicBezTo>
                        <a:pt x="9108" y="17136"/>
                        <a:pt x="9244" y="17189"/>
                        <a:pt x="9244" y="17254"/>
                      </a:cubicBezTo>
                      <a:lnTo>
                        <a:pt x="9244" y="21541"/>
                      </a:lnTo>
                      <a:cubicBezTo>
                        <a:pt x="9244" y="21568"/>
                        <a:pt x="9299" y="21595"/>
                        <a:pt x="9381" y="21595"/>
                      </a:cubicBezTo>
                      <a:lnTo>
                        <a:pt x="9381" y="21600"/>
                      </a:lnTo>
                      <a:lnTo>
                        <a:pt x="12219" y="21600"/>
                      </a:lnTo>
                      <a:cubicBezTo>
                        <a:pt x="12288" y="21600"/>
                        <a:pt x="12356" y="21573"/>
                        <a:pt x="12356" y="21546"/>
                      </a:cubicBezTo>
                      <a:lnTo>
                        <a:pt x="12356" y="17261"/>
                      </a:lnTo>
                      <a:cubicBezTo>
                        <a:pt x="12356" y="17196"/>
                        <a:pt x="12497" y="17141"/>
                        <a:pt x="12662" y="17141"/>
                      </a:cubicBezTo>
                      <a:lnTo>
                        <a:pt x="15181" y="17141"/>
                      </a:lnTo>
                      <a:cubicBezTo>
                        <a:pt x="15346" y="17141"/>
                        <a:pt x="15486" y="17088"/>
                        <a:pt x="15486" y="17023"/>
                      </a:cubicBezTo>
                      <a:lnTo>
                        <a:pt x="15486" y="16380"/>
                      </a:lnTo>
                      <a:cubicBezTo>
                        <a:pt x="15486" y="16315"/>
                        <a:pt x="15622" y="16262"/>
                        <a:pt x="15788" y="16262"/>
                      </a:cubicBezTo>
                      <a:lnTo>
                        <a:pt x="16739" y="16262"/>
                      </a:lnTo>
                      <a:cubicBezTo>
                        <a:pt x="16849" y="16262"/>
                        <a:pt x="16947" y="16239"/>
                        <a:pt x="17002" y="16201"/>
                      </a:cubicBezTo>
                      <a:lnTo>
                        <a:pt x="21273" y="13227"/>
                      </a:lnTo>
                      <a:cubicBezTo>
                        <a:pt x="21493" y="13076"/>
                        <a:pt x="21600" y="12904"/>
                        <a:pt x="21600" y="12731"/>
                      </a:cubicBezTo>
                      <a:lnTo>
                        <a:pt x="21600" y="4594"/>
                      </a:lnTo>
                      <a:cubicBezTo>
                        <a:pt x="21600" y="4562"/>
                        <a:pt x="21545" y="4540"/>
                        <a:pt x="21462" y="4540"/>
                      </a:cubicBezTo>
                      <a:lnTo>
                        <a:pt x="138" y="4540"/>
                      </a:lnTo>
                      <a:close/>
                    </a:path>
                  </a:pathLst>
                </a:custGeom>
                <a:solidFill>
                  <a:srgbClr val="A2C46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ACAF35"/>
                      </a:solidFill>
                    </a:defRPr>
                  </a:pPr>
                </a:p>
              </p:txBody>
            </p:sp>
          </p:grpSp>
          <p:grpSp>
            <p:nvGrpSpPr>
              <p:cNvPr id="1833" name="Group"/>
              <p:cNvGrpSpPr/>
              <p:nvPr/>
            </p:nvGrpSpPr>
            <p:grpSpPr>
              <a:xfrm>
                <a:off x="2518907" y="2697432"/>
                <a:ext cx="1561136" cy="1531198"/>
                <a:chOff x="0" y="0"/>
                <a:chExt cx="1561135" cy="1531197"/>
              </a:xfrm>
            </p:grpSpPr>
            <p:sp>
              <p:nvSpPr>
                <p:cNvPr id="1831" name="Female"/>
                <p:cNvSpPr/>
                <p:nvPr/>
              </p:nvSpPr>
              <p:spPr>
                <a:xfrm>
                  <a:off x="868862" y="0"/>
                  <a:ext cx="692274" cy="15311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97" h="21600" fill="norm" stroke="1" extrusionOk="0">
                      <a:moveTo>
                        <a:pt x="10652" y="0"/>
                      </a:moveTo>
                      <a:cubicBezTo>
                        <a:pt x="9610" y="0"/>
                        <a:pt x="8570" y="182"/>
                        <a:pt x="7774" y="547"/>
                      </a:cubicBezTo>
                      <a:cubicBezTo>
                        <a:pt x="6184" y="1276"/>
                        <a:pt x="6184" y="2458"/>
                        <a:pt x="7774" y="3188"/>
                      </a:cubicBezTo>
                      <a:cubicBezTo>
                        <a:pt x="9365" y="3917"/>
                        <a:pt x="11943" y="3917"/>
                        <a:pt x="13534" y="3188"/>
                      </a:cubicBezTo>
                      <a:cubicBezTo>
                        <a:pt x="15124" y="2458"/>
                        <a:pt x="15124" y="1276"/>
                        <a:pt x="13534" y="547"/>
                      </a:cubicBezTo>
                      <a:cubicBezTo>
                        <a:pt x="12738" y="182"/>
                        <a:pt x="11695" y="0"/>
                        <a:pt x="10652" y="0"/>
                      </a:cubicBezTo>
                      <a:close/>
                      <a:moveTo>
                        <a:pt x="7859" y="4109"/>
                      </a:moveTo>
                      <a:cubicBezTo>
                        <a:pt x="5671" y="4109"/>
                        <a:pt x="4499" y="4934"/>
                        <a:pt x="4153" y="5420"/>
                      </a:cubicBezTo>
                      <a:lnTo>
                        <a:pt x="50" y="11877"/>
                      </a:lnTo>
                      <a:cubicBezTo>
                        <a:pt x="-150" y="12205"/>
                        <a:pt x="268" y="12546"/>
                        <a:pt x="985" y="12638"/>
                      </a:cubicBezTo>
                      <a:cubicBezTo>
                        <a:pt x="1106" y="12653"/>
                        <a:pt x="1229" y="12661"/>
                        <a:pt x="1349" y="12661"/>
                      </a:cubicBezTo>
                      <a:cubicBezTo>
                        <a:pt x="1938" y="12661"/>
                        <a:pt x="2478" y="12482"/>
                        <a:pt x="2644" y="12209"/>
                      </a:cubicBezTo>
                      <a:lnTo>
                        <a:pt x="6269" y="6537"/>
                      </a:lnTo>
                      <a:lnTo>
                        <a:pt x="6994" y="6537"/>
                      </a:lnTo>
                      <a:cubicBezTo>
                        <a:pt x="6989" y="6544"/>
                        <a:pt x="6983" y="6551"/>
                        <a:pt x="6979" y="6558"/>
                      </a:cubicBezTo>
                      <a:lnTo>
                        <a:pt x="2405" y="14438"/>
                      </a:lnTo>
                      <a:cubicBezTo>
                        <a:pt x="2329" y="14570"/>
                        <a:pt x="2506" y="14676"/>
                        <a:pt x="2803" y="14676"/>
                      </a:cubicBezTo>
                      <a:lnTo>
                        <a:pt x="6067" y="14676"/>
                      </a:lnTo>
                      <a:lnTo>
                        <a:pt x="6067" y="20674"/>
                      </a:lnTo>
                      <a:cubicBezTo>
                        <a:pt x="6067" y="21185"/>
                        <a:pt x="6972" y="21600"/>
                        <a:pt x="8087" y="21600"/>
                      </a:cubicBezTo>
                      <a:cubicBezTo>
                        <a:pt x="9203" y="21600"/>
                        <a:pt x="10104" y="21185"/>
                        <a:pt x="10104" y="20674"/>
                      </a:cubicBezTo>
                      <a:lnTo>
                        <a:pt x="10104" y="14676"/>
                      </a:lnTo>
                      <a:cubicBezTo>
                        <a:pt x="10326" y="14676"/>
                        <a:pt x="10531" y="14676"/>
                        <a:pt x="10608" y="14676"/>
                      </a:cubicBezTo>
                      <a:cubicBezTo>
                        <a:pt x="10695" y="14676"/>
                        <a:pt x="10945" y="14676"/>
                        <a:pt x="11201" y="14676"/>
                      </a:cubicBezTo>
                      <a:lnTo>
                        <a:pt x="11201" y="20674"/>
                      </a:lnTo>
                      <a:cubicBezTo>
                        <a:pt x="11201" y="21185"/>
                        <a:pt x="12105" y="21600"/>
                        <a:pt x="13221" y="21600"/>
                      </a:cubicBezTo>
                      <a:cubicBezTo>
                        <a:pt x="14337" y="21600"/>
                        <a:pt x="15238" y="21185"/>
                        <a:pt x="15238" y="20674"/>
                      </a:cubicBezTo>
                      <a:lnTo>
                        <a:pt x="15238" y="14676"/>
                      </a:lnTo>
                      <a:lnTo>
                        <a:pt x="18410" y="14676"/>
                      </a:lnTo>
                      <a:cubicBezTo>
                        <a:pt x="18706" y="14676"/>
                        <a:pt x="18887" y="14570"/>
                        <a:pt x="18811" y="14438"/>
                      </a:cubicBezTo>
                      <a:lnTo>
                        <a:pt x="14237" y="6558"/>
                      </a:lnTo>
                      <a:cubicBezTo>
                        <a:pt x="14233" y="6551"/>
                        <a:pt x="14227" y="6544"/>
                        <a:pt x="14222" y="6537"/>
                      </a:cubicBezTo>
                      <a:lnTo>
                        <a:pt x="14932" y="6537"/>
                      </a:lnTo>
                      <a:lnTo>
                        <a:pt x="18656" y="12192"/>
                      </a:lnTo>
                      <a:cubicBezTo>
                        <a:pt x="18827" y="12463"/>
                        <a:pt x="19364" y="12638"/>
                        <a:pt x="19948" y="12638"/>
                      </a:cubicBezTo>
                      <a:cubicBezTo>
                        <a:pt x="20072" y="12638"/>
                        <a:pt x="20199" y="12631"/>
                        <a:pt x="20324" y="12614"/>
                      </a:cubicBezTo>
                      <a:cubicBezTo>
                        <a:pt x="21038" y="12519"/>
                        <a:pt x="21450" y="12177"/>
                        <a:pt x="21244" y="11850"/>
                      </a:cubicBezTo>
                      <a:lnTo>
                        <a:pt x="17037" y="5432"/>
                      </a:lnTo>
                      <a:lnTo>
                        <a:pt x="17022" y="5407"/>
                      </a:lnTo>
                      <a:cubicBezTo>
                        <a:pt x="16669" y="4924"/>
                        <a:pt x="15494" y="4112"/>
                        <a:pt x="13328" y="4112"/>
                      </a:cubicBezTo>
                      <a:cubicBezTo>
                        <a:pt x="13316" y="4112"/>
                        <a:pt x="13303" y="4112"/>
                        <a:pt x="13291" y="4112"/>
                      </a:cubicBezTo>
                      <a:lnTo>
                        <a:pt x="12768" y="4114"/>
                      </a:lnTo>
                      <a:cubicBezTo>
                        <a:pt x="12732" y="4113"/>
                        <a:pt x="12698" y="4109"/>
                        <a:pt x="12662" y="4109"/>
                      </a:cubicBezTo>
                      <a:lnTo>
                        <a:pt x="7859" y="4109"/>
                      </a:lnTo>
                      <a:close/>
                    </a:path>
                  </a:pathLst>
                </a:custGeom>
                <a:solidFill>
                  <a:srgbClr val="D078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832" name="Male"/>
                <p:cNvSpPr/>
                <p:nvPr/>
              </p:nvSpPr>
              <p:spPr>
                <a:xfrm>
                  <a:off x="-1" y="367"/>
                  <a:ext cx="567192" cy="15304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7" h="21600" fill="norm" stroke="1" extrusionOk="0">
                      <a:moveTo>
                        <a:pt x="10777" y="0"/>
                      </a:moveTo>
                      <a:cubicBezTo>
                        <a:pt x="9509" y="0"/>
                        <a:pt x="8239" y="180"/>
                        <a:pt x="7271" y="540"/>
                      </a:cubicBezTo>
                      <a:cubicBezTo>
                        <a:pt x="5335" y="1259"/>
                        <a:pt x="5335" y="2425"/>
                        <a:pt x="7271" y="3144"/>
                      </a:cubicBezTo>
                      <a:cubicBezTo>
                        <a:pt x="9206" y="3863"/>
                        <a:pt x="12348" y="3863"/>
                        <a:pt x="14284" y="3144"/>
                      </a:cubicBezTo>
                      <a:cubicBezTo>
                        <a:pt x="16220" y="2425"/>
                        <a:pt x="16220" y="1259"/>
                        <a:pt x="14284" y="540"/>
                      </a:cubicBezTo>
                      <a:cubicBezTo>
                        <a:pt x="13316" y="180"/>
                        <a:pt x="12046" y="0"/>
                        <a:pt x="10777" y="0"/>
                      </a:cubicBezTo>
                      <a:close/>
                      <a:moveTo>
                        <a:pt x="4845" y="4060"/>
                      </a:moveTo>
                      <a:cubicBezTo>
                        <a:pt x="2970" y="4060"/>
                        <a:pt x="1445" y="4331"/>
                        <a:pt x="907" y="4563"/>
                      </a:cubicBezTo>
                      <a:cubicBezTo>
                        <a:pt x="-23" y="4963"/>
                        <a:pt x="-21" y="5438"/>
                        <a:pt x="8" y="5606"/>
                      </a:cubicBezTo>
                      <a:lnTo>
                        <a:pt x="8" y="12393"/>
                      </a:lnTo>
                      <a:cubicBezTo>
                        <a:pt x="8" y="12733"/>
                        <a:pt x="732" y="13004"/>
                        <a:pt x="1648" y="13004"/>
                      </a:cubicBezTo>
                      <a:cubicBezTo>
                        <a:pt x="2563" y="13004"/>
                        <a:pt x="3292" y="12728"/>
                        <a:pt x="3292" y="12393"/>
                      </a:cubicBezTo>
                      <a:lnTo>
                        <a:pt x="3292" y="6777"/>
                      </a:lnTo>
                      <a:lnTo>
                        <a:pt x="4791" y="6777"/>
                      </a:lnTo>
                      <a:lnTo>
                        <a:pt x="4791" y="12641"/>
                      </a:lnTo>
                      <a:lnTo>
                        <a:pt x="4804" y="12641"/>
                      </a:lnTo>
                      <a:lnTo>
                        <a:pt x="4804" y="20628"/>
                      </a:lnTo>
                      <a:cubicBezTo>
                        <a:pt x="4804" y="21163"/>
                        <a:pt x="5982" y="21600"/>
                        <a:pt x="7421" y="21600"/>
                      </a:cubicBezTo>
                      <a:cubicBezTo>
                        <a:pt x="8860" y="21600"/>
                        <a:pt x="10037" y="21163"/>
                        <a:pt x="10037" y="20628"/>
                      </a:cubicBezTo>
                      <a:lnTo>
                        <a:pt x="10037" y="12641"/>
                      </a:lnTo>
                      <a:lnTo>
                        <a:pt x="10777" y="12641"/>
                      </a:lnTo>
                      <a:lnTo>
                        <a:pt x="11504" y="12641"/>
                      </a:lnTo>
                      <a:lnTo>
                        <a:pt x="11504" y="20628"/>
                      </a:lnTo>
                      <a:cubicBezTo>
                        <a:pt x="11504" y="21163"/>
                        <a:pt x="12682" y="21600"/>
                        <a:pt x="14121" y="21600"/>
                      </a:cubicBezTo>
                      <a:cubicBezTo>
                        <a:pt x="15559" y="21600"/>
                        <a:pt x="16737" y="21163"/>
                        <a:pt x="16737" y="20628"/>
                      </a:cubicBezTo>
                      <a:lnTo>
                        <a:pt x="16737" y="12636"/>
                      </a:lnTo>
                      <a:lnTo>
                        <a:pt x="16750" y="12636"/>
                      </a:lnTo>
                      <a:lnTo>
                        <a:pt x="16750" y="6772"/>
                      </a:lnTo>
                      <a:lnTo>
                        <a:pt x="18249" y="6772"/>
                      </a:lnTo>
                      <a:lnTo>
                        <a:pt x="18249" y="12388"/>
                      </a:lnTo>
                      <a:cubicBezTo>
                        <a:pt x="18249" y="12728"/>
                        <a:pt x="18973" y="12997"/>
                        <a:pt x="19889" y="12997"/>
                      </a:cubicBezTo>
                      <a:cubicBezTo>
                        <a:pt x="20805" y="12997"/>
                        <a:pt x="21533" y="12723"/>
                        <a:pt x="21533" y="12388"/>
                      </a:cubicBezTo>
                      <a:lnTo>
                        <a:pt x="21533" y="5606"/>
                      </a:lnTo>
                      <a:cubicBezTo>
                        <a:pt x="21577" y="5438"/>
                        <a:pt x="21564" y="4957"/>
                        <a:pt x="20634" y="4563"/>
                      </a:cubicBezTo>
                      <a:cubicBezTo>
                        <a:pt x="20096" y="4336"/>
                        <a:pt x="18566" y="4060"/>
                        <a:pt x="16691" y="4060"/>
                      </a:cubicBezTo>
                      <a:lnTo>
                        <a:pt x="10777" y="4060"/>
                      </a:lnTo>
                      <a:lnTo>
                        <a:pt x="4845" y="4060"/>
                      </a:lnTo>
                      <a:close/>
                    </a:path>
                  </a:pathLst>
                </a:custGeom>
                <a:solidFill>
                  <a:srgbClr val="D078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1834" name="Line"/>
              <p:cNvSpPr/>
              <p:nvPr/>
            </p:nvSpPr>
            <p:spPr>
              <a:xfrm flipV="1">
                <a:off x="172520" y="1863992"/>
                <a:ext cx="895896" cy="895896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835" name="Line"/>
              <p:cNvSpPr/>
              <p:nvPr/>
            </p:nvSpPr>
            <p:spPr>
              <a:xfrm>
                <a:off x="697380" y="3911180"/>
                <a:ext cx="1391286" cy="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836" name="Line"/>
              <p:cNvSpPr/>
              <p:nvPr/>
            </p:nvSpPr>
            <p:spPr>
              <a:xfrm>
                <a:off x="404170" y="5063276"/>
                <a:ext cx="1175329" cy="862757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837" name="Location"/>
              <p:cNvSpPr txBox="1"/>
              <p:nvPr/>
            </p:nvSpPr>
            <p:spPr>
              <a:xfrm>
                <a:off x="1211175" y="1558068"/>
                <a:ext cx="1227355" cy="473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/>
                </a:lvl1pPr>
              </a:lstStyle>
              <a:p>
                <a:pPr/>
                <a:r>
                  <a:t>Location</a:t>
                </a:r>
              </a:p>
            </p:txBody>
          </p:sp>
          <p:sp>
            <p:nvSpPr>
              <p:cNvPr id="1838" name="Customer"/>
              <p:cNvSpPr txBox="1"/>
              <p:nvPr/>
            </p:nvSpPr>
            <p:spPr>
              <a:xfrm>
                <a:off x="2616227" y="4381569"/>
                <a:ext cx="1366496" cy="473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/>
                </a:lvl1pPr>
              </a:lstStyle>
              <a:p>
                <a:pPr/>
                <a:r>
                  <a:t>Customer</a:t>
                </a:r>
              </a:p>
            </p:txBody>
          </p:sp>
          <p:sp>
            <p:nvSpPr>
              <p:cNvPr id="1839" name="Product"/>
              <p:cNvSpPr txBox="1"/>
              <p:nvPr/>
            </p:nvSpPr>
            <p:spPr>
              <a:xfrm>
                <a:off x="1633888" y="8543147"/>
                <a:ext cx="1128726" cy="473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/>
                </a:lvl1pPr>
              </a:lstStyle>
              <a:p>
                <a:pPr/>
                <a:r>
                  <a:t>Product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1" grpId="3"/>
      <p:bldP build="whole" bldLvl="1" animBg="1" rev="0" advAuto="0" spid="1817" grpId="4"/>
      <p:bldP build="whole" bldLvl="1" animBg="1" rev="0" advAuto="0" spid="1814" grpId="1"/>
      <p:bldP build="whole" bldLvl="1" animBg="1" rev="0" advAuto="0" spid="1823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Fact &amp; Dimension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Fact &amp; Dimension</a:t>
            </a:r>
          </a:p>
        </p:txBody>
      </p:sp>
      <p:sp>
        <p:nvSpPr>
          <p:cNvPr id="184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84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84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4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848" name="Table"/>
          <p:cNvGraphicFramePr/>
          <p:nvPr/>
        </p:nvGraphicFramePr>
        <p:xfrm>
          <a:off x="5537296" y="4273753"/>
          <a:ext cx="2819401" cy="34002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39659"/>
                <a:gridCol w="567040"/>
              </a:tblGrid>
              <a:tr h="483930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Sales Fact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  <a:tc hMerge="1">
                  <a:tcPr/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Date_ID 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Customer_ID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Channel_ID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Quantity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854" name="Group"/>
          <p:cNvGrpSpPr/>
          <p:nvPr/>
        </p:nvGrpSpPr>
        <p:grpSpPr>
          <a:xfrm>
            <a:off x="1195703" y="5437531"/>
            <a:ext cx="4309344" cy="5859639"/>
            <a:chOff x="25400" y="0"/>
            <a:chExt cx="4309342" cy="5859638"/>
          </a:xfrm>
        </p:grpSpPr>
        <p:graphicFrame>
          <p:nvGraphicFramePr>
            <p:cNvPr id="1849" name="Table"/>
            <p:cNvGraphicFramePr/>
            <p:nvPr/>
          </p:nvGraphicFramePr>
          <p:xfrm>
            <a:off x="25400" y="2585640"/>
            <a:ext cx="2697076" cy="32739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159038"/>
                  <a:gridCol w="647661"/>
                </a:tblGrid>
                <a:tr h="46589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Dim_Customer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D6DB79"/>
                      </a:solidFill>
                    </a:tcPr>
                  </a:tc>
                  <a:tc hMerge="1">
                    <a:tcPr/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44BF9A"/>
                            </a:solidFill>
                          </a:rPr>
                          <a:t>Cust_ID 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44BF9A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FirstName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LastName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Email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PostalCode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1853" name="Group"/>
            <p:cNvGrpSpPr/>
            <p:nvPr/>
          </p:nvGrpSpPr>
          <p:grpSpPr>
            <a:xfrm>
              <a:off x="2805965" y="0"/>
              <a:ext cx="1528778" cy="3297969"/>
              <a:chOff x="0" y="0"/>
              <a:chExt cx="1528776" cy="3297968"/>
            </a:xfrm>
          </p:grpSpPr>
          <p:sp>
            <p:nvSpPr>
              <p:cNvPr id="1850" name="Line"/>
              <p:cNvSpPr/>
              <p:nvPr/>
            </p:nvSpPr>
            <p:spPr>
              <a:xfrm flipH="1">
                <a:off x="765449" y="0"/>
                <a:ext cx="1" cy="3297969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851" name="Line"/>
              <p:cNvSpPr/>
              <p:nvPr/>
            </p:nvSpPr>
            <p:spPr>
              <a:xfrm>
                <a:off x="0" y="3291175"/>
                <a:ext cx="77096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852" name="Line"/>
              <p:cNvSpPr/>
              <p:nvPr/>
            </p:nvSpPr>
            <p:spPr>
              <a:xfrm>
                <a:off x="757816" y="6792"/>
                <a:ext cx="77096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grpSp>
        <p:nvGrpSpPr>
          <p:cNvPr id="1873" name="Group"/>
          <p:cNvGrpSpPr/>
          <p:nvPr/>
        </p:nvGrpSpPr>
        <p:grpSpPr>
          <a:xfrm>
            <a:off x="1195703" y="1878757"/>
            <a:ext cx="11564805" cy="8333529"/>
            <a:chOff x="25400" y="25399"/>
            <a:chExt cx="11564804" cy="8333528"/>
          </a:xfrm>
        </p:grpSpPr>
        <p:grpSp>
          <p:nvGrpSpPr>
            <p:cNvPr id="1860" name="Group"/>
            <p:cNvGrpSpPr/>
            <p:nvPr/>
          </p:nvGrpSpPr>
          <p:grpSpPr>
            <a:xfrm>
              <a:off x="25400" y="25399"/>
              <a:ext cx="4309343" cy="3080742"/>
              <a:chOff x="25400" y="25400"/>
              <a:chExt cx="4309342" cy="3080740"/>
            </a:xfrm>
          </p:grpSpPr>
          <p:graphicFrame>
            <p:nvGraphicFramePr>
              <p:cNvPr id="1855" name="Table"/>
              <p:cNvGraphicFramePr/>
              <p:nvPr/>
            </p:nvGraphicFramePr>
            <p:xfrm>
              <a:off x="25400" y="25400"/>
              <a:ext cx="2819400" cy="2370098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265393"/>
                    <a:gridCol w="541306"/>
                  </a:tblGrid>
                  <a:tr h="471479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3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Dim_Date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A7F"/>
                        </a:solidFill>
                      </a:tcPr>
                    </a:tc>
                    <a:tc hMerge="1">
                      <a:tcPr/>
                    </a:tc>
                  </a:tr>
                  <a:tr h="47147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3CD4A7"/>
                              </a:solidFill>
                            </a:rPr>
                            <a:t>Date_ID 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3CD4A7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47147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47147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Monty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47147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Year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1859" name="Group"/>
              <p:cNvGrpSpPr/>
              <p:nvPr/>
            </p:nvGrpSpPr>
            <p:grpSpPr>
              <a:xfrm>
                <a:off x="2805965" y="729365"/>
                <a:ext cx="1528778" cy="2376776"/>
                <a:chOff x="0" y="0"/>
                <a:chExt cx="1528776" cy="2376775"/>
              </a:xfrm>
            </p:grpSpPr>
            <p:sp>
              <p:nvSpPr>
                <p:cNvPr id="1856" name="Line"/>
                <p:cNvSpPr/>
                <p:nvPr/>
              </p:nvSpPr>
              <p:spPr>
                <a:xfrm flipV="1">
                  <a:off x="765448" y="-1"/>
                  <a:ext cx="1" cy="2370099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857" name="Line"/>
                <p:cNvSpPr/>
                <p:nvPr/>
              </p:nvSpPr>
              <p:spPr>
                <a:xfrm>
                  <a:off x="0" y="6793"/>
                  <a:ext cx="77096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858" name="Line"/>
                <p:cNvSpPr/>
                <p:nvPr/>
              </p:nvSpPr>
              <p:spPr>
                <a:xfrm>
                  <a:off x="757816" y="2376775"/>
                  <a:ext cx="77096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</p:grpSp>
        <p:grpSp>
          <p:nvGrpSpPr>
            <p:cNvPr id="1866" name="Group"/>
            <p:cNvGrpSpPr/>
            <p:nvPr/>
          </p:nvGrpSpPr>
          <p:grpSpPr>
            <a:xfrm>
              <a:off x="7205943" y="131320"/>
              <a:ext cx="4261937" cy="4001057"/>
              <a:chOff x="0" y="25400"/>
              <a:chExt cx="4261935" cy="4001056"/>
            </a:xfrm>
          </p:grpSpPr>
          <p:graphicFrame>
            <p:nvGraphicFramePr>
              <p:cNvPr id="1861" name="Table"/>
              <p:cNvGraphicFramePr/>
              <p:nvPr/>
            </p:nvGraphicFramePr>
            <p:xfrm>
              <a:off x="1564860" y="25400"/>
              <a:ext cx="2697076" cy="2158257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265393"/>
                    <a:gridCol w="541306"/>
                  </a:tblGrid>
                  <a:tr h="536389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3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Dim_Product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984"/>
                        </a:solidFill>
                      </a:tcPr>
                    </a:tc>
                    <a:tc hMerge="1">
                      <a:tcPr/>
                    </a:tc>
                  </a:tr>
                  <a:tr h="53638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3CD4A7"/>
                              </a:solidFill>
                            </a:rPr>
                            <a:t>Product_ID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84D3D2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3638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ProdName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3638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Category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1865" name="Group"/>
              <p:cNvGrpSpPr/>
              <p:nvPr/>
            </p:nvGrpSpPr>
            <p:grpSpPr>
              <a:xfrm>
                <a:off x="-1" y="854059"/>
                <a:ext cx="1528778" cy="3172398"/>
                <a:chOff x="0" y="0"/>
                <a:chExt cx="1528776" cy="3172397"/>
              </a:xfrm>
            </p:grpSpPr>
            <p:sp>
              <p:nvSpPr>
                <p:cNvPr id="1862" name="Line"/>
                <p:cNvSpPr/>
                <p:nvPr/>
              </p:nvSpPr>
              <p:spPr>
                <a:xfrm flipV="1">
                  <a:off x="763327" y="-1"/>
                  <a:ext cx="1" cy="3172399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863" name="Line"/>
                <p:cNvSpPr/>
                <p:nvPr/>
              </p:nvSpPr>
              <p:spPr>
                <a:xfrm flipH="1" flipV="1">
                  <a:off x="757816" y="6793"/>
                  <a:ext cx="77096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864" name="Line"/>
                <p:cNvSpPr/>
                <p:nvPr/>
              </p:nvSpPr>
              <p:spPr>
                <a:xfrm flipH="1">
                  <a:off x="0" y="3151475"/>
                  <a:ext cx="77096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</p:grpSp>
        <p:grpSp>
          <p:nvGrpSpPr>
            <p:cNvPr id="1872" name="Group"/>
            <p:cNvGrpSpPr/>
            <p:nvPr/>
          </p:nvGrpSpPr>
          <p:grpSpPr>
            <a:xfrm>
              <a:off x="7205943" y="4566714"/>
              <a:ext cx="4384262" cy="3792215"/>
              <a:chOff x="0" y="0"/>
              <a:chExt cx="4384260" cy="3792214"/>
            </a:xfrm>
          </p:grpSpPr>
          <p:graphicFrame>
            <p:nvGraphicFramePr>
              <p:cNvPr id="1867" name="Table"/>
              <p:cNvGraphicFramePr/>
              <p:nvPr/>
            </p:nvGraphicFramePr>
            <p:xfrm>
              <a:off x="1564860" y="1621257"/>
              <a:ext cx="2819401" cy="2170958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108142"/>
                    <a:gridCol w="698557"/>
                  </a:tblGrid>
                  <a:tr h="487326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3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Dim_Channel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889"/>
                        </a:solidFill>
                      </a:tcPr>
                    </a:tc>
                    <a:tc hMerge="1">
                      <a:tcPr/>
                    </a:tc>
                  </a:tr>
                  <a:tr h="582947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44BF9A"/>
                              </a:solidFill>
                            </a:rPr>
                            <a:t>Channel_ID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44BF9A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4399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ChannelName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4399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Description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1871" name="Group"/>
              <p:cNvGrpSpPr/>
              <p:nvPr/>
            </p:nvGrpSpPr>
            <p:grpSpPr>
              <a:xfrm>
                <a:off x="-1" y="-1"/>
                <a:ext cx="1528778" cy="2376777"/>
                <a:chOff x="0" y="0"/>
                <a:chExt cx="1528776" cy="2376775"/>
              </a:xfrm>
            </p:grpSpPr>
            <p:sp>
              <p:nvSpPr>
                <p:cNvPr id="1868" name="Line"/>
                <p:cNvSpPr/>
                <p:nvPr/>
              </p:nvSpPr>
              <p:spPr>
                <a:xfrm flipV="1">
                  <a:off x="765448" y="-1"/>
                  <a:ext cx="1" cy="2370099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869" name="Line"/>
                <p:cNvSpPr/>
                <p:nvPr/>
              </p:nvSpPr>
              <p:spPr>
                <a:xfrm>
                  <a:off x="0" y="6793"/>
                  <a:ext cx="77096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870" name="Line"/>
                <p:cNvSpPr/>
                <p:nvPr/>
              </p:nvSpPr>
              <p:spPr>
                <a:xfrm>
                  <a:off x="757816" y="2376775"/>
                  <a:ext cx="770961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</p:grpSp>
      </p:grpSp>
      <p:grpSp>
        <p:nvGrpSpPr>
          <p:cNvPr id="1876" name="Group"/>
          <p:cNvGrpSpPr/>
          <p:nvPr/>
        </p:nvGrpSpPr>
        <p:grpSpPr>
          <a:xfrm>
            <a:off x="14207714" y="1399953"/>
            <a:ext cx="8989726" cy="2075482"/>
            <a:chOff x="0" y="0"/>
            <a:chExt cx="8989725" cy="2075481"/>
          </a:xfrm>
        </p:grpSpPr>
        <p:sp>
          <p:nvSpPr>
            <p:cNvPr id="1874" name="Fact Table"/>
            <p:cNvSpPr txBox="1"/>
            <p:nvPr/>
          </p:nvSpPr>
          <p:spPr>
            <a:xfrm>
              <a:off x="142051" y="0"/>
              <a:ext cx="1972108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1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Fact Table</a:t>
              </a:r>
            </a:p>
          </p:txBody>
        </p:sp>
        <p:sp>
          <p:nvSpPr>
            <p:cNvPr id="1875" name="Includes numerical values (Amount, Quantity)…"/>
            <p:cNvSpPr txBox="1"/>
            <p:nvPr/>
          </p:nvSpPr>
          <p:spPr>
            <a:xfrm>
              <a:off x="0" y="954706"/>
              <a:ext cx="8989726" cy="1120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Includes numerical values (Amount, Quantity)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Includes foreign keys to associated dimension tables</a:t>
              </a:r>
            </a:p>
          </p:txBody>
        </p:sp>
      </p:grpSp>
      <p:grpSp>
        <p:nvGrpSpPr>
          <p:cNvPr id="1879" name="Group"/>
          <p:cNvGrpSpPr/>
          <p:nvPr/>
        </p:nvGrpSpPr>
        <p:grpSpPr>
          <a:xfrm>
            <a:off x="14207714" y="6551612"/>
            <a:ext cx="9499263" cy="3778701"/>
            <a:chOff x="0" y="0"/>
            <a:chExt cx="9499262" cy="3778700"/>
          </a:xfrm>
        </p:grpSpPr>
        <p:sp>
          <p:nvSpPr>
            <p:cNvPr id="1877" name="Dimension Table"/>
            <p:cNvSpPr txBox="1"/>
            <p:nvPr/>
          </p:nvSpPr>
          <p:spPr>
            <a:xfrm>
              <a:off x="82271" y="0"/>
              <a:ext cx="3065413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1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Dimension Table</a:t>
              </a:r>
            </a:p>
          </p:txBody>
        </p:sp>
        <p:sp>
          <p:nvSpPr>
            <p:cNvPr id="1878" name="Descriptive characteristics of the facts…"/>
            <p:cNvSpPr txBox="1"/>
            <p:nvPr/>
          </p:nvSpPr>
          <p:spPr>
            <a:xfrm>
              <a:off x="0" y="1019625"/>
              <a:ext cx="9499263" cy="2759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Descriptive characteristics of the facts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Joined to fact table via a foreign key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De-normalized tables.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Use a surrogate key</a:t>
              </a:r>
            </a:p>
            <a:p>
              <a:pPr marL="327526" indent="-327526" algn="l">
                <a:spcBef>
                  <a:spcPts val="900"/>
                </a:spcBef>
                <a:buSzPct val="75000"/>
                <a:buChar char="•"/>
                <a:defRPr sz="2800"/>
              </a:pPr>
              <a:r>
                <a:t>Store the history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6" grpId="1"/>
      <p:bldP build="whole" bldLvl="1" animBg="1" rev="0" advAuto="0" spid="1879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Why Dimension Modeling is Important ?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Why Dimension Modeling is Important ?</a:t>
            </a:r>
          </a:p>
        </p:txBody>
      </p:sp>
      <p:sp>
        <p:nvSpPr>
          <p:cNvPr id="1882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885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883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84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86" name="Ease of understanding…"/>
          <p:cNvSpPr txBox="1"/>
          <p:nvPr/>
        </p:nvSpPr>
        <p:spPr>
          <a:xfrm>
            <a:off x="1540701" y="1823456"/>
            <a:ext cx="13019353" cy="448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27526" indent="-327526" algn="l">
              <a:spcBef>
                <a:spcPts val="3300"/>
              </a:spcBef>
              <a:buSzPct val="75000"/>
              <a:buChar char="•"/>
              <a:defRPr sz="3500"/>
            </a:pPr>
            <a:r>
              <a:t>Ease of understanding</a:t>
            </a:r>
          </a:p>
          <a:p>
            <a:pPr marL="327526" indent="-327526" algn="l">
              <a:spcBef>
                <a:spcPts val="3300"/>
              </a:spcBef>
              <a:buSzPct val="75000"/>
              <a:buChar char="•"/>
              <a:defRPr sz="3500"/>
            </a:pPr>
            <a:r>
              <a:t>Faster database performance</a:t>
            </a:r>
          </a:p>
          <a:p>
            <a:pPr marL="327526" indent="-327526" algn="l">
              <a:spcBef>
                <a:spcPts val="3300"/>
              </a:spcBef>
              <a:buSzPct val="75000"/>
              <a:buChar char="•"/>
              <a:defRPr sz="3500"/>
            </a:pPr>
            <a:r>
              <a:t>Flexible to business change</a:t>
            </a:r>
          </a:p>
          <a:p>
            <a:pPr marL="327526" indent="-327526" algn="l">
              <a:spcBef>
                <a:spcPts val="3300"/>
              </a:spcBef>
              <a:buSzPct val="75000"/>
              <a:buChar char="•"/>
              <a:defRPr sz="3500"/>
            </a:pPr>
            <a:r>
              <a:t>Easy Reporting</a:t>
            </a:r>
          </a:p>
          <a:p>
            <a:pPr marL="327526" indent="-327526" algn="l">
              <a:spcBef>
                <a:spcPts val="3300"/>
              </a:spcBef>
              <a:buSzPct val="75000"/>
              <a:buChar char="•"/>
              <a:defRPr sz="3500"/>
            </a:pPr>
            <a:r>
              <a:t>Historical Data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7" name="Group"/>
          <p:cNvGrpSpPr/>
          <p:nvPr/>
        </p:nvGrpSpPr>
        <p:grpSpPr>
          <a:xfrm>
            <a:off x="5612372" y="2071734"/>
            <a:ext cx="8356757" cy="9128344"/>
            <a:chOff x="0" y="0"/>
            <a:chExt cx="8356756" cy="9128342"/>
          </a:xfrm>
        </p:grpSpPr>
        <p:sp>
          <p:nvSpPr>
            <p:cNvPr id="1888" name="Rectangle"/>
            <p:cNvSpPr/>
            <p:nvPr/>
          </p:nvSpPr>
          <p:spPr>
            <a:xfrm>
              <a:off x="0" y="0"/>
              <a:ext cx="8356757" cy="9128343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40627"/>
                  </a:srgbClr>
                </a:gs>
                <a:gs pos="100000">
                  <a:srgbClr val="4F4F4F">
                    <a:alpha val="40627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1905" name="Group"/>
            <p:cNvGrpSpPr/>
            <p:nvPr/>
          </p:nvGrpSpPr>
          <p:grpSpPr>
            <a:xfrm>
              <a:off x="133055" y="154484"/>
              <a:ext cx="961698" cy="672296"/>
              <a:chOff x="0" y="0"/>
              <a:chExt cx="961696" cy="672295"/>
            </a:xfrm>
          </p:grpSpPr>
          <p:sp>
            <p:nvSpPr>
              <p:cNvPr id="1889" name="Shape"/>
              <p:cNvSpPr/>
              <p:nvPr/>
            </p:nvSpPr>
            <p:spPr>
              <a:xfrm>
                <a:off x="-1" y="0"/>
                <a:ext cx="584997" cy="584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894" name="Group"/>
              <p:cNvGrpSpPr/>
              <p:nvPr/>
            </p:nvGrpSpPr>
            <p:grpSpPr>
              <a:xfrm>
                <a:off x="413918" y="191599"/>
                <a:ext cx="181710" cy="480697"/>
                <a:chOff x="0" y="0"/>
                <a:chExt cx="181709" cy="480695"/>
              </a:xfrm>
            </p:grpSpPr>
            <p:sp>
              <p:nvSpPr>
                <p:cNvPr id="1890" name="Rounded Rectangle"/>
                <p:cNvSpPr/>
                <p:nvPr/>
              </p:nvSpPr>
              <p:spPr>
                <a:xfrm rot="4800000">
                  <a:off x="-95024" y="227832"/>
                  <a:ext cx="371757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893" name="Group"/>
                <p:cNvGrpSpPr/>
                <p:nvPr/>
              </p:nvGrpSpPr>
              <p:grpSpPr>
                <a:xfrm>
                  <a:off x="33052" y="-1"/>
                  <a:ext cx="49126" cy="157635"/>
                  <a:chOff x="0" y="0"/>
                  <a:chExt cx="49124" cy="157633"/>
                </a:xfrm>
              </p:grpSpPr>
              <p:sp>
                <p:nvSpPr>
                  <p:cNvPr id="1891" name="Circle"/>
                  <p:cNvSpPr/>
                  <p:nvPr/>
                </p:nvSpPr>
                <p:spPr>
                  <a:xfrm rot="4800000">
                    <a:off x="17027" y="125537"/>
                    <a:ext cx="29742" cy="29741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892" name="Shape"/>
                  <p:cNvSpPr/>
                  <p:nvPr/>
                </p:nvSpPr>
                <p:spPr>
                  <a:xfrm rot="4800000">
                    <a:off x="-54060" y="67024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899" name="Group"/>
              <p:cNvGrpSpPr/>
              <p:nvPr/>
            </p:nvGrpSpPr>
            <p:grpSpPr>
              <a:xfrm>
                <a:off x="472502" y="181731"/>
                <a:ext cx="357461" cy="407913"/>
                <a:chOff x="0" y="0"/>
                <a:chExt cx="357460" cy="407911"/>
              </a:xfrm>
            </p:grpSpPr>
            <p:sp>
              <p:nvSpPr>
                <p:cNvPr id="1895" name="Rounded Rectangle"/>
                <p:cNvSpPr/>
                <p:nvPr/>
              </p:nvSpPr>
              <p:spPr>
                <a:xfrm rot="3000000">
                  <a:off x="6537" y="16780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898" name="Group"/>
                <p:cNvGrpSpPr/>
                <p:nvPr/>
              </p:nvGrpSpPr>
              <p:grpSpPr>
                <a:xfrm>
                  <a:off x="-1" y="0"/>
                  <a:ext cx="117480" cy="133965"/>
                  <a:chOff x="0" y="0"/>
                  <a:chExt cx="117478" cy="133964"/>
                </a:xfrm>
              </p:grpSpPr>
              <p:sp>
                <p:nvSpPr>
                  <p:cNvPr id="1896" name="Circle"/>
                  <p:cNvSpPr/>
                  <p:nvPr/>
                </p:nvSpPr>
                <p:spPr>
                  <a:xfrm rot="3000000">
                    <a:off x="81658" y="98144"/>
                    <a:ext cx="29742" cy="29742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897" name="Shape"/>
                  <p:cNvSpPr/>
                  <p:nvPr/>
                </p:nvSpPr>
                <p:spPr>
                  <a:xfrm rot="3000000">
                    <a:off x="-20823" y="54272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904" name="Group"/>
              <p:cNvGrpSpPr/>
              <p:nvPr/>
            </p:nvGrpSpPr>
            <p:grpSpPr>
              <a:xfrm>
                <a:off x="491213" y="141509"/>
                <a:ext cx="470484" cy="238936"/>
                <a:chOff x="0" y="0"/>
                <a:chExt cx="470482" cy="238935"/>
              </a:xfrm>
            </p:grpSpPr>
            <p:sp>
              <p:nvSpPr>
                <p:cNvPr id="1900" name="Rounded Rectangle"/>
                <p:cNvSpPr/>
                <p:nvPr/>
              </p:nvSpPr>
              <p:spPr>
                <a:xfrm rot="1200000">
                  <a:off x="89593" y="5998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903" name="Group"/>
                <p:cNvGrpSpPr/>
                <p:nvPr/>
              </p:nvGrpSpPr>
              <p:grpSpPr>
                <a:xfrm>
                  <a:off x="-1" y="13107"/>
                  <a:ext cx="154356" cy="74401"/>
                  <a:chOff x="0" y="0"/>
                  <a:chExt cx="154354" cy="74399"/>
                </a:xfrm>
              </p:grpSpPr>
              <p:sp>
                <p:nvSpPr>
                  <p:cNvPr id="1901" name="Circle"/>
                  <p:cNvSpPr/>
                  <p:nvPr/>
                </p:nvSpPr>
                <p:spPr>
                  <a:xfrm rot="1200000">
                    <a:off x="120424" y="40470"/>
                    <a:ext cx="29742" cy="29741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902" name="Shape"/>
                  <p:cNvSpPr/>
                  <p:nvPr/>
                </p:nvSpPr>
                <p:spPr>
                  <a:xfrm rot="1200000">
                    <a:off x="-1925" y="24973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  <p:sp>
          <p:nvSpPr>
            <p:cNvPr id="1906" name="Dimensional Model"/>
            <p:cNvSpPr txBox="1"/>
            <p:nvPr/>
          </p:nvSpPr>
          <p:spPr>
            <a:xfrm>
              <a:off x="1446413" y="204776"/>
              <a:ext cx="4180616" cy="571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32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Dimensional Model</a:t>
              </a:r>
            </a:p>
          </p:txBody>
        </p:sp>
      </p:grpSp>
      <p:grpSp>
        <p:nvGrpSpPr>
          <p:cNvPr id="1927" name="Group"/>
          <p:cNvGrpSpPr/>
          <p:nvPr/>
        </p:nvGrpSpPr>
        <p:grpSpPr>
          <a:xfrm>
            <a:off x="14564523" y="2071734"/>
            <a:ext cx="8356757" cy="9128344"/>
            <a:chOff x="0" y="0"/>
            <a:chExt cx="8356756" cy="9128342"/>
          </a:xfrm>
        </p:grpSpPr>
        <p:sp>
          <p:nvSpPr>
            <p:cNvPr id="1908" name="Rectangle"/>
            <p:cNvSpPr/>
            <p:nvPr/>
          </p:nvSpPr>
          <p:spPr>
            <a:xfrm>
              <a:off x="0" y="0"/>
              <a:ext cx="8356757" cy="9128343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40627"/>
                  </a:srgbClr>
                </a:gs>
                <a:gs pos="100000">
                  <a:srgbClr val="4F4F4F">
                    <a:alpha val="40627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1925" name="Group"/>
            <p:cNvGrpSpPr/>
            <p:nvPr/>
          </p:nvGrpSpPr>
          <p:grpSpPr>
            <a:xfrm>
              <a:off x="208672" y="154484"/>
              <a:ext cx="961698" cy="672296"/>
              <a:chOff x="0" y="0"/>
              <a:chExt cx="961696" cy="672295"/>
            </a:xfrm>
          </p:grpSpPr>
          <p:sp>
            <p:nvSpPr>
              <p:cNvPr id="1909" name="Shape"/>
              <p:cNvSpPr/>
              <p:nvPr/>
            </p:nvSpPr>
            <p:spPr>
              <a:xfrm>
                <a:off x="-1" y="0"/>
                <a:ext cx="584997" cy="584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914" name="Group"/>
              <p:cNvGrpSpPr/>
              <p:nvPr/>
            </p:nvGrpSpPr>
            <p:grpSpPr>
              <a:xfrm>
                <a:off x="413918" y="191599"/>
                <a:ext cx="181710" cy="480697"/>
                <a:chOff x="0" y="0"/>
                <a:chExt cx="181709" cy="480695"/>
              </a:xfrm>
            </p:grpSpPr>
            <p:sp>
              <p:nvSpPr>
                <p:cNvPr id="1910" name="Rounded Rectangle"/>
                <p:cNvSpPr/>
                <p:nvPr/>
              </p:nvSpPr>
              <p:spPr>
                <a:xfrm rot="4800000">
                  <a:off x="-95024" y="227832"/>
                  <a:ext cx="371757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913" name="Group"/>
                <p:cNvGrpSpPr/>
                <p:nvPr/>
              </p:nvGrpSpPr>
              <p:grpSpPr>
                <a:xfrm>
                  <a:off x="33052" y="-1"/>
                  <a:ext cx="49126" cy="157635"/>
                  <a:chOff x="0" y="0"/>
                  <a:chExt cx="49124" cy="157633"/>
                </a:xfrm>
              </p:grpSpPr>
              <p:sp>
                <p:nvSpPr>
                  <p:cNvPr id="1911" name="Circle"/>
                  <p:cNvSpPr/>
                  <p:nvPr/>
                </p:nvSpPr>
                <p:spPr>
                  <a:xfrm rot="4800000">
                    <a:off x="17027" y="125537"/>
                    <a:ext cx="29742" cy="29741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912" name="Shape"/>
                  <p:cNvSpPr/>
                  <p:nvPr/>
                </p:nvSpPr>
                <p:spPr>
                  <a:xfrm rot="4800000">
                    <a:off x="-54060" y="67024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919" name="Group"/>
              <p:cNvGrpSpPr/>
              <p:nvPr/>
            </p:nvGrpSpPr>
            <p:grpSpPr>
              <a:xfrm>
                <a:off x="472502" y="181731"/>
                <a:ext cx="357461" cy="407913"/>
                <a:chOff x="0" y="0"/>
                <a:chExt cx="357460" cy="407911"/>
              </a:xfrm>
            </p:grpSpPr>
            <p:sp>
              <p:nvSpPr>
                <p:cNvPr id="1915" name="Rounded Rectangle"/>
                <p:cNvSpPr/>
                <p:nvPr/>
              </p:nvSpPr>
              <p:spPr>
                <a:xfrm rot="3000000">
                  <a:off x="6537" y="16780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918" name="Group"/>
                <p:cNvGrpSpPr/>
                <p:nvPr/>
              </p:nvGrpSpPr>
              <p:grpSpPr>
                <a:xfrm>
                  <a:off x="-1" y="0"/>
                  <a:ext cx="117480" cy="133965"/>
                  <a:chOff x="0" y="0"/>
                  <a:chExt cx="117478" cy="133964"/>
                </a:xfrm>
              </p:grpSpPr>
              <p:sp>
                <p:nvSpPr>
                  <p:cNvPr id="1916" name="Circle"/>
                  <p:cNvSpPr/>
                  <p:nvPr/>
                </p:nvSpPr>
                <p:spPr>
                  <a:xfrm rot="3000000">
                    <a:off x="81658" y="98144"/>
                    <a:ext cx="29742" cy="29742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917" name="Shape"/>
                  <p:cNvSpPr/>
                  <p:nvPr/>
                </p:nvSpPr>
                <p:spPr>
                  <a:xfrm rot="3000000">
                    <a:off x="-20823" y="54272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924" name="Group"/>
              <p:cNvGrpSpPr/>
              <p:nvPr/>
            </p:nvGrpSpPr>
            <p:grpSpPr>
              <a:xfrm>
                <a:off x="491213" y="141509"/>
                <a:ext cx="470484" cy="238936"/>
                <a:chOff x="0" y="0"/>
                <a:chExt cx="470482" cy="238935"/>
              </a:xfrm>
            </p:grpSpPr>
            <p:sp>
              <p:nvSpPr>
                <p:cNvPr id="1920" name="Rounded Rectangle"/>
                <p:cNvSpPr/>
                <p:nvPr/>
              </p:nvSpPr>
              <p:spPr>
                <a:xfrm rot="1200000">
                  <a:off x="89593" y="5998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923" name="Group"/>
                <p:cNvGrpSpPr/>
                <p:nvPr/>
              </p:nvGrpSpPr>
              <p:grpSpPr>
                <a:xfrm>
                  <a:off x="-1" y="13107"/>
                  <a:ext cx="154356" cy="74401"/>
                  <a:chOff x="0" y="0"/>
                  <a:chExt cx="154354" cy="74399"/>
                </a:xfrm>
              </p:grpSpPr>
              <p:sp>
                <p:nvSpPr>
                  <p:cNvPr id="1921" name="Circle"/>
                  <p:cNvSpPr/>
                  <p:nvPr/>
                </p:nvSpPr>
                <p:spPr>
                  <a:xfrm rot="1200000">
                    <a:off x="120424" y="40470"/>
                    <a:ext cx="29742" cy="29741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922" name="Shape"/>
                  <p:cNvSpPr/>
                  <p:nvPr/>
                </p:nvSpPr>
                <p:spPr>
                  <a:xfrm rot="1200000">
                    <a:off x="-1925" y="24973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  <p:sp>
          <p:nvSpPr>
            <p:cNvPr id="1926" name="Normal Form Model"/>
            <p:cNvSpPr txBox="1"/>
            <p:nvPr/>
          </p:nvSpPr>
          <p:spPr>
            <a:xfrm>
              <a:off x="1598007" y="204776"/>
              <a:ext cx="4180616" cy="571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32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Normal Form Model </a:t>
              </a:r>
            </a:p>
          </p:txBody>
        </p:sp>
      </p:grpSp>
      <p:sp>
        <p:nvSpPr>
          <p:cNvPr id="1928" name="Dimensional &amp; 3NF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Dimensional &amp; 3NF</a:t>
            </a:r>
          </a:p>
        </p:txBody>
      </p:sp>
      <p:sp>
        <p:nvSpPr>
          <p:cNvPr id="1929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932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930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31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33" name="Rectangle"/>
          <p:cNvSpPr/>
          <p:nvPr/>
        </p:nvSpPr>
        <p:spPr>
          <a:xfrm>
            <a:off x="5612372" y="3538479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934" name="Rectangle"/>
          <p:cNvSpPr/>
          <p:nvPr/>
        </p:nvSpPr>
        <p:spPr>
          <a:xfrm>
            <a:off x="14564523" y="3538479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935" name="OLTP"/>
          <p:cNvSpPr txBox="1"/>
          <p:nvPr/>
        </p:nvSpPr>
        <p:spPr>
          <a:xfrm>
            <a:off x="17873650" y="3685921"/>
            <a:ext cx="1073405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OLTP</a:t>
            </a:r>
          </a:p>
        </p:txBody>
      </p:sp>
      <p:sp>
        <p:nvSpPr>
          <p:cNvPr id="1936" name="OLAP"/>
          <p:cNvSpPr txBox="1"/>
          <p:nvPr/>
        </p:nvSpPr>
        <p:spPr>
          <a:xfrm>
            <a:off x="8548084" y="3685921"/>
            <a:ext cx="1150748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OLAP</a:t>
            </a:r>
          </a:p>
        </p:txBody>
      </p:sp>
      <p:sp>
        <p:nvSpPr>
          <p:cNvPr id="1937" name="Rectangle"/>
          <p:cNvSpPr/>
          <p:nvPr/>
        </p:nvSpPr>
        <p:spPr>
          <a:xfrm>
            <a:off x="5612372" y="5153219"/>
            <a:ext cx="8356757" cy="894962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938" name="Rectangle"/>
          <p:cNvSpPr/>
          <p:nvPr/>
        </p:nvSpPr>
        <p:spPr>
          <a:xfrm>
            <a:off x="5612372" y="6771165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939" name="Rectangle"/>
          <p:cNvSpPr/>
          <p:nvPr/>
        </p:nvSpPr>
        <p:spPr>
          <a:xfrm>
            <a:off x="5612372" y="8467729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942" name="Group"/>
          <p:cNvGrpSpPr/>
          <p:nvPr/>
        </p:nvGrpSpPr>
        <p:grpSpPr>
          <a:xfrm>
            <a:off x="486782" y="3631730"/>
            <a:ext cx="4530196" cy="794088"/>
            <a:chOff x="0" y="0"/>
            <a:chExt cx="4530194" cy="794087"/>
          </a:xfrm>
        </p:grpSpPr>
        <p:sp>
          <p:nvSpPr>
            <p:cNvPr id="1940" name="Rounded Rectangle"/>
            <p:cNvSpPr/>
            <p:nvPr/>
          </p:nvSpPr>
          <p:spPr>
            <a:xfrm>
              <a:off x="0" y="0"/>
              <a:ext cx="4530195" cy="794088"/>
            </a:xfrm>
            <a:prstGeom prst="roundRect">
              <a:avLst>
                <a:gd name="adj" fmla="val 33736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941" name="Used In"/>
            <p:cNvSpPr txBox="1"/>
            <p:nvPr/>
          </p:nvSpPr>
          <p:spPr>
            <a:xfrm>
              <a:off x="1339976" y="84306"/>
              <a:ext cx="148945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Used In</a:t>
              </a:r>
            </a:p>
          </p:txBody>
        </p:sp>
      </p:grpSp>
      <p:grpSp>
        <p:nvGrpSpPr>
          <p:cNvPr id="1945" name="Group"/>
          <p:cNvGrpSpPr/>
          <p:nvPr/>
        </p:nvGrpSpPr>
        <p:grpSpPr>
          <a:xfrm>
            <a:off x="486782" y="5203656"/>
            <a:ext cx="4530196" cy="794088"/>
            <a:chOff x="0" y="0"/>
            <a:chExt cx="4530194" cy="794087"/>
          </a:xfrm>
        </p:grpSpPr>
        <p:sp>
          <p:nvSpPr>
            <p:cNvPr id="1943" name="Rounded Rectangle"/>
            <p:cNvSpPr/>
            <p:nvPr/>
          </p:nvSpPr>
          <p:spPr>
            <a:xfrm>
              <a:off x="0" y="0"/>
              <a:ext cx="4530195" cy="794088"/>
            </a:xfrm>
            <a:prstGeom prst="roundRect">
              <a:avLst>
                <a:gd name="adj" fmla="val 33736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944" name="Structure"/>
            <p:cNvSpPr txBox="1"/>
            <p:nvPr/>
          </p:nvSpPr>
          <p:spPr>
            <a:xfrm>
              <a:off x="1266149" y="97006"/>
              <a:ext cx="169443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Structure</a:t>
              </a:r>
            </a:p>
          </p:txBody>
        </p:sp>
      </p:grpSp>
      <p:grpSp>
        <p:nvGrpSpPr>
          <p:cNvPr id="1948" name="Group"/>
          <p:cNvGrpSpPr/>
          <p:nvPr/>
        </p:nvGrpSpPr>
        <p:grpSpPr>
          <a:xfrm>
            <a:off x="486782" y="6775582"/>
            <a:ext cx="4530196" cy="794088"/>
            <a:chOff x="0" y="0"/>
            <a:chExt cx="4530194" cy="794087"/>
          </a:xfrm>
        </p:grpSpPr>
        <p:sp>
          <p:nvSpPr>
            <p:cNvPr id="1946" name="Rounded Rectangle"/>
            <p:cNvSpPr/>
            <p:nvPr/>
          </p:nvSpPr>
          <p:spPr>
            <a:xfrm>
              <a:off x="0" y="0"/>
              <a:ext cx="4530195" cy="794088"/>
            </a:xfrm>
            <a:prstGeom prst="roundRect">
              <a:avLst>
                <a:gd name="adj" fmla="val 33736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947" name="Operation"/>
            <p:cNvSpPr txBox="1"/>
            <p:nvPr/>
          </p:nvSpPr>
          <p:spPr>
            <a:xfrm>
              <a:off x="1188615" y="97006"/>
              <a:ext cx="1849502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Operation</a:t>
              </a:r>
            </a:p>
          </p:txBody>
        </p:sp>
      </p:grpSp>
      <p:grpSp>
        <p:nvGrpSpPr>
          <p:cNvPr id="1951" name="Group"/>
          <p:cNvGrpSpPr/>
          <p:nvPr/>
        </p:nvGrpSpPr>
        <p:grpSpPr>
          <a:xfrm>
            <a:off x="486782" y="8518166"/>
            <a:ext cx="4530196" cy="794088"/>
            <a:chOff x="0" y="0"/>
            <a:chExt cx="4530194" cy="794087"/>
          </a:xfrm>
        </p:grpSpPr>
        <p:sp>
          <p:nvSpPr>
            <p:cNvPr id="1949" name="Rounded Rectangle"/>
            <p:cNvSpPr/>
            <p:nvPr/>
          </p:nvSpPr>
          <p:spPr>
            <a:xfrm>
              <a:off x="0" y="0"/>
              <a:ext cx="4530195" cy="794088"/>
            </a:xfrm>
            <a:prstGeom prst="roundRect">
              <a:avLst>
                <a:gd name="adj" fmla="val 33736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950" name="Query Performance"/>
            <p:cNvSpPr txBox="1"/>
            <p:nvPr/>
          </p:nvSpPr>
          <p:spPr>
            <a:xfrm>
              <a:off x="363179" y="97006"/>
              <a:ext cx="350037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Query Performance</a:t>
              </a:r>
            </a:p>
          </p:txBody>
        </p:sp>
      </p:grpSp>
      <p:grpSp>
        <p:nvGrpSpPr>
          <p:cNvPr id="1954" name="Group"/>
          <p:cNvGrpSpPr/>
          <p:nvPr/>
        </p:nvGrpSpPr>
        <p:grpSpPr>
          <a:xfrm>
            <a:off x="486782" y="10221858"/>
            <a:ext cx="4530196" cy="794088"/>
            <a:chOff x="0" y="0"/>
            <a:chExt cx="4530194" cy="794087"/>
          </a:xfrm>
        </p:grpSpPr>
        <p:sp>
          <p:nvSpPr>
            <p:cNvPr id="1952" name="Rounded Rectangle"/>
            <p:cNvSpPr/>
            <p:nvPr/>
          </p:nvSpPr>
          <p:spPr>
            <a:xfrm>
              <a:off x="0" y="0"/>
              <a:ext cx="4530195" cy="794088"/>
            </a:xfrm>
            <a:prstGeom prst="roundRect">
              <a:avLst>
                <a:gd name="adj" fmla="val 33736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953" name="Business Usage"/>
            <p:cNvSpPr txBox="1"/>
            <p:nvPr/>
          </p:nvSpPr>
          <p:spPr>
            <a:xfrm>
              <a:off x="648738" y="97006"/>
              <a:ext cx="2929256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Business Usage</a:t>
              </a:r>
            </a:p>
          </p:txBody>
        </p:sp>
      </p:grpSp>
      <p:sp>
        <p:nvSpPr>
          <p:cNvPr id="1955" name="Rectangle"/>
          <p:cNvSpPr/>
          <p:nvPr/>
        </p:nvSpPr>
        <p:spPr>
          <a:xfrm>
            <a:off x="5612372" y="10059254"/>
            <a:ext cx="8356757" cy="894962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956" name="Rectangle"/>
          <p:cNvSpPr/>
          <p:nvPr/>
        </p:nvSpPr>
        <p:spPr>
          <a:xfrm>
            <a:off x="14564523" y="5136103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957" name="Rectangle"/>
          <p:cNvSpPr/>
          <p:nvPr/>
        </p:nvSpPr>
        <p:spPr>
          <a:xfrm>
            <a:off x="14564523" y="6725146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958" name="Rectangle"/>
          <p:cNvSpPr/>
          <p:nvPr/>
        </p:nvSpPr>
        <p:spPr>
          <a:xfrm>
            <a:off x="14564523" y="8467729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959" name="Rectangle"/>
          <p:cNvSpPr/>
          <p:nvPr/>
        </p:nvSpPr>
        <p:spPr>
          <a:xfrm>
            <a:off x="14564523" y="10059254"/>
            <a:ext cx="8356757" cy="894962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960" name="Denormalized"/>
          <p:cNvSpPr txBox="1"/>
          <p:nvPr/>
        </p:nvSpPr>
        <p:spPr>
          <a:xfrm>
            <a:off x="8115857" y="5260809"/>
            <a:ext cx="253339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Denormalized</a:t>
            </a:r>
          </a:p>
        </p:txBody>
      </p:sp>
      <p:sp>
        <p:nvSpPr>
          <p:cNvPr id="1961" name="Normalized"/>
          <p:cNvSpPr txBox="1"/>
          <p:nvPr/>
        </p:nvSpPr>
        <p:spPr>
          <a:xfrm>
            <a:off x="17688038" y="5260809"/>
            <a:ext cx="2109725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Normalized</a:t>
            </a:r>
          </a:p>
        </p:txBody>
      </p:sp>
      <p:sp>
        <p:nvSpPr>
          <p:cNvPr id="1962" name="Fast write operations (insert,update,delete)"/>
          <p:cNvSpPr txBox="1"/>
          <p:nvPr/>
        </p:nvSpPr>
        <p:spPr>
          <a:xfrm>
            <a:off x="15009229" y="6878687"/>
            <a:ext cx="746734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Fast write operations (insert,update,delete)</a:t>
            </a:r>
          </a:p>
        </p:txBody>
      </p:sp>
      <p:sp>
        <p:nvSpPr>
          <p:cNvPr id="1963" name="Fast read operations"/>
          <p:cNvSpPr txBox="1"/>
          <p:nvPr/>
        </p:nvSpPr>
        <p:spPr>
          <a:xfrm>
            <a:off x="7746031" y="6864269"/>
            <a:ext cx="366382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Fast read operations</a:t>
            </a:r>
          </a:p>
        </p:txBody>
      </p:sp>
      <p:sp>
        <p:nvSpPr>
          <p:cNvPr id="1964" name="Higher Performance"/>
          <p:cNvSpPr txBox="1"/>
          <p:nvPr/>
        </p:nvSpPr>
        <p:spPr>
          <a:xfrm>
            <a:off x="7991223" y="8575730"/>
            <a:ext cx="359905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Higher Performance</a:t>
            </a:r>
          </a:p>
        </p:txBody>
      </p:sp>
      <p:sp>
        <p:nvSpPr>
          <p:cNvPr id="1965" name="Lower Performance"/>
          <p:cNvSpPr txBox="1"/>
          <p:nvPr/>
        </p:nvSpPr>
        <p:spPr>
          <a:xfrm>
            <a:off x="16996144" y="8575730"/>
            <a:ext cx="349351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Lower Performance</a:t>
            </a:r>
          </a:p>
        </p:txBody>
      </p:sp>
      <p:sp>
        <p:nvSpPr>
          <p:cNvPr id="1966" name="Easy"/>
          <p:cNvSpPr txBox="1"/>
          <p:nvPr/>
        </p:nvSpPr>
        <p:spPr>
          <a:xfrm>
            <a:off x="9300149" y="10239019"/>
            <a:ext cx="98120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Easy</a:t>
            </a:r>
          </a:p>
        </p:txBody>
      </p:sp>
      <p:sp>
        <p:nvSpPr>
          <p:cNvPr id="1967" name="Difficult"/>
          <p:cNvSpPr txBox="1"/>
          <p:nvPr/>
        </p:nvSpPr>
        <p:spPr>
          <a:xfrm>
            <a:off x="18033416" y="10239019"/>
            <a:ext cx="141897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Difficult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0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1" name="Modeling Concepts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Modeling Concepts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1972" name="Star &amp; Snowflake Schema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Star &amp; Snowflake Schema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tar Schema &amp; Snowflake Schema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Star Schema &amp; Snowflake Schema</a:t>
            </a:r>
          </a:p>
        </p:txBody>
      </p:sp>
      <p:sp>
        <p:nvSpPr>
          <p:cNvPr id="197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97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97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7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002" name="Group"/>
          <p:cNvGrpSpPr/>
          <p:nvPr/>
        </p:nvGrpSpPr>
        <p:grpSpPr>
          <a:xfrm>
            <a:off x="1007896" y="1399775"/>
            <a:ext cx="9006756" cy="7798063"/>
            <a:chOff x="25399" y="0"/>
            <a:chExt cx="9006755" cy="7798061"/>
          </a:xfrm>
        </p:grpSpPr>
        <p:grpSp>
          <p:nvGrpSpPr>
            <p:cNvPr id="2000" name="Group"/>
            <p:cNvGrpSpPr/>
            <p:nvPr/>
          </p:nvGrpSpPr>
          <p:grpSpPr>
            <a:xfrm>
              <a:off x="25399" y="1022391"/>
              <a:ext cx="9006757" cy="6775671"/>
              <a:chOff x="25400" y="25400"/>
              <a:chExt cx="9006755" cy="6775669"/>
            </a:xfrm>
          </p:grpSpPr>
          <p:graphicFrame>
            <p:nvGraphicFramePr>
              <p:cNvPr id="1979" name="Table"/>
              <p:cNvGraphicFramePr/>
              <p:nvPr/>
            </p:nvGraphicFramePr>
            <p:xfrm>
              <a:off x="3411309" y="1667405"/>
              <a:ext cx="2200991" cy="232918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46187"/>
                    <a:gridCol w="442102"/>
                  </a:tblGrid>
                  <a:tr h="330925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Sales Fact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chemeClr val="accent4">
                            <a:hueOff val="102361"/>
                            <a:satOff val="14118"/>
                            <a:lumOff val="10675"/>
                          </a:schemeClr>
                        </a:solidFill>
                      </a:tcPr>
                    </a:tc>
                    <a:tc hMerge="1">
                      <a:tcPr/>
                    </a:tc>
                  </a:tr>
                  <a:tr h="33092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Date_ID 
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3092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Customer_ID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3092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Product_ID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3092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Channel_ID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3092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Amount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3092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Quantity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980" name="Table"/>
              <p:cNvGraphicFramePr/>
              <p:nvPr/>
            </p:nvGraphicFramePr>
            <p:xfrm>
              <a:off x="25400" y="4238001"/>
              <a:ext cx="2171839" cy="256306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660905"/>
                    <a:gridCol w="498233"/>
                  </a:tblGrid>
                  <a:tr h="318796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Dim_Customer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B79"/>
                        </a:solidFill>
                      </a:tcPr>
                    </a:tc>
                    <a:tc hMerge="1">
                      <a:tcPr/>
                    </a:tc>
                  </a:tr>
                  <a:tr h="31879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Customer_ID 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1879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FirstName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1879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LastName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1879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Email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1879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PostalCode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1879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City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1879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Adress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1984" name="Group"/>
              <p:cNvGrpSpPr/>
              <p:nvPr/>
            </p:nvGrpSpPr>
            <p:grpSpPr>
              <a:xfrm>
                <a:off x="2193899" y="2465289"/>
                <a:ext cx="1192259" cy="2261083"/>
                <a:chOff x="0" y="0"/>
                <a:chExt cx="1192257" cy="2261081"/>
              </a:xfrm>
            </p:grpSpPr>
            <p:sp>
              <p:nvSpPr>
                <p:cNvPr id="1981" name="Line"/>
                <p:cNvSpPr/>
                <p:nvPr/>
              </p:nvSpPr>
              <p:spPr>
                <a:xfrm flipH="1">
                  <a:off x="596956" y="0"/>
                  <a:ext cx="1" cy="2261082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982" name="Line"/>
                <p:cNvSpPr/>
                <p:nvPr/>
              </p:nvSpPr>
              <p:spPr>
                <a:xfrm>
                  <a:off x="0" y="2256424"/>
                  <a:ext cx="60125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983" name="Line"/>
                <p:cNvSpPr/>
                <p:nvPr/>
              </p:nvSpPr>
              <p:spPr>
                <a:xfrm>
                  <a:off x="591003" y="4657"/>
                  <a:ext cx="60125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graphicFrame>
            <p:nvGraphicFramePr>
              <p:cNvPr id="1985" name="Table"/>
              <p:cNvGraphicFramePr/>
              <p:nvPr/>
            </p:nvGraphicFramePr>
            <p:xfrm>
              <a:off x="25400" y="25400"/>
              <a:ext cx="2171839" cy="1624676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42722"/>
                    <a:gridCol w="416416"/>
                  </a:tblGrid>
                  <a:tr h="322395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Dim_Date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A7F"/>
                        </a:solidFill>
                      </a:tcPr>
                    </a:tc>
                    <a:tc hMerge="1">
                      <a:tcPr/>
                    </a:tc>
                  </a:tr>
                  <a:tr h="32239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Date_ID 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2239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2239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Monty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2239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Year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1989" name="Group"/>
              <p:cNvGrpSpPr/>
              <p:nvPr/>
            </p:nvGrpSpPr>
            <p:grpSpPr>
              <a:xfrm>
                <a:off x="2193899" y="508037"/>
                <a:ext cx="1192259" cy="1629514"/>
                <a:chOff x="0" y="0"/>
                <a:chExt cx="1192257" cy="1629513"/>
              </a:xfrm>
            </p:grpSpPr>
            <p:sp>
              <p:nvSpPr>
                <p:cNvPr id="1986" name="Line"/>
                <p:cNvSpPr/>
                <p:nvPr/>
              </p:nvSpPr>
              <p:spPr>
                <a:xfrm flipV="1">
                  <a:off x="596955" y="-1"/>
                  <a:ext cx="1" cy="1624937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987" name="Line"/>
                <p:cNvSpPr/>
                <p:nvPr/>
              </p:nvSpPr>
              <p:spPr>
                <a:xfrm>
                  <a:off x="0" y="4518"/>
                  <a:ext cx="60125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988" name="Line"/>
                <p:cNvSpPr/>
                <p:nvPr/>
              </p:nvSpPr>
              <p:spPr>
                <a:xfrm>
                  <a:off x="591003" y="1629513"/>
                  <a:ext cx="60125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graphicFrame>
            <p:nvGraphicFramePr>
              <p:cNvPr id="1990" name="Table"/>
              <p:cNvGraphicFramePr/>
              <p:nvPr/>
            </p:nvGraphicFramePr>
            <p:xfrm>
              <a:off x="6845741" y="98018"/>
              <a:ext cx="2186415" cy="1466522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54486"/>
                    <a:gridCol w="419227"/>
                  </a:tblGrid>
                  <a:tr h="363455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Dim_Product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984"/>
                        </a:solidFill>
                      </a:tcPr>
                    </a:tc>
                    <a:tc hMerge="1">
                      <a:tcPr/>
                    </a:tc>
                  </a:tr>
                  <a:tr h="36345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Product_ID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6345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ProdName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6345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Category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1994" name="Group"/>
              <p:cNvGrpSpPr/>
              <p:nvPr/>
            </p:nvGrpSpPr>
            <p:grpSpPr>
              <a:xfrm>
                <a:off x="5625341" y="666146"/>
                <a:ext cx="1192258" cy="2174991"/>
                <a:chOff x="0" y="0"/>
                <a:chExt cx="1192257" cy="2174990"/>
              </a:xfrm>
            </p:grpSpPr>
            <p:sp>
              <p:nvSpPr>
                <p:cNvPr id="1991" name="Line"/>
                <p:cNvSpPr/>
                <p:nvPr/>
              </p:nvSpPr>
              <p:spPr>
                <a:xfrm flipV="1">
                  <a:off x="595301" y="-1"/>
                  <a:ext cx="1" cy="2174992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992" name="Line"/>
                <p:cNvSpPr/>
                <p:nvPr/>
              </p:nvSpPr>
              <p:spPr>
                <a:xfrm flipH="1" flipV="1">
                  <a:off x="591003" y="4657"/>
                  <a:ext cx="60125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993" name="Line"/>
                <p:cNvSpPr/>
                <p:nvPr/>
              </p:nvSpPr>
              <p:spPr>
                <a:xfrm flipH="1">
                  <a:off x="0" y="2160646"/>
                  <a:ext cx="60125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graphicFrame>
            <p:nvGraphicFramePr>
              <p:cNvPr id="1995" name="Table"/>
              <p:cNvGraphicFramePr/>
              <p:nvPr/>
            </p:nvGraphicFramePr>
            <p:xfrm>
              <a:off x="6845741" y="4250449"/>
              <a:ext cx="2186415" cy="1801832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632700"/>
                    <a:gridCol w="541014"/>
                  </a:tblGrid>
                  <a:tr h="322654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Dim_Channel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889"/>
                        </a:solidFill>
                      </a:tcPr>
                    </a:tc>
                    <a:tc hMerge="1">
                      <a:tcPr/>
                    </a:tc>
                  </a:tr>
                  <a:tr h="38596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Channel_ID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6017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ChannelName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6017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Description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6017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Store_Name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1999" name="Group"/>
              <p:cNvGrpSpPr/>
              <p:nvPr/>
            </p:nvGrpSpPr>
            <p:grpSpPr>
              <a:xfrm>
                <a:off x="5625341" y="3138916"/>
                <a:ext cx="1192258" cy="1629515"/>
                <a:chOff x="0" y="0"/>
                <a:chExt cx="1192257" cy="1629513"/>
              </a:xfrm>
            </p:grpSpPr>
            <p:sp>
              <p:nvSpPr>
                <p:cNvPr id="1996" name="Line"/>
                <p:cNvSpPr/>
                <p:nvPr/>
              </p:nvSpPr>
              <p:spPr>
                <a:xfrm flipV="1">
                  <a:off x="596955" y="-1"/>
                  <a:ext cx="1" cy="1624937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997" name="Line"/>
                <p:cNvSpPr/>
                <p:nvPr/>
              </p:nvSpPr>
              <p:spPr>
                <a:xfrm>
                  <a:off x="0" y="4518"/>
                  <a:ext cx="60125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998" name="Line"/>
                <p:cNvSpPr/>
                <p:nvPr/>
              </p:nvSpPr>
              <p:spPr>
                <a:xfrm>
                  <a:off x="591003" y="1629513"/>
                  <a:ext cx="60125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</p:grpSp>
        <p:sp>
          <p:nvSpPr>
            <p:cNvPr id="2001" name="Star Schema"/>
            <p:cNvSpPr txBox="1"/>
            <p:nvPr/>
          </p:nvSpPr>
          <p:spPr>
            <a:xfrm>
              <a:off x="3154228" y="-1"/>
              <a:ext cx="2627200" cy="663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/>
              </a:lvl1pPr>
            </a:lstStyle>
            <a:p>
              <a:pPr/>
              <a:r>
                <a:t>Star Schema</a:t>
              </a:r>
            </a:p>
          </p:txBody>
        </p:sp>
      </p:grpSp>
      <p:grpSp>
        <p:nvGrpSpPr>
          <p:cNvPr id="2036" name="Group"/>
          <p:cNvGrpSpPr/>
          <p:nvPr/>
        </p:nvGrpSpPr>
        <p:grpSpPr>
          <a:xfrm>
            <a:off x="13675199" y="1399775"/>
            <a:ext cx="9766040" cy="9617105"/>
            <a:chOff x="25400" y="0"/>
            <a:chExt cx="9766039" cy="9617103"/>
          </a:xfrm>
        </p:grpSpPr>
        <p:grpSp>
          <p:nvGrpSpPr>
            <p:cNvPr id="2034" name="Group"/>
            <p:cNvGrpSpPr/>
            <p:nvPr/>
          </p:nvGrpSpPr>
          <p:grpSpPr>
            <a:xfrm>
              <a:off x="25400" y="937735"/>
              <a:ext cx="9766040" cy="8679369"/>
              <a:chOff x="25400" y="25400"/>
              <a:chExt cx="9766039" cy="8679368"/>
            </a:xfrm>
          </p:grpSpPr>
          <p:graphicFrame>
            <p:nvGraphicFramePr>
              <p:cNvPr id="2003" name="Table"/>
              <p:cNvGraphicFramePr/>
              <p:nvPr/>
            </p:nvGraphicFramePr>
            <p:xfrm>
              <a:off x="3333084" y="1645696"/>
              <a:ext cx="2143480" cy="2304180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00294"/>
                    <a:gridCol w="430483"/>
                  </a:tblGrid>
                  <a:tr h="327354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Sales Fact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chemeClr val="accent4">
                            <a:hueOff val="102361"/>
                            <a:satOff val="14118"/>
                            <a:lumOff val="10675"/>
                          </a:schemeClr>
                        </a:solidFill>
                      </a:tcPr>
                    </a:tc>
                    <a:tc hMerge="1">
                      <a:tcPr/>
                    </a:tc>
                  </a:tr>
                  <a:tr h="32735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Date_ID 
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2735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Customer_ID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2735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Product_ID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2735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Channel_ID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2735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Amount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2735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Quantity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2004" name="Table"/>
              <p:cNvGraphicFramePr/>
              <p:nvPr/>
            </p:nvGraphicFramePr>
            <p:xfrm>
              <a:off x="25400" y="4182306"/>
              <a:ext cx="2143479" cy="2157104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639089"/>
                    <a:gridCol w="491689"/>
                  </a:tblGrid>
                  <a:tr h="357400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Dim_Customer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B79"/>
                        </a:solidFill>
                      </a:tcPr>
                    </a:tc>
                    <a:tc hMerge="1">
                      <a:tcPr/>
                    </a:tc>
                  </a:tr>
                  <a:tr h="357400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Customer_ID 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57400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FirstName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57400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LastName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57400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Email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57400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Postal_ID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2008" name="Group"/>
              <p:cNvGrpSpPr/>
              <p:nvPr/>
            </p:nvGrpSpPr>
            <p:grpSpPr>
              <a:xfrm>
                <a:off x="2143800" y="2433032"/>
                <a:ext cx="1164715" cy="2231189"/>
                <a:chOff x="0" y="0"/>
                <a:chExt cx="1164713" cy="2231188"/>
              </a:xfrm>
            </p:grpSpPr>
            <p:sp>
              <p:nvSpPr>
                <p:cNvPr id="2005" name="Line"/>
                <p:cNvSpPr/>
                <p:nvPr/>
              </p:nvSpPr>
              <p:spPr>
                <a:xfrm flipH="1">
                  <a:off x="583164" y="0"/>
                  <a:ext cx="1" cy="2231189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06" name="Line"/>
                <p:cNvSpPr/>
                <p:nvPr/>
              </p:nvSpPr>
              <p:spPr>
                <a:xfrm>
                  <a:off x="0" y="2226592"/>
                  <a:ext cx="587364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07" name="Line"/>
                <p:cNvSpPr/>
                <p:nvPr/>
              </p:nvSpPr>
              <p:spPr>
                <a:xfrm>
                  <a:off x="577349" y="4595"/>
                  <a:ext cx="58736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graphicFrame>
            <p:nvGraphicFramePr>
              <p:cNvPr id="2009" name="Table"/>
              <p:cNvGraphicFramePr/>
              <p:nvPr/>
            </p:nvGraphicFramePr>
            <p:xfrm>
              <a:off x="25400" y="25400"/>
              <a:ext cx="2143479" cy="1593316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19831"/>
                    <a:gridCol w="410946"/>
                  </a:tblGrid>
                  <a:tr h="316123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Dim_Date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A7F"/>
                        </a:solidFill>
                      </a:tcPr>
                    </a:tc>
                    <a:tc hMerge="1">
                      <a:tcPr/>
                    </a:tc>
                  </a:tr>
                  <a:tr h="31612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Date_ID 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1612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1612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Monty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1612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Year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2013" name="Group"/>
              <p:cNvGrpSpPr/>
              <p:nvPr/>
            </p:nvGrpSpPr>
            <p:grpSpPr>
              <a:xfrm>
                <a:off x="2143800" y="501656"/>
                <a:ext cx="1164715" cy="1607970"/>
                <a:chOff x="0" y="0"/>
                <a:chExt cx="1164713" cy="1607969"/>
              </a:xfrm>
            </p:grpSpPr>
            <p:sp>
              <p:nvSpPr>
                <p:cNvPr id="2010" name="Line"/>
                <p:cNvSpPr/>
                <p:nvPr/>
              </p:nvSpPr>
              <p:spPr>
                <a:xfrm flipV="1">
                  <a:off x="583164" y="-1"/>
                  <a:ext cx="1" cy="1603453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11" name="Line"/>
                <p:cNvSpPr/>
                <p:nvPr/>
              </p:nvSpPr>
              <p:spPr>
                <a:xfrm>
                  <a:off x="0" y="4595"/>
                  <a:ext cx="587364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12" name="Line"/>
                <p:cNvSpPr/>
                <p:nvPr/>
              </p:nvSpPr>
              <p:spPr>
                <a:xfrm>
                  <a:off x="577349" y="1607969"/>
                  <a:ext cx="58736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graphicFrame>
            <p:nvGraphicFramePr>
              <p:cNvPr id="2014" name="Table"/>
              <p:cNvGraphicFramePr/>
              <p:nvPr/>
            </p:nvGraphicFramePr>
            <p:xfrm>
              <a:off x="6688171" y="97058"/>
              <a:ext cx="2143480" cy="1458497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19831"/>
                    <a:gridCol w="410946"/>
                  </a:tblGrid>
                  <a:tr h="361449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Dim_Product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984"/>
                        </a:solidFill>
                      </a:tcPr>
                    </a:tc>
                    <a:tc hMerge="1">
                      <a:tcPr/>
                    </a:tc>
                  </a:tr>
                  <a:tr h="36144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Product_ID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6144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ProdName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6144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Category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2018" name="Group"/>
              <p:cNvGrpSpPr/>
              <p:nvPr/>
            </p:nvGrpSpPr>
            <p:grpSpPr>
              <a:xfrm>
                <a:off x="5495966" y="657674"/>
                <a:ext cx="1164715" cy="2146236"/>
                <a:chOff x="0" y="0"/>
                <a:chExt cx="1164713" cy="2146235"/>
              </a:xfrm>
            </p:grpSpPr>
            <p:sp>
              <p:nvSpPr>
                <p:cNvPr id="2015" name="Line"/>
                <p:cNvSpPr/>
                <p:nvPr/>
              </p:nvSpPr>
              <p:spPr>
                <a:xfrm flipV="1">
                  <a:off x="581548" y="-1"/>
                  <a:ext cx="1" cy="2146236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16" name="Line"/>
                <p:cNvSpPr/>
                <p:nvPr/>
              </p:nvSpPr>
              <p:spPr>
                <a:xfrm flipH="1" flipV="1">
                  <a:off x="577349" y="4595"/>
                  <a:ext cx="58736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17" name="Line"/>
                <p:cNvSpPr/>
                <p:nvPr/>
              </p:nvSpPr>
              <p:spPr>
                <a:xfrm flipH="1">
                  <a:off x="0" y="2132080"/>
                  <a:ext cx="587364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graphicFrame>
            <p:nvGraphicFramePr>
              <p:cNvPr id="2019" name="Table"/>
              <p:cNvGraphicFramePr/>
              <p:nvPr/>
            </p:nvGraphicFramePr>
            <p:xfrm>
              <a:off x="6688171" y="4194590"/>
              <a:ext cx="2143480" cy="1470753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600450"/>
                    <a:gridCol w="530327"/>
                  </a:tblGrid>
                  <a:tr h="329223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Dim_Channel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889"/>
                        </a:solidFill>
                      </a:tcPr>
                    </a:tc>
                    <a:tc hMerge="1">
                      <a:tcPr/>
                    </a:tc>
                  </a:tr>
                  <a:tr h="39382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Channel_ID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6750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ChannelName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6750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Store_ID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2023" name="Group"/>
              <p:cNvGrpSpPr/>
              <p:nvPr/>
            </p:nvGrpSpPr>
            <p:grpSpPr>
              <a:xfrm>
                <a:off x="5495966" y="3097753"/>
                <a:ext cx="1164715" cy="1607971"/>
                <a:chOff x="0" y="0"/>
                <a:chExt cx="1164713" cy="1607969"/>
              </a:xfrm>
            </p:grpSpPr>
            <p:sp>
              <p:nvSpPr>
                <p:cNvPr id="2020" name="Line"/>
                <p:cNvSpPr/>
                <p:nvPr/>
              </p:nvSpPr>
              <p:spPr>
                <a:xfrm flipV="1">
                  <a:off x="583164" y="-1"/>
                  <a:ext cx="1" cy="1603453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21" name="Line"/>
                <p:cNvSpPr/>
                <p:nvPr/>
              </p:nvSpPr>
              <p:spPr>
                <a:xfrm>
                  <a:off x="0" y="4595"/>
                  <a:ext cx="587364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22" name="Line"/>
                <p:cNvSpPr/>
                <p:nvPr/>
              </p:nvSpPr>
              <p:spPr>
                <a:xfrm>
                  <a:off x="577349" y="1607969"/>
                  <a:ext cx="58736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graphicFrame>
            <p:nvGraphicFramePr>
              <p:cNvPr id="2024" name="Table"/>
              <p:cNvGraphicFramePr/>
              <p:nvPr/>
            </p:nvGraphicFramePr>
            <p:xfrm>
              <a:off x="3337086" y="7234015"/>
              <a:ext cx="2143479" cy="1470754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600450"/>
                    <a:gridCol w="530327"/>
                  </a:tblGrid>
                  <a:tr h="329223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Dim_Location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889"/>
                        </a:solidFill>
                      </a:tcPr>
                    </a:tc>
                    <a:tc hMerge="1">
                      <a:tcPr/>
                    </a:tc>
                  </a:tr>
                  <a:tr h="39382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Postal_ID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6750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City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6750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Adress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2028" name="Group"/>
              <p:cNvGrpSpPr/>
              <p:nvPr/>
            </p:nvGrpSpPr>
            <p:grpSpPr>
              <a:xfrm>
                <a:off x="2170261" y="6124594"/>
                <a:ext cx="1159049" cy="1633750"/>
                <a:chOff x="0" y="0"/>
                <a:chExt cx="1159048" cy="1633748"/>
              </a:xfrm>
            </p:grpSpPr>
            <p:sp>
              <p:nvSpPr>
                <p:cNvPr id="2025" name="Line"/>
                <p:cNvSpPr/>
                <p:nvPr/>
              </p:nvSpPr>
              <p:spPr>
                <a:xfrm flipH="1">
                  <a:off x="578410" y="447"/>
                  <a:ext cx="1" cy="160797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26" name="Line"/>
                <p:cNvSpPr/>
                <p:nvPr/>
              </p:nvSpPr>
              <p:spPr>
                <a:xfrm>
                  <a:off x="571684" y="1633748"/>
                  <a:ext cx="58736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27" name="Line"/>
                <p:cNvSpPr/>
                <p:nvPr/>
              </p:nvSpPr>
              <p:spPr>
                <a:xfrm>
                  <a:off x="0" y="0"/>
                  <a:ext cx="587364" cy="0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graphicFrame>
            <p:nvGraphicFramePr>
              <p:cNvPr id="2029" name="Table"/>
              <p:cNvGraphicFramePr/>
              <p:nvPr/>
            </p:nvGraphicFramePr>
            <p:xfrm>
              <a:off x="7285577" y="6448073"/>
              <a:ext cx="2143479" cy="144624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19831"/>
                    <a:gridCol w="410946"/>
                  </a:tblGrid>
                  <a:tr h="358384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Dim_Store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D6D984"/>
                        </a:solidFill>
                      </a:tcPr>
                    </a:tc>
                    <a:tc hMerge="1">
                      <a:tcPr/>
                    </a:tc>
                  </a:tr>
                  <a:tr h="35838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Store_ID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5838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Store_Name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35838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>
                              <a:solidFill>
                                <a:srgbClr val="FFFFFF"/>
                              </a:solidFill>
                            </a:rPr>
                            <a:t>Type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2033" name="Group"/>
              <p:cNvGrpSpPr/>
              <p:nvPr/>
            </p:nvGrpSpPr>
            <p:grpSpPr>
              <a:xfrm>
                <a:off x="8844891" y="5457843"/>
                <a:ext cx="946549" cy="1501318"/>
                <a:chOff x="0" y="0"/>
                <a:chExt cx="946548" cy="1501316"/>
              </a:xfrm>
            </p:grpSpPr>
            <p:sp>
              <p:nvSpPr>
                <p:cNvPr id="2030" name="Line"/>
                <p:cNvSpPr/>
                <p:nvPr/>
              </p:nvSpPr>
              <p:spPr>
                <a:xfrm flipH="1">
                  <a:off x="934623" y="0"/>
                  <a:ext cx="1" cy="1501317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31" name="Line"/>
                <p:cNvSpPr/>
                <p:nvPr/>
              </p:nvSpPr>
              <p:spPr>
                <a:xfrm>
                  <a:off x="584656" y="1494438"/>
                  <a:ext cx="361893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032" name="Line"/>
                <p:cNvSpPr/>
                <p:nvPr/>
              </p:nvSpPr>
              <p:spPr>
                <a:xfrm>
                  <a:off x="0" y="16561"/>
                  <a:ext cx="924018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</p:grpSp>
        <p:sp>
          <p:nvSpPr>
            <p:cNvPr id="2035" name="Snowflake Schema"/>
            <p:cNvSpPr txBox="1"/>
            <p:nvPr/>
          </p:nvSpPr>
          <p:spPr>
            <a:xfrm>
              <a:off x="2436034" y="-1"/>
              <a:ext cx="3827171" cy="663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/>
              </a:lvl1pPr>
            </a:lstStyle>
            <a:p>
              <a:pPr/>
              <a:r>
                <a:t>Snowflake Schema</a:t>
              </a:r>
            </a:p>
          </p:txBody>
        </p:sp>
      </p:grpSp>
      <p:sp>
        <p:nvSpPr>
          <p:cNvPr id="2037" name="Dimension tables do not join each other…"/>
          <p:cNvSpPr txBox="1"/>
          <p:nvPr/>
        </p:nvSpPr>
        <p:spPr>
          <a:xfrm>
            <a:off x="1727809" y="11483987"/>
            <a:ext cx="67878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Dimension tables do not join each other</a:t>
            </a:r>
          </a:p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Dimension tables denormalized</a:t>
            </a:r>
          </a:p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Fact table include key and measures</a:t>
            </a:r>
          </a:p>
        </p:txBody>
      </p:sp>
      <p:sp>
        <p:nvSpPr>
          <p:cNvPr id="2038" name="Uses smaller disk space…"/>
          <p:cNvSpPr txBox="1"/>
          <p:nvPr/>
        </p:nvSpPr>
        <p:spPr>
          <a:xfrm>
            <a:off x="15757058" y="11483987"/>
            <a:ext cx="6239485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Uses smaller disk space</a:t>
            </a:r>
          </a:p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Dimension tables less denormalized</a:t>
            </a:r>
          </a:p>
          <a:p>
            <a:pPr marL="228600" indent="-228600" algn="l">
              <a:spcBef>
                <a:spcPts val="900"/>
              </a:spcBef>
              <a:buSzPct val="100000"/>
              <a:buChar char="•"/>
              <a:defRPr sz="2800"/>
            </a:pPr>
            <a:r>
              <a:t>Reduced query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2" grpId="1"/>
      <p:bldP build="whole" bldLvl="1" animBg="1" rev="0" advAuto="0" spid="2038" grpId="4"/>
      <p:bldP build="whole" bldLvl="1" animBg="1" rev="0" advAuto="0" spid="2037" grpId="2"/>
      <p:bldP build="whole" bldLvl="1" animBg="1" rev="0" advAuto="0" spid="2036" grpId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Group"/>
          <p:cNvGrpSpPr/>
          <p:nvPr/>
        </p:nvGrpSpPr>
        <p:grpSpPr>
          <a:xfrm>
            <a:off x="5612372" y="2071734"/>
            <a:ext cx="8356757" cy="9128344"/>
            <a:chOff x="0" y="0"/>
            <a:chExt cx="8356756" cy="9128342"/>
          </a:xfrm>
        </p:grpSpPr>
        <p:sp>
          <p:nvSpPr>
            <p:cNvPr id="2040" name="Rectangle"/>
            <p:cNvSpPr/>
            <p:nvPr/>
          </p:nvSpPr>
          <p:spPr>
            <a:xfrm>
              <a:off x="0" y="0"/>
              <a:ext cx="8356757" cy="9128343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40627"/>
                  </a:srgbClr>
                </a:gs>
                <a:gs pos="100000">
                  <a:srgbClr val="4F4F4F">
                    <a:alpha val="40627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2057" name="Group"/>
            <p:cNvGrpSpPr/>
            <p:nvPr/>
          </p:nvGrpSpPr>
          <p:grpSpPr>
            <a:xfrm>
              <a:off x="133055" y="154484"/>
              <a:ext cx="961698" cy="672296"/>
              <a:chOff x="0" y="0"/>
              <a:chExt cx="961696" cy="672295"/>
            </a:xfrm>
          </p:grpSpPr>
          <p:sp>
            <p:nvSpPr>
              <p:cNvPr id="2041" name="Shape"/>
              <p:cNvSpPr/>
              <p:nvPr/>
            </p:nvSpPr>
            <p:spPr>
              <a:xfrm>
                <a:off x="-1" y="0"/>
                <a:ext cx="584997" cy="584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2046" name="Group"/>
              <p:cNvGrpSpPr/>
              <p:nvPr/>
            </p:nvGrpSpPr>
            <p:grpSpPr>
              <a:xfrm>
                <a:off x="413918" y="191599"/>
                <a:ext cx="181710" cy="480697"/>
                <a:chOff x="0" y="0"/>
                <a:chExt cx="181709" cy="480695"/>
              </a:xfrm>
            </p:grpSpPr>
            <p:sp>
              <p:nvSpPr>
                <p:cNvPr id="2042" name="Rounded Rectangle"/>
                <p:cNvSpPr/>
                <p:nvPr/>
              </p:nvSpPr>
              <p:spPr>
                <a:xfrm rot="4800000">
                  <a:off x="-95024" y="227832"/>
                  <a:ext cx="371757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2045" name="Group"/>
                <p:cNvGrpSpPr/>
                <p:nvPr/>
              </p:nvGrpSpPr>
              <p:grpSpPr>
                <a:xfrm>
                  <a:off x="33052" y="-1"/>
                  <a:ext cx="49126" cy="157635"/>
                  <a:chOff x="0" y="0"/>
                  <a:chExt cx="49124" cy="157633"/>
                </a:xfrm>
              </p:grpSpPr>
              <p:sp>
                <p:nvSpPr>
                  <p:cNvPr id="2043" name="Circle"/>
                  <p:cNvSpPr/>
                  <p:nvPr/>
                </p:nvSpPr>
                <p:spPr>
                  <a:xfrm rot="4800000">
                    <a:off x="17027" y="125537"/>
                    <a:ext cx="29742" cy="29741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044" name="Shape"/>
                  <p:cNvSpPr/>
                  <p:nvPr/>
                </p:nvSpPr>
                <p:spPr>
                  <a:xfrm rot="4800000">
                    <a:off x="-54060" y="67024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2051" name="Group"/>
              <p:cNvGrpSpPr/>
              <p:nvPr/>
            </p:nvGrpSpPr>
            <p:grpSpPr>
              <a:xfrm>
                <a:off x="472502" y="181731"/>
                <a:ext cx="357461" cy="407913"/>
                <a:chOff x="0" y="0"/>
                <a:chExt cx="357460" cy="407911"/>
              </a:xfrm>
            </p:grpSpPr>
            <p:sp>
              <p:nvSpPr>
                <p:cNvPr id="2047" name="Rounded Rectangle"/>
                <p:cNvSpPr/>
                <p:nvPr/>
              </p:nvSpPr>
              <p:spPr>
                <a:xfrm rot="3000000">
                  <a:off x="6537" y="16780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2050" name="Group"/>
                <p:cNvGrpSpPr/>
                <p:nvPr/>
              </p:nvGrpSpPr>
              <p:grpSpPr>
                <a:xfrm>
                  <a:off x="-1" y="0"/>
                  <a:ext cx="117480" cy="133965"/>
                  <a:chOff x="0" y="0"/>
                  <a:chExt cx="117478" cy="133964"/>
                </a:xfrm>
              </p:grpSpPr>
              <p:sp>
                <p:nvSpPr>
                  <p:cNvPr id="2048" name="Circle"/>
                  <p:cNvSpPr/>
                  <p:nvPr/>
                </p:nvSpPr>
                <p:spPr>
                  <a:xfrm rot="3000000">
                    <a:off x="81658" y="98144"/>
                    <a:ext cx="29742" cy="29742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049" name="Shape"/>
                  <p:cNvSpPr/>
                  <p:nvPr/>
                </p:nvSpPr>
                <p:spPr>
                  <a:xfrm rot="3000000">
                    <a:off x="-20823" y="54272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2056" name="Group"/>
              <p:cNvGrpSpPr/>
              <p:nvPr/>
            </p:nvGrpSpPr>
            <p:grpSpPr>
              <a:xfrm>
                <a:off x="491213" y="141509"/>
                <a:ext cx="470484" cy="238936"/>
                <a:chOff x="0" y="0"/>
                <a:chExt cx="470482" cy="238935"/>
              </a:xfrm>
            </p:grpSpPr>
            <p:sp>
              <p:nvSpPr>
                <p:cNvPr id="2052" name="Rounded Rectangle"/>
                <p:cNvSpPr/>
                <p:nvPr/>
              </p:nvSpPr>
              <p:spPr>
                <a:xfrm rot="1200000">
                  <a:off x="89593" y="5998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2055" name="Group"/>
                <p:cNvGrpSpPr/>
                <p:nvPr/>
              </p:nvGrpSpPr>
              <p:grpSpPr>
                <a:xfrm>
                  <a:off x="-1" y="13107"/>
                  <a:ext cx="154356" cy="74401"/>
                  <a:chOff x="0" y="0"/>
                  <a:chExt cx="154354" cy="74399"/>
                </a:xfrm>
              </p:grpSpPr>
              <p:sp>
                <p:nvSpPr>
                  <p:cNvPr id="2053" name="Circle"/>
                  <p:cNvSpPr/>
                  <p:nvPr/>
                </p:nvSpPr>
                <p:spPr>
                  <a:xfrm rot="1200000">
                    <a:off x="120424" y="40470"/>
                    <a:ext cx="29742" cy="29741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054" name="Shape"/>
                  <p:cNvSpPr/>
                  <p:nvPr/>
                </p:nvSpPr>
                <p:spPr>
                  <a:xfrm rot="1200000">
                    <a:off x="-1925" y="24973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  <p:sp>
          <p:nvSpPr>
            <p:cNvPr id="2058" name="Star Schema"/>
            <p:cNvSpPr txBox="1"/>
            <p:nvPr/>
          </p:nvSpPr>
          <p:spPr>
            <a:xfrm>
              <a:off x="1446413" y="204776"/>
              <a:ext cx="4180616" cy="571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32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Star Schema</a:t>
              </a:r>
            </a:p>
          </p:txBody>
        </p:sp>
      </p:grpSp>
      <p:grpSp>
        <p:nvGrpSpPr>
          <p:cNvPr id="2079" name="Group"/>
          <p:cNvGrpSpPr/>
          <p:nvPr/>
        </p:nvGrpSpPr>
        <p:grpSpPr>
          <a:xfrm>
            <a:off x="14564523" y="2071734"/>
            <a:ext cx="8356757" cy="9128344"/>
            <a:chOff x="0" y="0"/>
            <a:chExt cx="8356756" cy="9128342"/>
          </a:xfrm>
        </p:grpSpPr>
        <p:sp>
          <p:nvSpPr>
            <p:cNvPr id="2060" name="Rectangle"/>
            <p:cNvSpPr/>
            <p:nvPr/>
          </p:nvSpPr>
          <p:spPr>
            <a:xfrm>
              <a:off x="0" y="0"/>
              <a:ext cx="8356757" cy="9128343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40627"/>
                  </a:srgbClr>
                </a:gs>
                <a:gs pos="100000">
                  <a:srgbClr val="4F4F4F">
                    <a:alpha val="40627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2077" name="Group"/>
            <p:cNvGrpSpPr/>
            <p:nvPr/>
          </p:nvGrpSpPr>
          <p:grpSpPr>
            <a:xfrm>
              <a:off x="208672" y="154484"/>
              <a:ext cx="961698" cy="672296"/>
              <a:chOff x="0" y="0"/>
              <a:chExt cx="961696" cy="672295"/>
            </a:xfrm>
          </p:grpSpPr>
          <p:sp>
            <p:nvSpPr>
              <p:cNvPr id="2061" name="Shape"/>
              <p:cNvSpPr/>
              <p:nvPr/>
            </p:nvSpPr>
            <p:spPr>
              <a:xfrm>
                <a:off x="-1" y="0"/>
                <a:ext cx="584997" cy="584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2066" name="Group"/>
              <p:cNvGrpSpPr/>
              <p:nvPr/>
            </p:nvGrpSpPr>
            <p:grpSpPr>
              <a:xfrm>
                <a:off x="413918" y="191599"/>
                <a:ext cx="181710" cy="480697"/>
                <a:chOff x="0" y="0"/>
                <a:chExt cx="181709" cy="480695"/>
              </a:xfrm>
            </p:grpSpPr>
            <p:sp>
              <p:nvSpPr>
                <p:cNvPr id="2062" name="Rounded Rectangle"/>
                <p:cNvSpPr/>
                <p:nvPr/>
              </p:nvSpPr>
              <p:spPr>
                <a:xfrm rot="4800000">
                  <a:off x="-95024" y="227832"/>
                  <a:ext cx="371757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2065" name="Group"/>
                <p:cNvGrpSpPr/>
                <p:nvPr/>
              </p:nvGrpSpPr>
              <p:grpSpPr>
                <a:xfrm>
                  <a:off x="33052" y="-1"/>
                  <a:ext cx="49126" cy="157635"/>
                  <a:chOff x="0" y="0"/>
                  <a:chExt cx="49124" cy="157633"/>
                </a:xfrm>
              </p:grpSpPr>
              <p:sp>
                <p:nvSpPr>
                  <p:cNvPr id="2063" name="Circle"/>
                  <p:cNvSpPr/>
                  <p:nvPr/>
                </p:nvSpPr>
                <p:spPr>
                  <a:xfrm rot="4800000">
                    <a:off x="17027" y="125537"/>
                    <a:ext cx="29742" cy="29741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064" name="Shape"/>
                  <p:cNvSpPr/>
                  <p:nvPr/>
                </p:nvSpPr>
                <p:spPr>
                  <a:xfrm rot="4800000">
                    <a:off x="-54060" y="67024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2071" name="Group"/>
              <p:cNvGrpSpPr/>
              <p:nvPr/>
            </p:nvGrpSpPr>
            <p:grpSpPr>
              <a:xfrm>
                <a:off x="472502" y="181731"/>
                <a:ext cx="357461" cy="407913"/>
                <a:chOff x="0" y="0"/>
                <a:chExt cx="357460" cy="407911"/>
              </a:xfrm>
            </p:grpSpPr>
            <p:sp>
              <p:nvSpPr>
                <p:cNvPr id="2067" name="Rounded Rectangle"/>
                <p:cNvSpPr/>
                <p:nvPr/>
              </p:nvSpPr>
              <p:spPr>
                <a:xfrm rot="3000000">
                  <a:off x="6537" y="16780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2070" name="Group"/>
                <p:cNvGrpSpPr/>
                <p:nvPr/>
              </p:nvGrpSpPr>
              <p:grpSpPr>
                <a:xfrm>
                  <a:off x="-1" y="0"/>
                  <a:ext cx="117480" cy="133965"/>
                  <a:chOff x="0" y="0"/>
                  <a:chExt cx="117478" cy="133964"/>
                </a:xfrm>
              </p:grpSpPr>
              <p:sp>
                <p:nvSpPr>
                  <p:cNvPr id="2068" name="Circle"/>
                  <p:cNvSpPr/>
                  <p:nvPr/>
                </p:nvSpPr>
                <p:spPr>
                  <a:xfrm rot="3000000">
                    <a:off x="81658" y="98144"/>
                    <a:ext cx="29742" cy="29742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069" name="Shape"/>
                  <p:cNvSpPr/>
                  <p:nvPr/>
                </p:nvSpPr>
                <p:spPr>
                  <a:xfrm rot="3000000">
                    <a:off x="-20823" y="54272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2076" name="Group"/>
              <p:cNvGrpSpPr/>
              <p:nvPr/>
            </p:nvGrpSpPr>
            <p:grpSpPr>
              <a:xfrm>
                <a:off x="491213" y="141509"/>
                <a:ext cx="470484" cy="238936"/>
                <a:chOff x="0" y="0"/>
                <a:chExt cx="470482" cy="238935"/>
              </a:xfrm>
            </p:grpSpPr>
            <p:sp>
              <p:nvSpPr>
                <p:cNvPr id="2072" name="Rounded Rectangle"/>
                <p:cNvSpPr/>
                <p:nvPr/>
              </p:nvSpPr>
              <p:spPr>
                <a:xfrm rot="1200000">
                  <a:off x="89593" y="59986"/>
                  <a:ext cx="371756" cy="118963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2075" name="Group"/>
                <p:cNvGrpSpPr/>
                <p:nvPr/>
              </p:nvGrpSpPr>
              <p:grpSpPr>
                <a:xfrm>
                  <a:off x="-1" y="13107"/>
                  <a:ext cx="154356" cy="74401"/>
                  <a:chOff x="0" y="0"/>
                  <a:chExt cx="154354" cy="74399"/>
                </a:xfrm>
              </p:grpSpPr>
              <p:sp>
                <p:nvSpPr>
                  <p:cNvPr id="2073" name="Circle"/>
                  <p:cNvSpPr/>
                  <p:nvPr/>
                </p:nvSpPr>
                <p:spPr>
                  <a:xfrm rot="1200000">
                    <a:off x="120424" y="40470"/>
                    <a:ext cx="29742" cy="29741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074" name="Shape"/>
                  <p:cNvSpPr/>
                  <p:nvPr/>
                </p:nvSpPr>
                <p:spPr>
                  <a:xfrm rot="1200000">
                    <a:off x="-1925" y="24973"/>
                    <a:ext cx="148673" cy="149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  <p:sp>
          <p:nvSpPr>
            <p:cNvPr id="2078" name="Snowflake Schema"/>
            <p:cNvSpPr txBox="1"/>
            <p:nvPr/>
          </p:nvSpPr>
          <p:spPr>
            <a:xfrm>
              <a:off x="1598007" y="204776"/>
              <a:ext cx="4180616" cy="571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32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Snowflake Schema</a:t>
              </a:r>
            </a:p>
          </p:txBody>
        </p:sp>
      </p:grpSp>
      <p:sp>
        <p:nvSpPr>
          <p:cNvPr id="2080" name="Star Schema &amp; Snowflake Schema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Star Schema &amp; Snowflake Schema</a:t>
            </a:r>
          </a:p>
        </p:txBody>
      </p:sp>
      <p:sp>
        <p:nvSpPr>
          <p:cNvPr id="208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08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08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8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85" name="Rectangle"/>
          <p:cNvSpPr/>
          <p:nvPr/>
        </p:nvSpPr>
        <p:spPr>
          <a:xfrm>
            <a:off x="5612372" y="3538479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086" name="Rectangle"/>
          <p:cNvSpPr/>
          <p:nvPr/>
        </p:nvSpPr>
        <p:spPr>
          <a:xfrm>
            <a:off x="14564523" y="3538479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087" name="Denormalized + Normalized"/>
          <p:cNvSpPr txBox="1"/>
          <p:nvPr/>
        </p:nvSpPr>
        <p:spPr>
          <a:xfrm>
            <a:off x="16267482" y="3646821"/>
            <a:ext cx="495084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Denormalized + Normalized</a:t>
            </a:r>
          </a:p>
        </p:txBody>
      </p:sp>
      <p:sp>
        <p:nvSpPr>
          <p:cNvPr id="2088" name="Denormalized"/>
          <p:cNvSpPr txBox="1"/>
          <p:nvPr/>
        </p:nvSpPr>
        <p:spPr>
          <a:xfrm>
            <a:off x="8524052" y="3688405"/>
            <a:ext cx="253339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Denormalized</a:t>
            </a:r>
          </a:p>
        </p:txBody>
      </p:sp>
      <p:sp>
        <p:nvSpPr>
          <p:cNvPr id="2089" name="Rectangle"/>
          <p:cNvSpPr/>
          <p:nvPr/>
        </p:nvSpPr>
        <p:spPr>
          <a:xfrm>
            <a:off x="5612372" y="5153219"/>
            <a:ext cx="8356757" cy="894962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090" name="Rectangle"/>
          <p:cNvSpPr/>
          <p:nvPr/>
        </p:nvSpPr>
        <p:spPr>
          <a:xfrm>
            <a:off x="5612372" y="6771165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091" name="Rectangle"/>
          <p:cNvSpPr/>
          <p:nvPr/>
        </p:nvSpPr>
        <p:spPr>
          <a:xfrm>
            <a:off x="5612372" y="8467729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094" name="Group"/>
          <p:cNvGrpSpPr/>
          <p:nvPr/>
        </p:nvGrpSpPr>
        <p:grpSpPr>
          <a:xfrm>
            <a:off x="486782" y="3631730"/>
            <a:ext cx="4530196" cy="794088"/>
            <a:chOff x="0" y="0"/>
            <a:chExt cx="4530194" cy="794087"/>
          </a:xfrm>
        </p:grpSpPr>
        <p:sp>
          <p:nvSpPr>
            <p:cNvPr id="2092" name="Rounded Rectangle"/>
            <p:cNvSpPr/>
            <p:nvPr/>
          </p:nvSpPr>
          <p:spPr>
            <a:xfrm>
              <a:off x="0" y="0"/>
              <a:ext cx="4530195" cy="794088"/>
            </a:xfrm>
            <a:prstGeom prst="roundRect">
              <a:avLst>
                <a:gd name="adj" fmla="val 33736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93" name="Normalization"/>
            <p:cNvSpPr txBox="1"/>
            <p:nvPr/>
          </p:nvSpPr>
          <p:spPr>
            <a:xfrm>
              <a:off x="839152" y="84306"/>
              <a:ext cx="2491106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Normalization</a:t>
              </a:r>
            </a:p>
          </p:txBody>
        </p:sp>
      </p:grpSp>
      <p:grpSp>
        <p:nvGrpSpPr>
          <p:cNvPr id="2097" name="Group"/>
          <p:cNvGrpSpPr/>
          <p:nvPr/>
        </p:nvGrpSpPr>
        <p:grpSpPr>
          <a:xfrm>
            <a:off x="486782" y="5203656"/>
            <a:ext cx="4530196" cy="794088"/>
            <a:chOff x="0" y="0"/>
            <a:chExt cx="4530194" cy="794087"/>
          </a:xfrm>
        </p:grpSpPr>
        <p:sp>
          <p:nvSpPr>
            <p:cNvPr id="2095" name="Rounded Rectangle"/>
            <p:cNvSpPr/>
            <p:nvPr/>
          </p:nvSpPr>
          <p:spPr>
            <a:xfrm>
              <a:off x="0" y="0"/>
              <a:ext cx="4530195" cy="794088"/>
            </a:xfrm>
            <a:prstGeom prst="roundRect">
              <a:avLst>
                <a:gd name="adj" fmla="val 33736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96" name="Maintenance"/>
            <p:cNvSpPr txBox="1"/>
            <p:nvPr/>
          </p:nvSpPr>
          <p:spPr>
            <a:xfrm>
              <a:off x="934298" y="97006"/>
              <a:ext cx="235813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Maintenance</a:t>
              </a:r>
            </a:p>
          </p:txBody>
        </p:sp>
      </p:grpSp>
      <p:grpSp>
        <p:nvGrpSpPr>
          <p:cNvPr id="2100" name="Group"/>
          <p:cNvGrpSpPr/>
          <p:nvPr/>
        </p:nvGrpSpPr>
        <p:grpSpPr>
          <a:xfrm>
            <a:off x="486782" y="6775582"/>
            <a:ext cx="4530196" cy="794088"/>
            <a:chOff x="0" y="0"/>
            <a:chExt cx="4530194" cy="794087"/>
          </a:xfrm>
        </p:grpSpPr>
        <p:sp>
          <p:nvSpPr>
            <p:cNvPr id="2098" name="Rounded Rectangle"/>
            <p:cNvSpPr/>
            <p:nvPr/>
          </p:nvSpPr>
          <p:spPr>
            <a:xfrm>
              <a:off x="0" y="0"/>
              <a:ext cx="4530195" cy="794088"/>
            </a:xfrm>
            <a:prstGeom prst="roundRect">
              <a:avLst>
                <a:gd name="adj" fmla="val 33736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99" name="Query"/>
            <p:cNvSpPr txBox="1"/>
            <p:nvPr/>
          </p:nvSpPr>
          <p:spPr>
            <a:xfrm>
              <a:off x="1513418" y="97006"/>
              <a:ext cx="119989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Query</a:t>
              </a:r>
            </a:p>
          </p:txBody>
        </p:sp>
      </p:grpSp>
      <p:grpSp>
        <p:nvGrpSpPr>
          <p:cNvPr id="2103" name="Group"/>
          <p:cNvGrpSpPr/>
          <p:nvPr/>
        </p:nvGrpSpPr>
        <p:grpSpPr>
          <a:xfrm>
            <a:off x="486782" y="8518166"/>
            <a:ext cx="4530196" cy="794088"/>
            <a:chOff x="0" y="0"/>
            <a:chExt cx="4530194" cy="794087"/>
          </a:xfrm>
        </p:grpSpPr>
        <p:sp>
          <p:nvSpPr>
            <p:cNvPr id="2101" name="Rounded Rectangle"/>
            <p:cNvSpPr/>
            <p:nvPr/>
          </p:nvSpPr>
          <p:spPr>
            <a:xfrm>
              <a:off x="0" y="0"/>
              <a:ext cx="4530195" cy="794088"/>
            </a:xfrm>
            <a:prstGeom prst="roundRect">
              <a:avLst>
                <a:gd name="adj" fmla="val 33736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102" name="Joins"/>
            <p:cNvSpPr txBox="1"/>
            <p:nvPr/>
          </p:nvSpPr>
          <p:spPr>
            <a:xfrm>
              <a:off x="1590951" y="97006"/>
              <a:ext cx="1044830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Joins</a:t>
              </a:r>
            </a:p>
          </p:txBody>
        </p:sp>
      </p:grpSp>
      <p:grpSp>
        <p:nvGrpSpPr>
          <p:cNvPr id="2106" name="Group"/>
          <p:cNvGrpSpPr/>
          <p:nvPr/>
        </p:nvGrpSpPr>
        <p:grpSpPr>
          <a:xfrm>
            <a:off x="486782" y="10221858"/>
            <a:ext cx="4530196" cy="794088"/>
            <a:chOff x="0" y="0"/>
            <a:chExt cx="4530194" cy="794087"/>
          </a:xfrm>
        </p:grpSpPr>
        <p:sp>
          <p:nvSpPr>
            <p:cNvPr id="2104" name="Rounded Rectangle"/>
            <p:cNvSpPr/>
            <p:nvPr/>
          </p:nvSpPr>
          <p:spPr>
            <a:xfrm>
              <a:off x="0" y="0"/>
              <a:ext cx="4530195" cy="794088"/>
            </a:xfrm>
            <a:prstGeom prst="roundRect">
              <a:avLst>
                <a:gd name="adj" fmla="val 33736"/>
              </a:avLst>
            </a:prstGeom>
            <a:solidFill>
              <a:srgbClr val="53585F">
                <a:alpha val="316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105" name="Performance"/>
            <p:cNvSpPr txBox="1"/>
            <p:nvPr/>
          </p:nvSpPr>
          <p:spPr>
            <a:xfrm>
              <a:off x="938298" y="97006"/>
              <a:ext cx="2350136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Performance</a:t>
              </a:r>
            </a:p>
          </p:txBody>
        </p:sp>
      </p:grpSp>
      <p:sp>
        <p:nvSpPr>
          <p:cNvPr id="2107" name="Rectangle"/>
          <p:cNvSpPr/>
          <p:nvPr/>
        </p:nvSpPr>
        <p:spPr>
          <a:xfrm>
            <a:off x="5612372" y="10059254"/>
            <a:ext cx="8356757" cy="894962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108" name="Rectangle"/>
          <p:cNvSpPr/>
          <p:nvPr/>
        </p:nvSpPr>
        <p:spPr>
          <a:xfrm>
            <a:off x="14564523" y="5136103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109" name="Rectangle"/>
          <p:cNvSpPr/>
          <p:nvPr/>
        </p:nvSpPr>
        <p:spPr>
          <a:xfrm>
            <a:off x="14564523" y="6725146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110" name="Rectangle"/>
          <p:cNvSpPr/>
          <p:nvPr/>
        </p:nvSpPr>
        <p:spPr>
          <a:xfrm>
            <a:off x="14564523" y="8467729"/>
            <a:ext cx="8356757" cy="894961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111" name="Rectangle"/>
          <p:cNvSpPr/>
          <p:nvPr/>
        </p:nvSpPr>
        <p:spPr>
          <a:xfrm>
            <a:off x="14564523" y="10059254"/>
            <a:ext cx="8356757" cy="894962"/>
          </a:xfrm>
          <a:prstGeom prst="rect">
            <a:avLst/>
          </a:prstGeom>
          <a:solidFill>
            <a:srgbClr val="53585F">
              <a:alpha val="3365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112" name="More Redundancy"/>
          <p:cNvSpPr txBox="1"/>
          <p:nvPr/>
        </p:nvSpPr>
        <p:spPr>
          <a:xfrm>
            <a:off x="8138861" y="5260809"/>
            <a:ext cx="3303779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More Redundancy</a:t>
            </a:r>
          </a:p>
        </p:txBody>
      </p:sp>
      <p:sp>
        <p:nvSpPr>
          <p:cNvPr id="2113" name="Less Redundancy"/>
          <p:cNvSpPr txBox="1"/>
          <p:nvPr/>
        </p:nvSpPr>
        <p:spPr>
          <a:xfrm>
            <a:off x="17119205" y="5260809"/>
            <a:ext cx="3247391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Less Redundancy</a:t>
            </a:r>
          </a:p>
        </p:txBody>
      </p:sp>
      <p:sp>
        <p:nvSpPr>
          <p:cNvPr id="2114" name="Simple Queries due to Denormalization"/>
          <p:cNvSpPr txBox="1"/>
          <p:nvPr/>
        </p:nvSpPr>
        <p:spPr>
          <a:xfrm>
            <a:off x="6385499" y="6912441"/>
            <a:ext cx="681050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Simple Queries due to Denormalization</a:t>
            </a:r>
          </a:p>
        </p:txBody>
      </p:sp>
      <p:sp>
        <p:nvSpPr>
          <p:cNvPr id="2115" name="Complex Queries due to Normalization"/>
          <p:cNvSpPr txBox="1"/>
          <p:nvPr/>
        </p:nvSpPr>
        <p:spPr>
          <a:xfrm>
            <a:off x="15369463" y="6835696"/>
            <a:ext cx="6746876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Complex Queries due to Normalization</a:t>
            </a:r>
          </a:p>
        </p:txBody>
      </p:sp>
      <p:sp>
        <p:nvSpPr>
          <p:cNvPr id="2116" name="Less Joins"/>
          <p:cNvSpPr txBox="1"/>
          <p:nvPr/>
        </p:nvSpPr>
        <p:spPr>
          <a:xfrm>
            <a:off x="8813040" y="8575730"/>
            <a:ext cx="1955420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Less Joins</a:t>
            </a:r>
          </a:p>
        </p:txBody>
      </p:sp>
      <p:sp>
        <p:nvSpPr>
          <p:cNvPr id="2117" name="More Joins"/>
          <p:cNvSpPr txBox="1"/>
          <p:nvPr/>
        </p:nvSpPr>
        <p:spPr>
          <a:xfrm>
            <a:off x="17736997" y="8615172"/>
            <a:ext cx="2011808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More Joins</a:t>
            </a:r>
          </a:p>
        </p:txBody>
      </p:sp>
      <p:sp>
        <p:nvSpPr>
          <p:cNvPr id="2118" name="Faster Performance"/>
          <p:cNvSpPr txBox="1"/>
          <p:nvPr/>
        </p:nvSpPr>
        <p:spPr>
          <a:xfrm>
            <a:off x="8033324" y="10239019"/>
            <a:ext cx="351485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Faster Performance</a:t>
            </a:r>
          </a:p>
        </p:txBody>
      </p:sp>
      <p:sp>
        <p:nvSpPr>
          <p:cNvPr id="2119" name="Relatively Slow Performance"/>
          <p:cNvSpPr txBox="1"/>
          <p:nvPr/>
        </p:nvSpPr>
        <p:spPr>
          <a:xfrm>
            <a:off x="16244622" y="10239019"/>
            <a:ext cx="499656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Relatively Slow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lowly Changing Dimension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Slowly Changing Dimensions</a:t>
            </a:r>
          </a:p>
        </p:txBody>
      </p:sp>
      <p:sp>
        <p:nvSpPr>
          <p:cNvPr id="2122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125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123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24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26" name="Slowly changing dimensions are used to capture changing data within the dimension over time"/>
          <p:cNvSpPr txBox="1"/>
          <p:nvPr/>
        </p:nvSpPr>
        <p:spPr>
          <a:xfrm>
            <a:off x="1165940" y="1291443"/>
            <a:ext cx="19942572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4800"/>
              </a:lnSpc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Slowly changing dimensions are used to capture changing data within the dimension over time</a:t>
            </a:r>
          </a:p>
        </p:txBody>
      </p:sp>
      <p:grpSp>
        <p:nvGrpSpPr>
          <p:cNvPr id="2129" name="Group"/>
          <p:cNvGrpSpPr/>
          <p:nvPr/>
        </p:nvGrpSpPr>
        <p:grpSpPr>
          <a:xfrm>
            <a:off x="1216856" y="2044323"/>
            <a:ext cx="9885003" cy="2676665"/>
            <a:chOff x="0" y="0"/>
            <a:chExt cx="9885002" cy="2676664"/>
          </a:xfrm>
        </p:grpSpPr>
        <p:graphicFrame>
          <p:nvGraphicFramePr>
            <p:cNvPr id="2127" name="Table"/>
            <p:cNvGraphicFramePr/>
            <p:nvPr/>
          </p:nvGraphicFramePr>
          <p:xfrm>
            <a:off x="310327" y="620274"/>
            <a:ext cx="9574676" cy="205639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03022"/>
                  <a:gridCol w="2556768"/>
                  <a:gridCol w="2556768"/>
                  <a:gridCol w="2445414"/>
                </a:tblGrid>
                <a:tr h="504449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LastName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Cust_Type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</a:tr>
                <a:tr h="79518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Jim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trike="sngStrike" sz="2000"/>
                        </a:pPr>
                        <a:r>
                          <a:t>Corporate,</a:t>
                        </a:r>
                      </a:p>
                      <a:p>
                        <a:pPr defTabSz="914400">
                          <a:defRPr b="1" sz="20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Retail</a:t>
                        </a:r>
                      </a:p>
                    </a:txBody>
                    <a:tcPr marL="50800" marR="50800" marT="50800" marB="50800" anchor="t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37471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Amanda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Holland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128" name="Source"/>
            <p:cNvSpPr txBox="1"/>
            <p:nvPr/>
          </p:nvSpPr>
          <p:spPr>
            <a:xfrm>
              <a:off x="0" y="0"/>
              <a:ext cx="1586535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800"/>
                </a:lnSpc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Source</a:t>
              </a:r>
            </a:p>
          </p:txBody>
        </p:sp>
      </p:grpSp>
      <p:grpSp>
        <p:nvGrpSpPr>
          <p:cNvPr id="2133" name="Group"/>
          <p:cNvGrpSpPr/>
          <p:nvPr/>
        </p:nvGrpSpPr>
        <p:grpSpPr>
          <a:xfrm>
            <a:off x="1216856" y="5035487"/>
            <a:ext cx="7651356" cy="2793386"/>
            <a:chOff x="0" y="0"/>
            <a:chExt cx="7651355" cy="2793384"/>
          </a:xfrm>
        </p:grpSpPr>
        <p:sp>
          <p:nvSpPr>
            <p:cNvPr id="2130" name="Type-1"/>
            <p:cNvSpPr txBox="1"/>
            <p:nvPr/>
          </p:nvSpPr>
          <p:spPr>
            <a:xfrm>
              <a:off x="215510" y="584674"/>
              <a:ext cx="1155515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5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Type-1</a:t>
              </a:r>
            </a:p>
          </p:txBody>
        </p:sp>
        <p:graphicFrame>
          <p:nvGraphicFramePr>
            <p:cNvPr id="2131" name="Table"/>
            <p:cNvGraphicFramePr/>
            <p:nvPr/>
          </p:nvGraphicFramePr>
          <p:xfrm>
            <a:off x="310327" y="1175699"/>
            <a:ext cx="7341029" cy="16176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992471"/>
                  <a:gridCol w="1746183"/>
                  <a:gridCol w="1781720"/>
                  <a:gridCol w="1807953"/>
                </a:tblGrid>
                <a:tr h="498371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LastName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Cust_Type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3683E"/>
                      </a:solidFill>
                    </a:tcPr>
                  </a:tc>
                </a:tr>
                <a:tr h="534695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Jim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7191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Amanda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Holland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132" name="Target"/>
            <p:cNvSpPr txBox="1"/>
            <p:nvPr/>
          </p:nvSpPr>
          <p:spPr>
            <a:xfrm>
              <a:off x="0" y="0"/>
              <a:ext cx="1586535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800"/>
                </a:lnSpc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Target</a:t>
              </a:r>
            </a:p>
          </p:txBody>
        </p:sp>
      </p:grpSp>
      <p:sp>
        <p:nvSpPr>
          <p:cNvPr id="2134" name="Overwrite the existing data values…"/>
          <p:cNvSpPr txBox="1"/>
          <p:nvPr/>
        </p:nvSpPr>
        <p:spPr>
          <a:xfrm>
            <a:off x="16911825" y="6234112"/>
            <a:ext cx="6394652" cy="124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27526" indent="-327526" algn="l">
              <a:buSzPct val="75000"/>
              <a:buChar char="•"/>
              <a:defRPr sz="2400"/>
            </a:pPr>
            <a:r>
              <a:t>Overwrite the existing data values</a:t>
            </a:r>
          </a:p>
          <a:p>
            <a:pPr marL="327526" indent="-327526" algn="l">
              <a:buSzPct val="75000"/>
              <a:buChar char="•"/>
              <a:defRPr sz="2400"/>
            </a:pPr>
            <a:r>
              <a:t>Lose the historical value</a:t>
            </a:r>
          </a:p>
          <a:p>
            <a:pPr marL="327526" indent="-327526" algn="l">
              <a:buSzPct val="75000"/>
              <a:buChar char="•"/>
              <a:defRPr sz="2400"/>
            </a:pPr>
            <a:r>
              <a:t>Often used for data corrections</a:t>
            </a:r>
          </a:p>
        </p:txBody>
      </p:sp>
      <p:grpSp>
        <p:nvGrpSpPr>
          <p:cNvPr id="2137" name="Group"/>
          <p:cNvGrpSpPr/>
          <p:nvPr/>
        </p:nvGrpSpPr>
        <p:grpSpPr>
          <a:xfrm>
            <a:off x="1432366" y="8236614"/>
            <a:ext cx="13055085" cy="2649391"/>
            <a:chOff x="0" y="0"/>
            <a:chExt cx="13055083" cy="2649390"/>
          </a:xfrm>
        </p:grpSpPr>
        <p:graphicFrame>
          <p:nvGraphicFramePr>
            <p:cNvPr id="2135" name="Table"/>
            <p:cNvGraphicFramePr/>
            <p:nvPr/>
          </p:nvGraphicFramePr>
          <p:xfrm>
            <a:off x="94817" y="616916"/>
            <a:ext cx="12960267" cy="203247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1" bandCol="0" bandRow="0" rtl="0">
                  <a:tableStyleId>{4C3C2611-4C71-4FC5-86AE-919BDF0F9419}</a:tableStyleId>
                </a:tblPr>
                <a:tblGrid>
                  <a:gridCol w="907937"/>
                  <a:gridCol w="1991336"/>
                  <a:gridCol w="1820214"/>
                  <a:gridCol w="1685652"/>
                  <a:gridCol w="1729810"/>
                  <a:gridCol w="1717181"/>
                  <a:gridCol w="1855980"/>
                  <a:gridCol w="2007075"/>
                </a:tblGrid>
                <a:tr h="48587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LastName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Cust_Type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Start_Date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End_Date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Current_Flag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3683E"/>
                      </a:solidFill>
                    </a:tcPr>
                  </a:tc>
                </a:tr>
                <a:tr h="48587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Jim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Corporate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24-05-2016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14-07-2018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N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8587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Amanda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Holland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10-03-2016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Y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62141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Jim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15-07-2018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Y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noFill/>
                    </a:tcPr>
                  </a:tc>
                </a:tr>
              </a:tbl>
            </a:graphicData>
          </a:graphic>
        </p:graphicFrame>
        <p:sp>
          <p:nvSpPr>
            <p:cNvPr id="2136" name="Type-2"/>
            <p:cNvSpPr txBox="1"/>
            <p:nvPr/>
          </p:nvSpPr>
          <p:spPr>
            <a:xfrm>
              <a:off x="-1" y="0"/>
              <a:ext cx="1155515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5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Type-2</a:t>
              </a:r>
            </a:p>
          </p:txBody>
        </p:sp>
      </p:grpSp>
      <p:grpSp>
        <p:nvGrpSpPr>
          <p:cNvPr id="2140" name="Group"/>
          <p:cNvGrpSpPr/>
          <p:nvPr/>
        </p:nvGrpSpPr>
        <p:grpSpPr>
          <a:xfrm>
            <a:off x="1469641" y="11209140"/>
            <a:ext cx="10741453" cy="2229071"/>
            <a:chOff x="0" y="0"/>
            <a:chExt cx="10741451" cy="2229070"/>
          </a:xfrm>
        </p:grpSpPr>
        <p:graphicFrame>
          <p:nvGraphicFramePr>
            <p:cNvPr id="2138" name="Table"/>
            <p:cNvGraphicFramePr/>
            <p:nvPr/>
          </p:nvGraphicFramePr>
          <p:xfrm>
            <a:off x="57542" y="616850"/>
            <a:ext cx="10683910" cy="161222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342790"/>
                  <a:gridCol w="2141467"/>
                  <a:gridCol w="1983156"/>
                  <a:gridCol w="2020249"/>
                  <a:gridCol w="2183546"/>
                </a:tblGrid>
                <a:tr h="533173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LastName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Current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Previous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3683E"/>
                      </a:solidFill>
                    </a:tcPr>
                  </a:tc>
                </a:tr>
                <a:tr h="533173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Jim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Corporate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33173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Amanda 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Holland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139" name="Type-3"/>
            <p:cNvSpPr txBox="1"/>
            <p:nvPr/>
          </p:nvSpPr>
          <p:spPr>
            <a:xfrm>
              <a:off x="-1" y="0"/>
              <a:ext cx="1155515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5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Type-3</a:t>
              </a:r>
            </a:p>
          </p:txBody>
        </p:sp>
      </p:grpSp>
      <p:sp>
        <p:nvSpPr>
          <p:cNvPr id="2141" name="Creating a new additional record…"/>
          <p:cNvSpPr txBox="1"/>
          <p:nvPr/>
        </p:nvSpPr>
        <p:spPr>
          <a:xfrm>
            <a:off x="16911825" y="9038458"/>
            <a:ext cx="6394652" cy="124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27526" indent="-327526" algn="l">
              <a:buSzPct val="75000"/>
              <a:buChar char="•"/>
              <a:defRPr sz="2400"/>
            </a:pPr>
            <a:r>
              <a:t>Creating a new additional record</a:t>
            </a:r>
          </a:p>
          <a:p>
            <a:pPr marL="327526" indent="-327526" algn="l">
              <a:buSzPct val="75000"/>
              <a:buChar char="•"/>
              <a:defRPr sz="2400"/>
            </a:pPr>
            <a:r>
              <a:t>History of dimension changes is kept</a:t>
            </a:r>
          </a:p>
          <a:p>
            <a:pPr marL="327526" indent="-327526" algn="l">
              <a:buSzPct val="75000"/>
              <a:buChar char="•"/>
              <a:defRPr sz="2400"/>
            </a:pPr>
            <a:r>
              <a:t>Expensive database operation</a:t>
            </a:r>
          </a:p>
        </p:txBody>
      </p:sp>
      <p:sp>
        <p:nvSpPr>
          <p:cNvPr id="2142" name="Add a second column to store the most recent past value…"/>
          <p:cNvSpPr txBox="1"/>
          <p:nvPr/>
        </p:nvSpPr>
        <p:spPr>
          <a:xfrm>
            <a:off x="16911825" y="11843531"/>
            <a:ext cx="6394652" cy="124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27526" indent="-327526" algn="l">
              <a:buSzPct val="75000"/>
              <a:buChar char="•"/>
              <a:defRPr sz="2400"/>
            </a:pPr>
            <a:r>
              <a:t>Add a second column to store the most recent past value</a:t>
            </a:r>
          </a:p>
          <a:p>
            <a:pPr marL="327526" indent="-327526" algn="l">
              <a:buSzPct val="75000"/>
              <a:buChar char="•"/>
              <a:defRPr sz="2400"/>
            </a:pPr>
            <a:r>
              <a:t>Seldom used type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2" grpId="7"/>
      <p:bldP build="whole" bldLvl="1" animBg="1" rev="0" advAuto="0" spid="2133" grpId="2"/>
      <p:bldP build="whole" bldLvl="1" animBg="1" rev="0" advAuto="0" spid="2129" grpId="1"/>
      <p:bldP build="whole" bldLvl="1" animBg="1" rev="0" advAuto="0" spid="2141" grpId="5"/>
      <p:bldP build="whole" bldLvl="1" animBg="1" rev="0" advAuto="0" spid="2140" grpId="6"/>
      <p:bldP build="whole" bldLvl="1" animBg="1" rev="0" advAuto="0" spid="2137" grpId="4"/>
      <p:bldP build="whole" bldLvl="1" animBg="1" rev="0" advAuto="0" spid="2134" grpId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Surrogate Key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Surrogate Key</a:t>
            </a:r>
          </a:p>
        </p:txBody>
      </p:sp>
      <p:sp>
        <p:nvSpPr>
          <p:cNvPr id="214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14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14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4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149" name="Table"/>
          <p:cNvGraphicFramePr/>
          <p:nvPr/>
        </p:nvGraphicFramePr>
        <p:xfrm>
          <a:off x="1794978" y="2178553"/>
          <a:ext cx="12960267" cy="203247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0" rtl="0">
                <a:tableStyleId>{4C3C2611-4C71-4FC5-86AE-919BDF0F9419}</a:tableStyleId>
              </a:tblPr>
              <a:tblGrid>
                <a:gridCol w="907937"/>
                <a:gridCol w="1991336"/>
                <a:gridCol w="1820214"/>
                <a:gridCol w="1685652"/>
                <a:gridCol w="1729810"/>
                <a:gridCol w="1717181"/>
                <a:gridCol w="1855980"/>
                <a:gridCol w="2007075"/>
              </a:tblGrid>
              <a:tr h="48587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3683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Customer_ID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3683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First_Name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3683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LastName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3683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Cust_Type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3683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Start_Date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3683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End_Date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3683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Current_Flag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3683E"/>
                    </a:solidFill>
                  </a:tcPr>
                </a:tc>
              </a:tr>
              <a:tr h="48587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Jim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Corporate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24-05-2016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14-07-2018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587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Amanda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Holland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Retail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10-03-2016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6214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Jim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Black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Retail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15-07-2018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noFill/>
                  </a:tcPr>
                </a:tc>
              </a:tr>
            </a:tbl>
          </a:graphicData>
        </a:graphic>
      </p:graphicFrame>
      <p:sp>
        <p:nvSpPr>
          <p:cNvPr id="2150" name="Sequentially generated unique number…"/>
          <p:cNvSpPr txBox="1"/>
          <p:nvPr/>
        </p:nvSpPr>
        <p:spPr>
          <a:xfrm>
            <a:off x="1629241" y="5116737"/>
            <a:ext cx="11208259" cy="20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27526" indent="-327526" algn="l">
              <a:spcBef>
                <a:spcPts val="2200"/>
              </a:spcBef>
              <a:buSzPct val="75000"/>
              <a:buChar char="•"/>
              <a:defRPr sz="3000"/>
            </a:pPr>
            <a:r>
              <a:t>Sequentially generated unique number</a:t>
            </a:r>
          </a:p>
          <a:p>
            <a:pPr marL="327526" indent="-327526" algn="l">
              <a:spcBef>
                <a:spcPts val="2200"/>
              </a:spcBef>
              <a:buSzPct val="75000"/>
              <a:buChar char="•"/>
              <a:defRPr sz="3000"/>
            </a:pPr>
            <a:r>
              <a:t>Eliminate source system dependency</a:t>
            </a:r>
          </a:p>
          <a:p>
            <a:pPr marL="327526" indent="-327526" algn="l">
              <a:spcBef>
                <a:spcPts val="2200"/>
              </a:spcBef>
              <a:buSzPct val="75000"/>
              <a:buChar char="•"/>
              <a:defRPr sz="3000"/>
            </a:pPr>
            <a:r>
              <a:t>Increase performance with using suitable data type on joins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Attribute"/>
          <p:cNvSpPr/>
          <p:nvPr/>
        </p:nvSpPr>
        <p:spPr>
          <a:xfrm>
            <a:off x="480434" y="2814374"/>
            <a:ext cx="2495409" cy="70924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Attribute</a:t>
            </a:r>
          </a:p>
        </p:txBody>
      </p:sp>
      <p:sp>
        <p:nvSpPr>
          <p:cNvPr id="395" name="Rounded Rectangle"/>
          <p:cNvSpPr/>
          <p:nvPr/>
        </p:nvSpPr>
        <p:spPr>
          <a:xfrm>
            <a:off x="4076047" y="1892018"/>
            <a:ext cx="3214688" cy="642938"/>
          </a:xfrm>
          <a:prstGeom prst="roundRect">
            <a:avLst>
              <a:gd name="adj" fmla="val 41667"/>
            </a:avLst>
          </a:prstGeom>
          <a:solidFill>
            <a:srgbClr val="53585F">
              <a:alpha val="3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96" name="Primary Key"/>
          <p:cNvSpPr txBox="1"/>
          <p:nvPr/>
        </p:nvSpPr>
        <p:spPr>
          <a:xfrm>
            <a:off x="3718859" y="1937475"/>
            <a:ext cx="3301744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rgbClr val="BBC1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Primary Key</a:t>
            </a:r>
          </a:p>
        </p:txBody>
      </p:sp>
      <p:sp>
        <p:nvSpPr>
          <p:cNvPr id="397" name="Line"/>
          <p:cNvSpPr/>
          <p:nvPr/>
        </p:nvSpPr>
        <p:spPr>
          <a:xfrm>
            <a:off x="3412439" y="2246641"/>
            <a:ext cx="686481" cy="1"/>
          </a:xfrm>
          <a:prstGeom prst="line">
            <a:avLst/>
          </a:prstGeom>
          <a:ln w="25400">
            <a:solidFill>
              <a:srgbClr val="53585F">
                <a:alpha val="4922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98" name="Line"/>
          <p:cNvSpPr/>
          <p:nvPr/>
        </p:nvSpPr>
        <p:spPr>
          <a:xfrm>
            <a:off x="3412439" y="5163535"/>
            <a:ext cx="686481" cy="1"/>
          </a:xfrm>
          <a:prstGeom prst="line">
            <a:avLst/>
          </a:prstGeom>
          <a:ln w="25400">
            <a:solidFill>
              <a:srgbClr val="53585F">
                <a:alpha val="49221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99" name="Rounded Rectangle"/>
          <p:cNvSpPr/>
          <p:nvPr/>
        </p:nvSpPr>
        <p:spPr>
          <a:xfrm>
            <a:off x="4076047" y="4808913"/>
            <a:ext cx="3214688" cy="642938"/>
          </a:xfrm>
          <a:prstGeom prst="roundRect">
            <a:avLst>
              <a:gd name="adj" fmla="val 41667"/>
            </a:avLst>
          </a:prstGeom>
          <a:solidFill>
            <a:srgbClr val="53585F">
              <a:alpha val="3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400" name="Foreign Key"/>
          <p:cNvSpPr txBox="1"/>
          <p:nvPr/>
        </p:nvSpPr>
        <p:spPr>
          <a:xfrm>
            <a:off x="3718859" y="4854369"/>
            <a:ext cx="322657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rgbClr val="BBC1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Foreign Key</a:t>
            </a:r>
          </a:p>
        </p:txBody>
      </p:sp>
      <p:sp>
        <p:nvSpPr>
          <p:cNvPr id="401" name="Uniquely identifies an instance of the entity."/>
          <p:cNvSpPr txBox="1"/>
          <p:nvPr/>
        </p:nvSpPr>
        <p:spPr>
          <a:xfrm>
            <a:off x="6962011" y="1966052"/>
            <a:ext cx="9806120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Uniquely identifies an instance of the entity.</a:t>
            </a:r>
          </a:p>
        </p:txBody>
      </p:sp>
      <p:sp>
        <p:nvSpPr>
          <p:cNvPr id="402" name="Referencing key is used to link two tables together"/>
          <p:cNvSpPr txBox="1"/>
          <p:nvPr/>
        </p:nvSpPr>
        <p:spPr>
          <a:xfrm>
            <a:off x="6904434" y="4854369"/>
            <a:ext cx="8700388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Referencing key is used to link two tables together</a:t>
            </a:r>
          </a:p>
        </p:txBody>
      </p:sp>
      <p:sp>
        <p:nvSpPr>
          <p:cNvPr id="403" name="Rectangle"/>
          <p:cNvSpPr/>
          <p:nvPr/>
        </p:nvSpPr>
        <p:spPr>
          <a:xfrm>
            <a:off x="3414591" y="1638094"/>
            <a:ext cx="19392599" cy="11033583"/>
          </a:xfrm>
          <a:prstGeom prst="rect">
            <a:avLst/>
          </a:prstGeom>
          <a:ln w="25400">
            <a:solidFill>
              <a:schemeClr val="accent2">
                <a:alpha val="2907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40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40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40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0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8" name="Basic Components of ER Diagram"/>
          <p:cNvSpPr txBox="1"/>
          <p:nvPr/>
        </p:nvSpPr>
        <p:spPr>
          <a:xfrm>
            <a:off x="1780835" y="360862"/>
            <a:ext cx="7620001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Basic Components of ER Diagram</a:t>
            </a:r>
          </a:p>
        </p:txBody>
      </p:sp>
      <p:sp>
        <p:nvSpPr>
          <p:cNvPr id="409" name="Unique , never changing, never null"/>
          <p:cNvSpPr txBox="1"/>
          <p:nvPr/>
        </p:nvSpPr>
        <p:spPr>
          <a:xfrm>
            <a:off x="7428752" y="2775022"/>
            <a:ext cx="5150619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Unique , never changing, never null</a:t>
            </a:r>
          </a:p>
        </p:txBody>
      </p:sp>
      <p:graphicFrame>
        <p:nvGraphicFramePr>
          <p:cNvPr id="410" name="Table"/>
          <p:cNvGraphicFramePr/>
          <p:nvPr/>
        </p:nvGraphicFramePr>
        <p:xfrm>
          <a:off x="4126466" y="7812113"/>
          <a:ext cx="2697076" cy="230623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02329"/>
                <a:gridCol w="584200"/>
              </a:tblGrid>
              <a:tr h="45870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45870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StudentID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5870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FirstName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5870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LastName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5870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FacultyID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411" name="Table"/>
          <p:cNvGraphicFramePr/>
          <p:nvPr/>
        </p:nvGraphicFramePr>
        <p:xfrm>
          <a:off x="7986948" y="10290371"/>
          <a:ext cx="2697076" cy="183916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82960"/>
                <a:gridCol w="508000"/>
              </a:tblGrid>
              <a:tr h="608821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Faculty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60882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FacultyID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60882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FacultyName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12" name="It can replicate, can be null"/>
          <p:cNvSpPr txBox="1"/>
          <p:nvPr/>
        </p:nvSpPr>
        <p:spPr>
          <a:xfrm>
            <a:off x="7316951" y="5694523"/>
            <a:ext cx="467858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It can replicate, can be null</a:t>
            </a:r>
          </a:p>
        </p:txBody>
      </p:sp>
      <p:grpSp>
        <p:nvGrpSpPr>
          <p:cNvPr id="416" name="Group"/>
          <p:cNvGrpSpPr/>
          <p:nvPr/>
        </p:nvGrpSpPr>
        <p:grpSpPr>
          <a:xfrm>
            <a:off x="6612126" y="9898298"/>
            <a:ext cx="1360466" cy="1161439"/>
            <a:chOff x="0" y="0"/>
            <a:chExt cx="1360464" cy="1161438"/>
          </a:xfrm>
        </p:grpSpPr>
        <p:sp>
          <p:nvSpPr>
            <p:cNvPr id="413" name="Line"/>
            <p:cNvSpPr/>
            <p:nvPr/>
          </p:nvSpPr>
          <p:spPr>
            <a:xfrm>
              <a:off x="0" y="19352"/>
              <a:ext cx="686481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14" name="Line"/>
            <p:cNvSpPr/>
            <p:nvPr/>
          </p:nvSpPr>
          <p:spPr>
            <a:xfrm flipH="1">
              <a:off x="673984" y="0"/>
              <a:ext cx="1" cy="1161439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15" name="Line"/>
            <p:cNvSpPr/>
            <p:nvPr/>
          </p:nvSpPr>
          <p:spPr>
            <a:xfrm>
              <a:off x="673984" y="1150567"/>
              <a:ext cx="686481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429" name="Group"/>
          <p:cNvGrpSpPr/>
          <p:nvPr/>
        </p:nvGrpSpPr>
        <p:grpSpPr>
          <a:xfrm>
            <a:off x="12666407" y="6607018"/>
            <a:ext cx="9832241" cy="5628048"/>
            <a:chOff x="0" y="0"/>
            <a:chExt cx="9832240" cy="5628047"/>
          </a:xfrm>
        </p:grpSpPr>
        <p:sp>
          <p:nvSpPr>
            <p:cNvPr id="417" name="Primary Key"/>
            <p:cNvSpPr txBox="1"/>
            <p:nvPr/>
          </p:nvSpPr>
          <p:spPr>
            <a:xfrm>
              <a:off x="-1" y="-1"/>
              <a:ext cx="1666292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Primary Key</a:t>
              </a:r>
            </a:p>
          </p:txBody>
        </p:sp>
        <p:sp>
          <p:nvSpPr>
            <p:cNvPr id="418" name="Foreign Key"/>
            <p:cNvSpPr txBox="1"/>
            <p:nvPr/>
          </p:nvSpPr>
          <p:spPr>
            <a:xfrm>
              <a:off x="4256370" y="-1"/>
              <a:ext cx="1656793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Foreign Key</a:t>
              </a:r>
            </a:p>
          </p:txBody>
        </p:sp>
        <p:grpSp>
          <p:nvGrpSpPr>
            <p:cNvPr id="421" name="Group"/>
            <p:cNvGrpSpPr/>
            <p:nvPr/>
          </p:nvGrpSpPr>
          <p:grpSpPr>
            <a:xfrm>
              <a:off x="12130" y="627362"/>
              <a:ext cx="5711215" cy="2904890"/>
              <a:chOff x="0" y="0"/>
              <a:chExt cx="5711213" cy="2904888"/>
            </a:xfrm>
          </p:grpSpPr>
          <p:pic>
            <p:nvPicPr>
              <p:cNvPr id="41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0980" y="0"/>
                <a:ext cx="5646123" cy="2904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0" name="Rounded Rectangle"/>
              <p:cNvSpPr/>
              <p:nvPr/>
            </p:nvSpPr>
            <p:spPr>
              <a:xfrm>
                <a:off x="0" y="518291"/>
                <a:ext cx="5711214" cy="510382"/>
              </a:xfrm>
              <a:prstGeom prst="roundRect">
                <a:avLst>
                  <a:gd name="adj" fmla="val 37325"/>
                </a:avLst>
              </a:prstGeom>
              <a:noFill/>
              <a:ln w="254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425" name="Group"/>
            <p:cNvGrpSpPr/>
            <p:nvPr/>
          </p:nvGrpSpPr>
          <p:grpSpPr>
            <a:xfrm>
              <a:off x="6689105" y="3565123"/>
              <a:ext cx="3143136" cy="2062925"/>
              <a:chOff x="0" y="0"/>
              <a:chExt cx="3143134" cy="2062923"/>
            </a:xfrm>
          </p:grpSpPr>
          <p:pic>
            <p:nvPicPr>
              <p:cNvPr id="42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9402" y="516057"/>
                <a:ext cx="3093733" cy="1546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3" name="Rounded Rectangle"/>
              <p:cNvSpPr/>
              <p:nvPr/>
            </p:nvSpPr>
            <p:spPr>
              <a:xfrm>
                <a:off x="104112" y="1011329"/>
                <a:ext cx="2984313" cy="556322"/>
              </a:xfrm>
              <a:prstGeom prst="roundRect">
                <a:avLst>
                  <a:gd name="adj" fmla="val 34243"/>
                </a:avLst>
              </a:prstGeom>
              <a:noFill/>
              <a:ln w="254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424" name="Primary Key"/>
              <p:cNvSpPr txBox="1"/>
              <p:nvPr/>
            </p:nvSpPr>
            <p:spPr>
              <a:xfrm>
                <a:off x="-1" y="-1"/>
                <a:ext cx="1666292" cy="473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/>
                </a:lvl1pPr>
              </a:lstStyle>
              <a:p>
                <a:pPr/>
                <a:r>
                  <a:t>Primary Key</a:t>
                </a:r>
              </a:p>
            </p:txBody>
          </p:sp>
        </p:grpSp>
        <p:grpSp>
          <p:nvGrpSpPr>
            <p:cNvPr id="428" name="Group"/>
            <p:cNvGrpSpPr/>
            <p:nvPr/>
          </p:nvGrpSpPr>
          <p:grpSpPr>
            <a:xfrm>
              <a:off x="5074605" y="3452058"/>
              <a:ext cx="1666292" cy="1346048"/>
              <a:chOff x="0" y="0"/>
              <a:chExt cx="1666290" cy="1346047"/>
            </a:xfrm>
          </p:grpSpPr>
          <p:sp>
            <p:nvSpPr>
              <p:cNvPr id="426" name="Line"/>
              <p:cNvSpPr/>
              <p:nvPr/>
            </p:nvSpPr>
            <p:spPr>
              <a:xfrm>
                <a:off x="0" y="1346047"/>
                <a:ext cx="1666291" cy="1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427" name="Line"/>
              <p:cNvSpPr/>
              <p:nvPr/>
            </p:nvSpPr>
            <p:spPr>
              <a:xfrm flipH="1">
                <a:off x="10160" y="0"/>
                <a:ext cx="1" cy="1339404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Conformed Dimension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Conformed Dimensions</a:t>
            </a:r>
          </a:p>
        </p:txBody>
      </p:sp>
      <p:sp>
        <p:nvSpPr>
          <p:cNvPr id="215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15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15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5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177" name="Group"/>
          <p:cNvGrpSpPr/>
          <p:nvPr/>
        </p:nvGrpSpPr>
        <p:grpSpPr>
          <a:xfrm>
            <a:off x="1693051" y="2063973"/>
            <a:ext cx="10252890" cy="6987363"/>
            <a:chOff x="26052" y="29067"/>
            <a:chExt cx="10252889" cy="6987361"/>
          </a:xfrm>
        </p:grpSpPr>
        <p:graphicFrame>
          <p:nvGraphicFramePr>
            <p:cNvPr id="2157" name="Table"/>
            <p:cNvGraphicFramePr/>
            <p:nvPr/>
          </p:nvGraphicFramePr>
          <p:xfrm>
            <a:off x="26052" y="2060289"/>
            <a:ext cx="2524636" cy="350867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04445"/>
                  <a:gridCol w="507489"/>
                </a:tblGrid>
                <a:tr h="499424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Sales Fact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  <a:tc hMerge="1">
                    <a:tcPr/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Date_ID 
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Product_ID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Channel_ID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Amount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Quantity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2158" name="Table"/>
            <p:cNvGraphicFramePr/>
            <p:nvPr/>
          </p:nvGraphicFramePr>
          <p:xfrm>
            <a:off x="3789417" y="29067"/>
            <a:ext cx="2539400" cy="352514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943649"/>
                  <a:gridCol w="583049"/>
                </a:tblGrid>
                <a:tr h="50177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Dim_Customer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D6DB79"/>
                      </a:solidFill>
                    </a:tcPr>
                  </a:tc>
                  <a:tc hMerge="1">
                    <a:tcPr/>
                  </a:tc>
                </a:tr>
                <a:tr h="50177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Customer_ID 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0177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FirstName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0177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LastName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0177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Email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0177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PostalCode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0177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2159" name="Table"/>
            <p:cNvGraphicFramePr/>
            <p:nvPr/>
          </p:nvGraphicFramePr>
          <p:xfrm>
            <a:off x="3778088" y="4907930"/>
            <a:ext cx="2554164" cy="21085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51310"/>
                  <a:gridCol w="490152"/>
                </a:tblGrid>
                <a:tr h="52394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Dim_Product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D6D984"/>
                      </a:solidFill>
                    </a:tcPr>
                  </a:tc>
                  <a:tc hMerge="1">
                    <a:tcPr/>
                  </a:tc>
                </a:tr>
                <a:tr h="52394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Product_ID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2394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ProdName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2394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Category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2163" name="Group"/>
            <p:cNvGrpSpPr/>
            <p:nvPr/>
          </p:nvGrpSpPr>
          <p:grpSpPr>
            <a:xfrm>
              <a:off x="2543180" y="789249"/>
              <a:ext cx="1222874" cy="2498229"/>
              <a:chOff x="0" y="0"/>
              <a:chExt cx="1222872" cy="2498228"/>
            </a:xfrm>
          </p:grpSpPr>
          <p:sp>
            <p:nvSpPr>
              <p:cNvPr id="2160" name="Line"/>
              <p:cNvSpPr/>
              <p:nvPr/>
            </p:nvSpPr>
            <p:spPr>
              <a:xfrm flipV="1">
                <a:off x="610588" y="9203"/>
                <a:ext cx="1" cy="2489026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61" name="Line"/>
              <p:cNvSpPr/>
              <p:nvPr/>
            </p:nvSpPr>
            <p:spPr>
              <a:xfrm flipH="1" flipV="1">
                <a:off x="606179" y="0"/>
                <a:ext cx="616694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62" name="Line"/>
              <p:cNvSpPr/>
              <p:nvPr/>
            </p:nvSpPr>
            <p:spPr>
              <a:xfrm flipH="1">
                <a:off x="0" y="2496346"/>
                <a:ext cx="616694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2167" name="Group"/>
            <p:cNvGrpSpPr/>
            <p:nvPr/>
          </p:nvGrpSpPr>
          <p:grpSpPr>
            <a:xfrm>
              <a:off x="2543180" y="3773589"/>
              <a:ext cx="1222874" cy="1864790"/>
              <a:chOff x="0" y="0"/>
              <a:chExt cx="1222872" cy="1864789"/>
            </a:xfrm>
          </p:grpSpPr>
          <p:sp>
            <p:nvSpPr>
              <p:cNvPr id="2164" name="Line"/>
              <p:cNvSpPr/>
              <p:nvPr/>
            </p:nvSpPr>
            <p:spPr>
              <a:xfrm flipV="1">
                <a:off x="612284" y="0"/>
                <a:ext cx="1" cy="1859550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65" name="Line"/>
              <p:cNvSpPr/>
              <p:nvPr/>
            </p:nvSpPr>
            <p:spPr>
              <a:xfrm>
                <a:off x="0" y="5171"/>
                <a:ext cx="616694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66" name="Line"/>
              <p:cNvSpPr/>
              <p:nvPr/>
            </p:nvSpPr>
            <p:spPr>
              <a:xfrm>
                <a:off x="606179" y="1864789"/>
                <a:ext cx="616694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aphicFrame>
          <p:nvGraphicFramePr>
            <p:cNvPr id="2168" name="Table"/>
            <p:cNvGraphicFramePr/>
            <p:nvPr/>
          </p:nvGraphicFramePr>
          <p:xfrm>
            <a:off x="7577139" y="2060289"/>
            <a:ext cx="2701803" cy="350867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73015"/>
                  <a:gridCol w="616086"/>
                </a:tblGrid>
                <a:tr h="499424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Shipment_Fact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  <a:tc hMerge="1">
                    <a:tcPr/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Shipment_ID 
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Product_ID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Shipping_Cost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994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Quantity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2172" name="Group"/>
            <p:cNvGrpSpPr/>
            <p:nvPr/>
          </p:nvGrpSpPr>
          <p:grpSpPr>
            <a:xfrm flipH="1" rot="10800000">
              <a:off x="6337414" y="789249"/>
              <a:ext cx="1222874" cy="2498229"/>
              <a:chOff x="0" y="0"/>
              <a:chExt cx="1222872" cy="2498228"/>
            </a:xfrm>
          </p:grpSpPr>
          <p:sp>
            <p:nvSpPr>
              <p:cNvPr id="2169" name="Line"/>
              <p:cNvSpPr/>
              <p:nvPr/>
            </p:nvSpPr>
            <p:spPr>
              <a:xfrm flipV="1">
                <a:off x="610588" y="9203"/>
                <a:ext cx="1" cy="2489026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70" name="Line"/>
              <p:cNvSpPr/>
              <p:nvPr/>
            </p:nvSpPr>
            <p:spPr>
              <a:xfrm flipH="1" flipV="1">
                <a:off x="606179" y="0"/>
                <a:ext cx="616694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71" name="Line"/>
              <p:cNvSpPr/>
              <p:nvPr/>
            </p:nvSpPr>
            <p:spPr>
              <a:xfrm flipH="1">
                <a:off x="0" y="2496346"/>
                <a:ext cx="616694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2176" name="Group"/>
            <p:cNvGrpSpPr/>
            <p:nvPr/>
          </p:nvGrpSpPr>
          <p:grpSpPr>
            <a:xfrm flipH="1" rot="10800000">
              <a:off x="6337415" y="3773589"/>
              <a:ext cx="1222873" cy="1864790"/>
              <a:chOff x="0" y="0"/>
              <a:chExt cx="1222872" cy="1864789"/>
            </a:xfrm>
          </p:grpSpPr>
          <p:sp>
            <p:nvSpPr>
              <p:cNvPr id="2173" name="Line"/>
              <p:cNvSpPr/>
              <p:nvPr/>
            </p:nvSpPr>
            <p:spPr>
              <a:xfrm flipV="1">
                <a:off x="612284" y="0"/>
                <a:ext cx="1" cy="1859550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74" name="Line"/>
              <p:cNvSpPr/>
              <p:nvPr/>
            </p:nvSpPr>
            <p:spPr>
              <a:xfrm flipV="1">
                <a:off x="0" y="5171"/>
                <a:ext cx="616694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75" name="Line"/>
              <p:cNvSpPr/>
              <p:nvPr/>
            </p:nvSpPr>
            <p:spPr>
              <a:xfrm>
                <a:off x="606179" y="1864789"/>
                <a:ext cx="616694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sp>
        <p:nvSpPr>
          <p:cNvPr id="2178" name="Shared by many fact tables…"/>
          <p:cNvSpPr txBox="1"/>
          <p:nvPr/>
        </p:nvSpPr>
        <p:spPr>
          <a:xfrm>
            <a:off x="13617202" y="3180411"/>
            <a:ext cx="10078453" cy="418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3000"/>
            </a:pPr>
            <a:r>
              <a:t>Shared by many fact tables</a:t>
            </a:r>
          </a:p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3000"/>
            </a:pPr>
            <a:r>
              <a:t>Same meaning with every fact table join</a:t>
            </a:r>
          </a:p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3000"/>
            </a:pPr>
            <a:r>
              <a:t>Reduce development cost by reusing dimensions</a:t>
            </a:r>
          </a:p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3000"/>
            </a:pPr>
            <a:r>
              <a:t>Same structure and attributes in every model</a:t>
            </a:r>
          </a:p>
          <a:p>
            <a:pPr marL="462280" indent="-462280" algn="l">
              <a:spcBef>
                <a:spcPts val="21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3000"/>
            </a:pPr>
            <a:r>
              <a:t>Allow various fact tables to be used in the same query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1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2" name="Modeling Concepts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Modeling Concepts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2183" name="Practise-1  ER to Dimensional Model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Practise-1  ER to Dimensional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Agenda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2186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189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187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88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0" name="Business Processes"/>
          <p:cNvSpPr txBox="1"/>
          <p:nvPr/>
        </p:nvSpPr>
        <p:spPr>
          <a:xfrm>
            <a:off x="1752270" y="1675496"/>
            <a:ext cx="4903016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/>
            </a:lvl1pPr>
          </a:lstStyle>
          <a:p>
            <a:pPr/>
            <a:r>
              <a:t>Business Processes</a:t>
            </a:r>
          </a:p>
        </p:txBody>
      </p:sp>
      <p:grpSp>
        <p:nvGrpSpPr>
          <p:cNvPr id="2195" name="Group"/>
          <p:cNvGrpSpPr/>
          <p:nvPr/>
        </p:nvGrpSpPr>
        <p:grpSpPr>
          <a:xfrm>
            <a:off x="7652081" y="1570354"/>
            <a:ext cx="4872350" cy="4441194"/>
            <a:chOff x="0" y="0"/>
            <a:chExt cx="4872348" cy="4441192"/>
          </a:xfrm>
        </p:grpSpPr>
        <p:sp>
          <p:nvSpPr>
            <p:cNvPr id="2191" name="ER Diagram"/>
            <p:cNvSpPr txBox="1"/>
            <p:nvPr/>
          </p:nvSpPr>
          <p:spPr>
            <a:xfrm>
              <a:off x="2184482" y="3739517"/>
              <a:ext cx="2687867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7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ER Diagram</a:t>
              </a:r>
            </a:p>
          </p:txBody>
        </p:sp>
        <p:grpSp>
          <p:nvGrpSpPr>
            <p:cNvPr id="2194" name="Group"/>
            <p:cNvGrpSpPr/>
            <p:nvPr/>
          </p:nvGrpSpPr>
          <p:grpSpPr>
            <a:xfrm flipH="1" rot="10800000">
              <a:off x="0" y="0"/>
              <a:ext cx="4557316" cy="3150394"/>
              <a:chOff x="0" y="0"/>
              <a:chExt cx="4557315" cy="3150393"/>
            </a:xfrm>
          </p:grpSpPr>
          <p:sp>
            <p:nvSpPr>
              <p:cNvPr id="2192" name="Shape"/>
              <p:cNvSpPr/>
              <p:nvPr/>
            </p:nvSpPr>
            <p:spPr>
              <a:xfrm>
                <a:off x="0" y="2197893"/>
                <a:ext cx="3673079" cy="952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4120" y="21600"/>
                    </a:lnTo>
                    <a:cubicBezTo>
                      <a:pt x="16031" y="19116"/>
                      <a:pt x="17798" y="15371"/>
                      <a:pt x="19289" y="10260"/>
                    </a:cubicBezTo>
                    <a:cubicBezTo>
                      <a:pt x="20177" y="7218"/>
                      <a:pt x="20952" y="3762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193" name="Shape"/>
              <p:cNvSpPr/>
              <p:nvPr/>
            </p:nvSpPr>
            <p:spPr>
              <a:xfrm>
                <a:off x="2656284" y="0"/>
                <a:ext cx="1901032" cy="3015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9098"/>
                    </a:lnTo>
                    <a:lnTo>
                      <a:pt x="5294" y="9098"/>
                    </a:lnTo>
                    <a:cubicBezTo>
                      <a:pt x="5530" y="11037"/>
                      <a:pt x="5532" y="12983"/>
                      <a:pt x="5294" y="14921"/>
                    </a:cubicBezTo>
                    <a:cubicBezTo>
                      <a:pt x="5097" y="16529"/>
                      <a:pt x="4723" y="18148"/>
                      <a:pt x="3513" y="19561"/>
                    </a:cubicBezTo>
                    <a:cubicBezTo>
                      <a:pt x="2842" y="20345"/>
                      <a:pt x="1930" y="21037"/>
                      <a:pt x="830" y="21600"/>
                    </a:cubicBezTo>
                    <a:cubicBezTo>
                      <a:pt x="3175" y="20942"/>
                      <a:pt x="5369" y="20084"/>
                      <a:pt x="7341" y="19044"/>
                    </a:cubicBezTo>
                    <a:cubicBezTo>
                      <a:pt x="9769" y="17763"/>
                      <a:pt x="11817" y="16232"/>
                      <a:pt x="13267" y="14483"/>
                    </a:cubicBezTo>
                    <a:cubicBezTo>
                      <a:pt x="14644" y="12822"/>
                      <a:pt x="15461" y="10990"/>
                      <a:pt x="15648" y="9098"/>
                    </a:cubicBezTo>
                    <a:lnTo>
                      <a:pt x="21600" y="909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</p:grpSp>
      <p:grpSp>
        <p:nvGrpSpPr>
          <p:cNvPr id="2198" name="Group"/>
          <p:cNvGrpSpPr/>
          <p:nvPr/>
        </p:nvGrpSpPr>
        <p:grpSpPr>
          <a:xfrm>
            <a:off x="8987220" y="6113273"/>
            <a:ext cx="4386556" cy="1960048"/>
            <a:chOff x="0" y="0"/>
            <a:chExt cx="4386554" cy="1960046"/>
          </a:xfrm>
        </p:grpSpPr>
        <p:sp>
          <p:nvSpPr>
            <p:cNvPr id="2196" name="Relational Database"/>
            <p:cNvSpPr txBox="1"/>
            <p:nvPr/>
          </p:nvSpPr>
          <p:spPr>
            <a:xfrm>
              <a:off x="0" y="1258371"/>
              <a:ext cx="4386555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7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Relational Database</a:t>
              </a:r>
            </a:p>
          </p:txBody>
        </p:sp>
        <p:sp>
          <p:nvSpPr>
            <p:cNvPr id="2197" name="Line"/>
            <p:cNvSpPr/>
            <p:nvPr/>
          </p:nvSpPr>
          <p:spPr>
            <a:xfrm>
              <a:off x="2193277" y="0"/>
              <a:ext cx="1" cy="9614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201" name="Group"/>
          <p:cNvGrpSpPr/>
          <p:nvPr/>
        </p:nvGrpSpPr>
        <p:grpSpPr>
          <a:xfrm>
            <a:off x="10671811" y="8158947"/>
            <a:ext cx="1017373" cy="1964116"/>
            <a:chOff x="0" y="0"/>
            <a:chExt cx="1017371" cy="1964114"/>
          </a:xfrm>
        </p:grpSpPr>
        <p:sp>
          <p:nvSpPr>
            <p:cNvPr id="2199" name="Line"/>
            <p:cNvSpPr/>
            <p:nvPr/>
          </p:nvSpPr>
          <p:spPr>
            <a:xfrm flipH="1">
              <a:off x="508686" y="0"/>
              <a:ext cx="1" cy="9614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00" name="3NF"/>
            <p:cNvSpPr txBox="1"/>
            <p:nvPr/>
          </p:nvSpPr>
          <p:spPr>
            <a:xfrm>
              <a:off x="0" y="1262439"/>
              <a:ext cx="1017372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7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3NF</a:t>
              </a:r>
            </a:p>
          </p:txBody>
        </p:sp>
      </p:grpSp>
      <p:grpSp>
        <p:nvGrpSpPr>
          <p:cNvPr id="2204" name="Group"/>
          <p:cNvGrpSpPr/>
          <p:nvPr/>
        </p:nvGrpSpPr>
        <p:grpSpPr>
          <a:xfrm>
            <a:off x="9092242" y="10258980"/>
            <a:ext cx="4176511" cy="1913825"/>
            <a:chOff x="0" y="0"/>
            <a:chExt cx="4176509" cy="1913823"/>
          </a:xfrm>
        </p:grpSpPr>
        <p:sp>
          <p:nvSpPr>
            <p:cNvPr id="2202" name="Line"/>
            <p:cNvSpPr/>
            <p:nvPr/>
          </p:nvSpPr>
          <p:spPr>
            <a:xfrm>
              <a:off x="2088255" y="0"/>
              <a:ext cx="1" cy="9614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03" name="Dimensional Model"/>
            <p:cNvSpPr txBox="1"/>
            <p:nvPr/>
          </p:nvSpPr>
          <p:spPr>
            <a:xfrm>
              <a:off x="0" y="1212148"/>
              <a:ext cx="4176510" cy="701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7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Dimensional Model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10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1000"/>
                                        <p:tgtEl>
                                          <p:spTgt spid="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2" dur="10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1" grpId="3"/>
      <p:bldP build="whole" bldLvl="1" animBg="1" rev="0" advAuto="0" spid="2204" grpId="4"/>
      <p:bldP build="whole" bldLvl="1" animBg="1" rev="0" advAuto="0" spid="2195" grpId="1"/>
      <p:bldP build="whole" bldLvl="1" animBg="1" rev="0" advAuto="0" spid="2198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Sample Business Processe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Sample Business Processes</a:t>
            </a:r>
          </a:p>
        </p:txBody>
      </p:sp>
      <p:sp>
        <p:nvSpPr>
          <p:cNvPr id="220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21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20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0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211" name="Buildings.png" descr="Building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278" y="1638881"/>
            <a:ext cx="2952265" cy="33008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6" name="Group"/>
          <p:cNvGrpSpPr/>
          <p:nvPr/>
        </p:nvGrpSpPr>
        <p:grpSpPr>
          <a:xfrm>
            <a:off x="7643092" y="1337938"/>
            <a:ext cx="5614804" cy="2450003"/>
            <a:chOff x="0" y="0"/>
            <a:chExt cx="5614803" cy="2450002"/>
          </a:xfrm>
        </p:grpSpPr>
        <p:grpSp>
          <p:nvGrpSpPr>
            <p:cNvPr id="2218" name="Group"/>
            <p:cNvGrpSpPr/>
            <p:nvPr/>
          </p:nvGrpSpPr>
          <p:grpSpPr>
            <a:xfrm>
              <a:off x="0" y="0"/>
              <a:ext cx="2035463" cy="2450003"/>
              <a:chOff x="0" y="0"/>
              <a:chExt cx="2035462" cy="2450002"/>
            </a:xfrm>
          </p:grpSpPr>
          <p:grpSp>
            <p:nvGrpSpPr>
              <p:cNvPr id="2216" name="Group"/>
              <p:cNvGrpSpPr/>
              <p:nvPr/>
            </p:nvGrpSpPr>
            <p:grpSpPr>
              <a:xfrm>
                <a:off x="0" y="582211"/>
                <a:ext cx="2035463" cy="1867792"/>
                <a:chOff x="0" y="0"/>
                <a:chExt cx="2035462" cy="1867790"/>
              </a:xfrm>
            </p:grpSpPr>
            <p:sp>
              <p:nvSpPr>
                <p:cNvPr id="2212" name="Shape"/>
                <p:cNvSpPr/>
                <p:nvPr/>
              </p:nvSpPr>
              <p:spPr>
                <a:xfrm>
                  <a:off x="75034" y="360173"/>
                  <a:ext cx="1872173" cy="14901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7E3B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213" name="Shape"/>
                <p:cNvSpPr/>
                <p:nvPr/>
              </p:nvSpPr>
              <p:spPr>
                <a:xfrm>
                  <a:off x="15006" y="17151"/>
                  <a:ext cx="1939037" cy="1834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110" y="4050"/>
                      </a:moveTo>
                      <a:lnTo>
                        <a:pt x="20110" y="0"/>
                      </a:lnTo>
                      <a:lnTo>
                        <a:pt x="17876" y="0"/>
                      </a:lnTo>
                      <a:lnTo>
                        <a:pt x="17876" y="4050"/>
                      </a:lnTo>
                      <a:cubicBezTo>
                        <a:pt x="17876" y="4796"/>
                        <a:pt x="18376" y="5400"/>
                        <a:pt x="18993" y="5400"/>
                      </a:cubicBezTo>
                      <a:lnTo>
                        <a:pt x="18993" y="5400"/>
                      </a:lnTo>
                      <a:cubicBezTo>
                        <a:pt x="19610" y="5400"/>
                        <a:pt x="20110" y="4796"/>
                        <a:pt x="20110" y="4050"/>
                      </a:cubicBezTo>
                      <a:close/>
                      <a:moveTo>
                        <a:pt x="15641" y="4050"/>
                      </a:moveTo>
                      <a:lnTo>
                        <a:pt x="15641" y="0"/>
                      </a:lnTo>
                      <a:lnTo>
                        <a:pt x="13407" y="0"/>
                      </a:lnTo>
                      <a:lnTo>
                        <a:pt x="13407" y="4050"/>
                      </a:lnTo>
                      <a:cubicBezTo>
                        <a:pt x="13407" y="4796"/>
                        <a:pt x="13907" y="5400"/>
                        <a:pt x="14524" y="5400"/>
                      </a:cubicBezTo>
                      <a:lnTo>
                        <a:pt x="14524" y="5400"/>
                      </a:lnTo>
                      <a:cubicBezTo>
                        <a:pt x="15141" y="5400"/>
                        <a:pt x="15641" y="4796"/>
                        <a:pt x="15641" y="4050"/>
                      </a:cubicBezTo>
                      <a:close/>
                      <a:moveTo>
                        <a:pt x="11172" y="4050"/>
                      </a:moveTo>
                      <a:lnTo>
                        <a:pt x="11172" y="0"/>
                      </a:lnTo>
                      <a:lnTo>
                        <a:pt x="8938" y="0"/>
                      </a:lnTo>
                      <a:lnTo>
                        <a:pt x="8938" y="4050"/>
                      </a:lnTo>
                      <a:cubicBezTo>
                        <a:pt x="8938" y="4796"/>
                        <a:pt x="9438" y="5400"/>
                        <a:pt x="10055" y="5400"/>
                      </a:cubicBezTo>
                      <a:lnTo>
                        <a:pt x="10055" y="5400"/>
                      </a:lnTo>
                      <a:cubicBezTo>
                        <a:pt x="10672" y="5400"/>
                        <a:pt x="11172" y="4796"/>
                        <a:pt x="11172" y="4050"/>
                      </a:cubicBezTo>
                      <a:close/>
                      <a:moveTo>
                        <a:pt x="6703" y="4050"/>
                      </a:moveTo>
                      <a:lnTo>
                        <a:pt x="6703" y="0"/>
                      </a:lnTo>
                      <a:lnTo>
                        <a:pt x="4469" y="0"/>
                      </a:lnTo>
                      <a:lnTo>
                        <a:pt x="4469" y="4050"/>
                      </a:lnTo>
                      <a:cubicBezTo>
                        <a:pt x="4469" y="4796"/>
                        <a:pt x="4969" y="5400"/>
                        <a:pt x="5586" y="5400"/>
                      </a:cubicBezTo>
                      <a:lnTo>
                        <a:pt x="5586" y="5400"/>
                      </a:lnTo>
                      <a:cubicBezTo>
                        <a:pt x="6203" y="5400"/>
                        <a:pt x="6703" y="4796"/>
                        <a:pt x="6703" y="4050"/>
                      </a:cubicBezTo>
                      <a:close/>
                      <a:moveTo>
                        <a:pt x="2234" y="4050"/>
                      </a:moveTo>
                      <a:lnTo>
                        <a:pt x="2234" y="0"/>
                      </a:lnTo>
                      <a:lnTo>
                        <a:pt x="745" y="0"/>
                      </a:lnTo>
                      <a:cubicBezTo>
                        <a:pt x="333" y="0"/>
                        <a:pt x="0" y="403"/>
                        <a:pt x="0" y="900"/>
                      </a:cubicBezTo>
                      <a:lnTo>
                        <a:pt x="0" y="4050"/>
                      </a:lnTo>
                      <a:cubicBezTo>
                        <a:pt x="0" y="4796"/>
                        <a:pt x="500" y="5400"/>
                        <a:pt x="1117" y="5400"/>
                      </a:cubicBezTo>
                      <a:lnTo>
                        <a:pt x="1117" y="5400"/>
                      </a:lnTo>
                      <a:cubicBezTo>
                        <a:pt x="1734" y="5400"/>
                        <a:pt x="2234" y="4796"/>
                        <a:pt x="2234" y="4050"/>
                      </a:cubicBezTo>
                      <a:close/>
                      <a:moveTo>
                        <a:pt x="21600" y="18900"/>
                      </a:moveTo>
                      <a:lnTo>
                        <a:pt x="21600" y="21600"/>
                      </a:lnTo>
                      <a:lnTo>
                        <a:pt x="745" y="21600"/>
                      </a:lnTo>
                      <a:lnTo>
                        <a:pt x="745" y="18900"/>
                      </a:lnTo>
                      <a:lnTo>
                        <a:pt x="2607" y="18900"/>
                      </a:lnTo>
                      <a:lnTo>
                        <a:pt x="2607" y="21548"/>
                      </a:lnTo>
                      <a:lnTo>
                        <a:pt x="8565" y="21548"/>
                      </a:lnTo>
                      <a:lnTo>
                        <a:pt x="8565" y="18900"/>
                      </a:lnTo>
                      <a:cubicBezTo>
                        <a:pt x="8565" y="18900"/>
                        <a:pt x="21600" y="18900"/>
                        <a:pt x="21600" y="18900"/>
                      </a:cubicBezTo>
                      <a:close/>
                    </a:path>
                  </a:pathLst>
                </a:custGeom>
                <a:solidFill>
                  <a:srgbClr val="FE552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214" name="Shape"/>
                <p:cNvSpPr/>
                <p:nvPr/>
              </p:nvSpPr>
              <p:spPr>
                <a:xfrm>
                  <a:off x="210097" y="17151"/>
                  <a:ext cx="1805309" cy="14901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4985"/>
                      </a:moveTo>
                      <a:lnTo>
                        <a:pt x="21600" y="1108"/>
                      </a:lnTo>
                      <a:cubicBezTo>
                        <a:pt x="21600" y="496"/>
                        <a:pt x="21242" y="0"/>
                        <a:pt x="20800" y="0"/>
                      </a:cubicBezTo>
                      <a:lnTo>
                        <a:pt x="19200" y="0"/>
                      </a:lnTo>
                      <a:lnTo>
                        <a:pt x="19200" y="4985"/>
                      </a:lnTo>
                      <a:cubicBezTo>
                        <a:pt x="19200" y="5902"/>
                        <a:pt x="19737" y="6646"/>
                        <a:pt x="20400" y="6646"/>
                      </a:cubicBezTo>
                      <a:lnTo>
                        <a:pt x="20400" y="6646"/>
                      </a:lnTo>
                      <a:cubicBezTo>
                        <a:pt x="21063" y="6646"/>
                        <a:pt x="21600" y="5902"/>
                        <a:pt x="21600" y="4985"/>
                      </a:cubicBezTo>
                      <a:close/>
                      <a:moveTo>
                        <a:pt x="16800" y="4985"/>
                      </a:moveTo>
                      <a:lnTo>
                        <a:pt x="16800" y="0"/>
                      </a:lnTo>
                      <a:lnTo>
                        <a:pt x="14400" y="0"/>
                      </a:lnTo>
                      <a:lnTo>
                        <a:pt x="14400" y="4985"/>
                      </a:lnTo>
                      <a:cubicBezTo>
                        <a:pt x="14400" y="5902"/>
                        <a:pt x="14937" y="6646"/>
                        <a:pt x="15600" y="6646"/>
                      </a:cubicBezTo>
                      <a:lnTo>
                        <a:pt x="15600" y="6646"/>
                      </a:lnTo>
                      <a:cubicBezTo>
                        <a:pt x="16263" y="6646"/>
                        <a:pt x="16800" y="5902"/>
                        <a:pt x="16800" y="4985"/>
                      </a:cubicBezTo>
                      <a:close/>
                      <a:moveTo>
                        <a:pt x="12000" y="4985"/>
                      </a:moveTo>
                      <a:lnTo>
                        <a:pt x="12000" y="0"/>
                      </a:lnTo>
                      <a:lnTo>
                        <a:pt x="9600" y="0"/>
                      </a:lnTo>
                      <a:lnTo>
                        <a:pt x="9600" y="4985"/>
                      </a:lnTo>
                      <a:cubicBezTo>
                        <a:pt x="9600" y="5902"/>
                        <a:pt x="10137" y="6646"/>
                        <a:pt x="10800" y="6646"/>
                      </a:cubicBezTo>
                      <a:lnTo>
                        <a:pt x="10800" y="6646"/>
                      </a:lnTo>
                      <a:cubicBezTo>
                        <a:pt x="11463" y="6646"/>
                        <a:pt x="12000" y="5902"/>
                        <a:pt x="12000" y="4985"/>
                      </a:cubicBezTo>
                      <a:close/>
                      <a:moveTo>
                        <a:pt x="7200" y="4985"/>
                      </a:moveTo>
                      <a:lnTo>
                        <a:pt x="7200" y="0"/>
                      </a:lnTo>
                      <a:lnTo>
                        <a:pt x="4800" y="0"/>
                      </a:lnTo>
                      <a:lnTo>
                        <a:pt x="4800" y="4985"/>
                      </a:lnTo>
                      <a:cubicBezTo>
                        <a:pt x="4800" y="5902"/>
                        <a:pt x="5337" y="6646"/>
                        <a:pt x="6000" y="6646"/>
                      </a:cubicBezTo>
                      <a:lnTo>
                        <a:pt x="6000" y="6646"/>
                      </a:lnTo>
                      <a:cubicBezTo>
                        <a:pt x="6663" y="6646"/>
                        <a:pt x="7200" y="5902"/>
                        <a:pt x="7200" y="4985"/>
                      </a:cubicBezTo>
                      <a:close/>
                      <a:moveTo>
                        <a:pt x="2400" y="4985"/>
                      </a:moveTo>
                      <a:lnTo>
                        <a:pt x="2400" y="0"/>
                      </a:lnTo>
                      <a:lnTo>
                        <a:pt x="0" y="0"/>
                      </a:lnTo>
                      <a:lnTo>
                        <a:pt x="0" y="4985"/>
                      </a:lnTo>
                      <a:cubicBezTo>
                        <a:pt x="0" y="5902"/>
                        <a:pt x="537" y="6646"/>
                        <a:pt x="1200" y="6646"/>
                      </a:cubicBezTo>
                      <a:lnTo>
                        <a:pt x="1200" y="6646"/>
                      </a:lnTo>
                      <a:cubicBezTo>
                        <a:pt x="1863" y="6646"/>
                        <a:pt x="2400" y="5902"/>
                        <a:pt x="2400" y="4985"/>
                      </a:cubicBezTo>
                      <a:close/>
                      <a:moveTo>
                        <a:pt x="6000" y="16120"/>
                      </a:moveTo>
                      <a:lnTo>
                        <a:pt x="6000" y="11135"/>
                      </a:lnTo>
                      <a:cubicBezTo>
                        <a:pt x="6000" y="10829"/>
                        <a:pt x="5821" y="10581"/>
                        <a:pt x="5600" y="10581"/>
                      </a:cubicBezTo>
                      <a:lnTo>
                        <a:pt x="1600" y="10581"/>
                      </a:lnTo>
                      <a:cubicBezTo>
                        <a:pt x="1379" y="10581"/>
                        <a:pt x="1200" y="10829"/>
                        <a:pt x="1200" y="11135"/>
                      </a:cubicBezTo>
                      <a:lnTo>
                        <a:pt x="1200" y="16120"/>
                      </a:lnTo>
                      <a:cubicBezTo>
                        <a:pt x="1200" y="16426"/>
                        <a:pt x="1379" y="16674"/>
                        <a:pt x="1600" y="16674"/>
                      </a:cubicBezTo>
                      <a:lnTo>
                        <a:pt x="5600" y="16674"/>
                      </a:lnTo>
                      <a:cubicBezTo>
                        <a:pt x="5821" y="16674"/>
                        <a:pt x="6000" y="16426"/>
                        <a:pt x="6000" y="16120"/>
                      </a:cubicBezTo>
                      <a:close/>
                      <a:moveTo>
                        <a:pt x="19200" y="9969"/>
                      </a:moveTo>
                      <a:lnTo>
                        <a:pt x="19200" y="21046"/>
                      </a:lnTo>
                      <a:cubicBezTo>
                        <a:pt x="19200" y="21352"/>
                        <a:pt x="19021" y="21600"/>
                        <a:pt x="18800" y="21600"/>
                      </a:cubicBezTo>
                      <a:lnTo>
                        <a:pt x="8800" y="21600"/>
                      </a:lnTo>
                      <a:cubicBezTo>
                        <a:pt x="8579" y="21600"/>
                        <a:pt x="8400" y="21352"/>
                        <a:pt x="8400" y="21046"/>
                      </a:cubicBezTo>
                      <a:lnTo>
                        <a:pt x="8400" y="9969"/>
                      </a:lnTo>
                      <a:cubicBezTo>
                        <a:pt x="8400" y="9663"/>
                        <a:pt x="8579" y="9415"/>
                        <a:pt x="8800" y="9415"/>
                      </a:cubicBezTo>
                      <a:lnTo>
                        <a:pt x="18800" y="9415"/>
                      </a:lnTo>
                      <a:cubicBezTo>
                        <a:pt x="19021" y="9415"/>
                        <a:pt x="19200" y="9663"/>
                        <a:pt x="19200" y="9969"/>
                      </a:cubicBezTo>
                      <a:close/>
                    </a:path>
                  </a:pathLst>
                </a:custGeom>
                <a:solidFill>
                  <a:srgbClr val="FFEFD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215" name="Shape"/>
                <p:cNvSpPr/>
                <p:nvPr/>
              </p:nvSpPr>
              <p:spPr>
                <a:xfrm>
                  <a:off x="0" y="-1"/>
                  <a:ext cx="2035463" cy="18677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286" y="4172"/>
                      </a:moveTo>
                      <a:cubicBezTo>
                        <a:pt x="21286" y="4795"/>
                        <a:pt x="20879" y="5302"/>
                        <a:pt x="20379" y="5302"/>
                      </a:cubicBezTo>
                      <a:cubicBezTo>
                        <a:pt x="19879" y="5302"/>
                        <a:pt x="19471" y="4795"/>
                        <a:pt x="19471" y="4172"/>
                      </a:cubicBezTo>
                      <a:lnTo>
                        <a:pt x="19471" y="391"/>
                      </a:lnTo>
                      <a:lnTo>
                        <a:pt x="20734" y="391"/>
                      </a:lnTo>
                      <a:cubicBezTo>
                        <a:pt x="21038" y="391"/>
                        <a:pt x="21286" y="700"/>
                        <a:pt x="21286" y="1079"/>
                      </a:cubicBezTo>
                      <a:cubicBezTo>
                        <a:pt x="21286" y="1079"/>
                        <a:pt x="21286" y="4172"/>
                        <a:pt x="21286" y="4172"/>
                      </a:cubicBezTo>
                      <a:close/>
                      <a:moveTo>
                        <a:pt x="20577" y="6186"/>
                      </a:moveTo>
                      <a:lnTo>
                        <a:pt x="1023" y="6186"/>
                      </a:lnTo>
                      <a:lnTo>
                        <a:pt x="1023" y="5671"/>
                      </a:lnTo>
                      <a:cubicBezTo>
                        <a:pt x="1088" y="5684"/>
                        <a:pt x="1154" y="5693"/>
                        <a:pt x="1221" y="5693"/>
                      </a:cubicBezTo>
                      <a:cubicBezTo>
                        <a:pt x="1678" y="5693"/>
                        <a:pt x="2076" y="5379"/>
                        <a:pt x="2286" y="4915"/>
                      </a:cubicBezTo>
                      <a:cubicBezTo>
                        <a:pt x="2495" y="5379"/>
                        <a:pt x="2893" y="5693"/>
                        <a:pt x="3350" y="5693"/>
                      </a:cubicBezTo>
                      <a:cubicBezTo>
                        <a:pt x="3806" y="5693"/>
                        <a:pt x="4205" y="5379"/>
                        <a:pt x="4414" y="4915"/>
                      </a:cubicBezTo>
                      <a:cubicBezTo>
                        <a:pt x="4624" y="5379"/>
                        <a:pt x="5022" y="5693"/>
                        <a:pt x="5478" y="5693"/>
                      </a:cubicBezTo>
                      <a:cubicBezTo>
                        <a:pt x="5935" y="5693"/>
                        <a:pt x="6333" y="5379"/>
                        <a:pt x="6543" y="4915"/>
                      </a:cubicBezTo>
                      <a:cubicBezTo>
                        <a:pt x="6752" y="5379"/>
                        <a:pt x="7150" y="5693"/>
                        <a:pt x="7607" y="5693"/>
                      </a:cubicBezTo>
                      <a:cubicBezTo>
                        <a:pt x="8064" y="5693"/>
                        <a:pt x="8462" y="5379"/>
                        <a:pt x="8671" y="4915"/>
                      </a:cubicBezTo>
                      <a:cubicBezTo>
                        <a:pt x="8881" y="5379"/>
                        <a:pt x="9279" y="5693"/>
                        <a:pt x="9736" y="5693"/>
                      </a:cubicBezTo>
                      <a:cubicBezTo>
                        <a:pt x="10192" y="5693"/>
                        <a:pt x="10591" y="5379"/>
                        <a:pt x="10800" y="4915"/>
                      </a:cubicBezTo>
                      <a:cubicBezTo>
                        <a:pt x="11010" y="5379"/>
                        <a:pt x="11408" y="5693"/>
                        <a:pt x="11864" y="5693"/>
                      </a:cubicBezTo>
                      <a:cubicBezTo>
                        <a:pt x="12321" y="5693"/>
                        <a:pt x="12719" y="5379"/>
                        <a:pt x="12929" y="4915"/>
                      </a:cubicBezTo>
                      <a:cubicBezTo>
                        <a:pt x="13138" y="5379"/>
                        <a:pt x="13536" y="5693"/>
                        <a:pt x="13993" y="5693"/>
                      </a:cubicBezTo>
                      <a:cubicBezTo>
                        <a:pt x="14450" y="5693"/>
                        <a:pt x="14848" y="5379"/>
                        <a:pt x="15057" y="4915"/>
                      </a:cubicBezTo>
                      <a:cubicBezTo>
                        <a:pt x="15267" y="5379"/>
                        <a:pt x="15665" y="5693"/>
                        <a:pt x="16122" y="5693"/>
                      </a:cubicBezTo>
                      <a:cubicBezTo>
                        <a:pt x="16578" y="5693"/>
                        <a:pt x="16976" y="5379"/>
                        <a:pt x="17186" y="4915"/>
                      </a:cubicBezTo>
                      <a:cubicBezTo>
                        <a:pt x="17395" y="5379"/>
                        <a:pt x="17794" y="5693"/>
                        <a:pt x="18250" y="5693"/>
                      </a:cubicBezTo>
                      <a:cubicBezTo>
                        <a:pt x="18707" y="5693"/>
                        <a:pt x="19105" y="5379"/>
                        <a:pt x="19315" y="4915"/>
                      </a:cubicBezTo>
                      <a:cubicBezTo>
                        <a:pt x="19524" y="5379"/>
                        <a:pt x="19922" y="5693"/>
                        <a:pt x="20379" y="5693"/>
                      </a:cubicBezTo>
                      <a:cubicBezTo>
                        <a:pt x="20446" y="5693"/>
                        <a:pt x="20512" y="5684"/>
                        <a:pt x="20577" y="5671"/>
                      </a:cubicBezTo>
                      <a:cubicBezTo>
                        <a:pt x="20577" y="5671"/>
                        <a:pt x="20577" y="6186"/>
                        <a:pt x="20577" y="6186"/>
                      </a:cubicBezTo>
                      <a:close/>
                      <a:moveTo>
                        <a:pt x="20577" y="18558"/>
                      </a:moveTo>
                      <a:lnTo>
                        <a:pt x="8473" y="18558"/>
                      </a:lnTo>
                      <a:lnTo>
                        <a:pt x="8473" y="8098"/>
                      </a:lnTo>
                      <a:cubicBezTo>
                        <a:pt x="8473" y="7746"/>
                        <a:pt x="8244" y="7460"/>
                        <a:pt x="7962" y="7460"/>
                      </a:cubicBezTo>
                      <a:lnTo>
                        <a:pt x="2995" y="7460"/>
                      </a:lnTo>
                      <a:cubicBezTo>
                        <a:pt x="2713" y="7460"/>
                        <a:pt x="2483" y="7746"/>
                        <a:pt x="2483" y="8098"/>
                      </a:cubicBezTo>
                      <a:lnTo>
                        <a:pt x="2483" y="18558"/>
                      </a:lnTo>
                      <a:lnTo>
                        <a:pt x="1023" y="18558"/>
                      </a:lnTo>
                      <a:lnTo>
                        <a:pt x="1023" y="6577"/>
                      </a:lnTo>
                      <a:lnTo>
                        <a:pt x="20577" y="6577"/>
                      </a:lnTo>
                      <a:cubicBezTo>
                        <a:pt x="20577" y="6577"/>
                        <a:pt x="20577" y="18558"/>
                        <a:pt x="20577" y="18558"/>
                      </a:cubicBezTo>
                      <a:close/>
                      <a:moveTo>
                        <a:pt x="20577" y="21209"/>
                      </a:moveTo>
                      <a:lnTo>
                        <a:pt x="8473" y="21209"/>
                      </a:lnTo>
                      <a:lnTo>
                        <a:pt x="8473" y="18949"/>
                      </a:lnTo>
                      <a:lnTo>
                        <a:pt x="20577" y="18949"/>
                      </a:lnTo>
                      <a:cubicBezTo>
                        <a:pt x="20577" y="18949"/>
                        <a:pt x="20577" y="21209"/>
                        <a:pt x="20577" y="21209"/>
                      </a:cubicBezTo>
                      <a:close/>
                      <a:moveTo>
                        <a:pt x="8160" y="21158"/>
                      </a:moveTo>
                      <a:lnTo>
                        <a:pt x="2797" y="21158"/>
                      </a:lnTo>
                      <a:lnTo>
                        <a:pt x="2797" y="8098"/>
                      </a:lnTo>
                      <a:cubicBezTo>
                        <a:pt x="2797" y="7962"/>
                        <a:pt x="2886" y="7851"/>
                        <a:pt x="2995" y="7851"/>
                      </a:cubicBezTo>
                      <a:lnTo>
                        <a:pt x="7962" y="7851"/>
                      </a:lnTo>
                      <a:cubicBezTo>
                        <a:pt x="8071" y="7851"/>
                        <a:pt x="8160" y="7962"/>
                        <a:pt x="8160" y="8098"/>
                      </a:cubicBezTo>
                      <a:cubicBezTo>
                        <a:pt x="8160" y="8098"/>
                        <a:pt x="8160" y="21158"/>
                        <a:pt x="8160" y="21158"/>
                      </a:cubicBezTo>
                      <a:close/>
                      <a:moveTo>
                        <a:pt x="2483" y="21209"/>
                      </a:moveTo>
                      <a:lnTo>
                        <a:pt x="1023" y="21209"/>
                      </a:lnTo>
                      <a:lnTo>
                        <a:pt x="1023" y="18949"/>
                      </a:lnTo>
                      <a:lnTo>
                        <a:pt x="2483" y="18949"/>
                      </a:lnTo>
                      <a:cubicBezTo>
                        <a:pt x="2483" y="18949"/>
                        <a:pt x="2483" y="21209"/>
                        <a:pt x="2483" y="21209"/>
                      </a:cubicBezTo>
                      <a:close/>
                      <a:moveTo>
                        <a:pt x="314" y="4172"/>
                      </a:moveTo>
                      <a:lnTo>
                        <a:pt x="314" y="1079"/>
                      </a:lnTo>
                      <a:cubicBezTo>
                        <a:pt x="314" y="700"/>
                        <a:pt x="562" y="391"/>
                        <a:pt x="866" y="391"/>
                      </a:cubicBezTo>
                      <a:lnTo>
                        <a:pt x="2129" y="391"/>
                      </a:lnTo>
                      <a:lnTo>
                        <a:pt x="2129" y="4172"/>
                      </a:lnTo>
                      <a:cubicBezTo>
                        <a:pt x="2129" y="4795"/>
                        <a:pt x="1722" y="5302"/>
                        <a:pt x="1221" y="5302"/>
                      </a:cubicBezTo>
                      <a:cubicBezTo>
                        <a:pt x="721" y="5302"/>
                        <a:pt x="314" y="4795"/>
                        <a:pt x="314" y="4172"/>
                      </a:cubicBezTo>
                      <a:close/>
                      <a:moveTo>
                        <a:pt x="2442" y="391"/>
                      </a:moveTo>
                      <a:lnTo>
                        <a:pt x="4257" y="391"/>
                      </a:lnTo>
                      <a:lnTo>
                        <a:pt x="4257" y="4172"/>
                      </a:lnTo>
                      <a:cubicBezTo>
                        <a:pt x="4257" y="4795"/>
                        <a:pt x="3850" y="5302"/>
                        <a:pt x="3350" y="5302"/>
                      </a:cubicBezTo>
                      <a:cubicBezTo>
                        <a:pt x="2849" y="5302"/>
                        <a:pt x="2442" y="4795"/>
                        <a:pt x="2442" y="4172"/>
                      </a:cubicBezTo>
                      <a:cubicBezTo>
                        <a:pt x="2442" y="4172"/>
                        <a:pt x="2442" y="391"/>
                        <a:pt x="2442" y="391"/>
                      </a:cubicBezTo>
                      <a:close/>
                      <a:moveTo>
                        <a:pt x="4571" y="391"/>
                      </a:moveTo>
                      <a:lnTo>
                        <a:pt x="6386" y="391"/>
                      </a:lnTo>
                      <a:lnTo>
                        <a:pt x="6386" y="4172"/>
                      </a:lnTo>
                      <a:cubicBezTo>
                        <a:pt x="6386" y="4795"/>
                        <a:pt x="5979" y="5302"/>
                        <a:pt x="5478" y="5302"/>
                      </a:cubicBezTo>
                      <a:cubicBezTo>
                        <a:pt x="4978" y="5302"/>
                        <a:pt x="4571" y="4795"/>
                        <a:pt x="4571" y="4172"/>
                      </a:cubicBezTo>
                      <a:cubicBezTo>
                        <a:pt x="4571" y="4172"/>
                        <a:pt x="4571" y="391"/>
                        <a:pt x="4571" y="391"/>
                      </a:cubicBezTo>
                      <a:close/>
                      <a:moveTo>
                        <a:pt x="6700" y="391"/>
                      </a:moveTo>
                      <a:lnTo>
                        <a:pt x="8515" y="391"/>
                      </a:lnTo>
                      <a:lnTo>
                        <a:pt x="8515" y="4172"/>
                      </a:lnTo>
                      <a:cubicBezTo>
                        <a:pt x="8515" y="4795"/>
                        <a:pt x="8107" y="5302"/>
                        <a:pt x="7607" y="5302"/>
                      </a:cubicBezTo>
                      <a:cubicBezTo>
                        <a:pt x="7107" y="5302"/>
                        <a:pt x="6700" y="4795"/>
                        <a:pt x="6700" y="4172"/>
                      </a:cubicBezTo>
                      <a:cubicBezTo>
                        <a:pt x="6700" y="4172"/>
                        <a:pt x="6700" y="391"/>
                        <a:pt x="6700" y="391"/>
                      </a:cubicBezTo>
                      <a:close/>
                      <a:moveTo>
                        <a:pt x="8828" y="391"/>
                      </a:moveTo>
                      <a:lnTo>
                        <a:pt x="10643" y="391"/>
                      </a:lnTo>
                      <a:lnTo>
                        <a:pt x="10643" y="4172"/>
                      </a:lnTo>
                      <a:cubicBezTo>
                        <a:pt x="10643" y="4795"/>
                        <a:pt x="10236" y="5302"/>
                        <a:pt x="9736" y="5302"/>
                      </a:cubicBezTo>
                      <a:cubicBezTo>
                        <a:pt x="9235" y="5302"/>
                        <a:pt x="8828" y="4795"/>
                        <a:pt x="8828" y="4172"/>
                      </a:cubicBezTo>
                      <a:cubicBezTo>
                        <a:pt x="8828" y="4172"/>
                        <a:pt x="8828" y="391"/>
                        <a:pt x="8828" y="391"/>
                      </a:cubicBezTo>
                      <a:close/>
                      <a:moveTo>
                        <a:pt x="10957" y="391"/>
                      </a:moveTo>
                      <a:lnTo>
                        <a:pt x="12772" y="391"/>
                      </a:lnTo>
                      <a:lnTo>
                        <a:pt x="12772" y="4172"/>
                      </a:lnTo>
                      <a:cubicBezTo>
                        <a:pt x="12772" y="4795"/>
                        <a:pt x="12365" y="5302"/>
                        <a:pt x="11864" y="5302"/>
                      </a:cubicBezTo>
                      <a:cubicBezTo>
                        <a:pt x="11364" y="5302"/>
                        <a:pt x="10957" y="4795"/>
                        <a:pt x="10957" y="4172"/>
                      </a:cubicBezTo>
                      <a:cubicBezTo>
                        <a:pt x="10957" y="4172"/>
                        <a:pt x="10957" y="391"/>
                        <a:pt x="10957" y="391"/>
                      </a:cubicBezTo>
                      <a:close/>
                      <a:moveTo>
                        <a:pt x="13086" y="391"/>
                      </a:moveTo>
                      <a:lnTo>
                        <a:pt x="14900" y="391"/>
                      </a:lnTo>
                      <a:lnTo>
                        <a:pt x="14900" y="4172"/>
                      </a:lnTo>
                      <a:cubicBezTo>
                        <a:pt x="14900" y="4795"/>
                        <a:pt x="14493" y="5302"/>
                        <a:pt x="13993" y="5302"/>
                      </a:cubicBezTo>
                      <a:cubicBezTo>
                        <a:pt x="13493" y="5302"/>
                        <a:pt x="13086" y="4795"/>
                        <a:pt x="13086" y="4172"/>
                      </a:cubicBezTo>
                      <a:cubicBezTo>
                        <a:pt x="13086" y="4172"/>
                        <a:pt x="13086" y="391"/>
                        <a:pt x="13086" y="391"/>
                      </a:cubicBezTo>
                      <a:close/>
                      <a:moveTo>
                        <a:pt x="15214" y="391"/>
                      </a:moveTo>
                      <a:lnTo>
                        <a:pt x="17029" y="391"/>
                      </a:lnTo>
                      <a:lnTo>
                        <a:pt x="17029" y="4172"/>
                      </a:lnTo>
                      <a:cubicBezTo>
                        <a:pt x="17029" y="4795"/>
                        <a:pt x="16622" y="5302"/>
                        <a:pt x="16122" y="5302"/>
                      </a:cubicBezTo>
                      <a:cubicBezTo>
                        <a:pt x="15621" y="5302"/>
                        <a:pt x="15214" y="4795"/>
                        <a:pt x="15214" y="4172"/>
                      </a:cubicBezTo>
                      <a:cubicBezTo>
                        <a:pt x="15214" y="4172"/>
                        <a:pt x="15214" y="391"/>
                        <a:pt x="15214" y="391"/>
                      </a:cubicBezTo>
                      <a:close/>
                      <a:moveTo>
                        <a:pt x="17343" y="391"/>
                      </a:moveTo>
                      <a:lnTo>
                        <a:pt x="19158" y="391"/>
                      </a:lnTo>
                      <a:lnTo>
                        <a:pt x="19158" y="4172"/>
                      </a:lnTo>
                      <a:cubicBezTo>
                        <a:pt x="19158" y="4795"/>
                        <a:pt x="18751" y="5302"/>
                        <a:pt x="18250" y="5302"/>
                      </a:cubicBezTo>
                      <a:cubicBezTo>
                        <a:pt x="17750" y="5302"/>
                        <a:pt x="17343" y="4795"/>
                        <a:pt x="17343" y="4172"/>
                      </a:cubicBezTo>
                      <a:cubicBezTo>
                        <a:pt x="17343" y="4172"/>
                        <a:pt x="17343" y="391"/>
                        <a:pt x="17343" y="391"/>
                      </a:cubicBezTo>
                      <a:close/>
                      <a:moveTo>
                        <a:pt x="20734" y="0"/>
                      </a:moveTo>
                      <a:lnTo>
                        <a:pt x="19471" y="0"/>
                      </a:lnTo>
                      <a:lnTo>
                        <a:pt x="19158" y="0"/>
                      </a:lnTo>
                      <a:lnTo>
                        <a:pt x="17343" y="0"/>
                      </a:lnTo>
                      <a:lnTo>
                        <a:pt x="17029" y="0"/>
                      </a:lnTo>
                      <a:lnTo>
                        <a:pt x="15214" y="0"/>
                      </a:lnTo>
                      <a:lnTo>
                        <a:pt x="14900" y="0"/>
                      </a:lnTo>
                      <a:lnTo>
                        <a:pt x="13086" y="0"/>
                      </a:lnTo>
                      <a:lnTo>
                        <a:pt x="12772" y="0"/>
                      </a:lnTo>
                      <a:lnTo>
                        <a:pt x="10957" y="0"/>
                      </a:lnTo>
                      <a:lnTo>
                        <a:pt x="10643" y="0"/>
                      </a:lnTo>
                      <a:lnTo>
                        <a:pt x="8828" y="0"/>
                      </a:lnTo>
                      <a:lnTo>
                        <a:pt x="8515" y="0"/>
                      </a:lnTo>
                      <a:lnTo>
                        <a:pt x="6700" y="0"/>
                      </a:lnTo>
                      <a:lnTo>
                        <a:pt x="6386" y="0"/>
                      </a:lnTo>
                      <a:lnTo>
                        <a:pt x="4571" y="0"/>
                      </a:lnTo>
                      <a:lnTo>
                        <a:pt x="4257" y="0"/>
                      </a:lnTo>
                      <a:lnTo>
                        <a:pt x="2442" y="0"/>
                      </a:lnTo>
                      <a:lnTo>
                        <a:pt x="2129" y="0"/>
                      </a:lnTo>
                      <a:lnTo>
                        <a:pt x="866" y="0"/>
                      </a:lnTo>
                      <a:cubicBezTo>
                        <a:pt x="389" y="0"/>
                        <a:pt x="0" y="484"/>
                        <a:pt x="0" y="1079"/>
                      </a:cubicBezTo>
                      <a:lnTo>
                        <a:pt x="0" y="4172"/>
                      </a:lnTo>
                      <a:cubicBezTo>
                        <a:pt x="0" y="4783"/>
                        <a:pt x="291" y="5310"/>
                        <a:pt x="710" y="5551"/>
                      </a:cubicBezTo>
                      <a:lnTo>
                        <a:pt x="710" y="6577"/>
                      </a:lnTo>
                      <a:lnTo>
                        <a:pt x="710" y="18558"/>
                      </a:lnTo>
                      <a:lnTo>
                        <a:pt x="710" y="21600"/>
                      </a:lnTo>
                      <a:lnTo>
                        <a:pt x="20890" y="21600"/>
                      </a:lnTo>
                      <a:lnTo>
                        <a:pt x="20890" y="18558"/>
                      </a:lnTo>
                      <a:lnTo>
                        <a:pt x="20890" y="6577"/>
                      </a:lnTo>
                      <a:lnTo>
                        <a:pt x="20890" y="5551"/>
                      </a:lnTo>
                      <a:cubicBezTo>
                        <a:pt x="21309" y="5310"/>
                        <a:pt x="21600" y="4783"/>
                        <a:pt x="21600" y="4172"/>
                      </a:cubicBezTo>
                      <a:lnTo>
                        <a:pt x="21600" y="1079"/>
                      </a:lnTo>
                      <a:cubicBezTo>
                        <a:pt x="21600" y="484"/>
                        <a:pt x="21211" y="0"/>
                        <a:pt x="20734" y="0"/>
                      </a:cubicBezTo>
                      <a:close/>
                      <a:moveTo>
                        <a:pt x="7450" y="13056"/>
                      </a:moveTo>
                      <a:cubicBezTo>
                        <a:pt x="7450" y="13192"/>
                        <a:pt x="7361" y="13302"/>
                        <a:pt x="7252" y="13302"/>
                      </a:cubicBezTo>
                      <a:lnTo>
                        <a:pt x="3705" y="13302"/>
                      </a:lnTo>
                      <a:cubicBezTo>
                        <a:pt x="3596" y="13302"/>
                        <a:pt x="3507" y="13192"/>
                        <a:pt x="3507" y="13056"/>
                      </a:cubicBezTo>
                      <a:lnTo>
                        <a:pt x="3507" y="9079"/>
                      </a:lnTo>
                      <a:cubicBezTo>
                        <a:pt x="3507" y="8943"/>
                        <a:pt x="3596" y="8833"/>
                        <a:pt x="3705" y="8833"/>
                      </a:cubicBezTo>
                      <a:lnTo>
                        <a:pt x="7252" y="8833"/>
                      </a:lnTo>
                      <a:cubicBezTo>
                        <a:pt x="7361" y="8833"/>
                        <a:pt x="7450" y="8943"/>
                        <a:pt x="7450" y="9079"/>
                      </a:cubicBezTo>
                      <a:cubicBezTo>
                        <a:pt x="7450" y="9079"/>
                        <a:pt x="7450" y="13056"/>
                        <a:pt x="7450" y="13056"/>
                      </a:cubicBezTo>
                      <a:close/>
                      <a:moveTo>
                        <a:pt x="7252" y="8442"/>
                      </a:moveTo>
                      <a:lnTo>
                        <a:pt x="3705" y="8442"/>
                      </a:lnTo>
                      <a:cubicBezTo>
                        <a:pt x="3422" y="8442"/>
                        <a:pt x="3193" y="8728"/>
                        <a:pt x="3193" y="9079"/>
                      </a:cubicBezTo>
                      <a:lnTo>
                        <a:pt x="3193" y="13056"/>
                      </a:lnTo>
                      <a:cubicBezTo>
                        <a:pt x="3193" y="13407"/>
                        <a:pt x="3422" y="13693"/>
                        <a:pt x="3705" y="13693"/>
                      </a:cubicBezTo>
                      <a:lnTo>
                        <a:pt x="7252" y="13693"/>
                      </a:lnTo>
                      <a:cubicBezTo>
                        <a:pt x="7534" y="13693"/>
                        <a:pt x="7764" y="13407"/>
                        <a:pt x="7764" y="13056"/>
                      </a:cubicBezTo>
                      <a:lnTo>
                        <a:pt x="7764" y="9079"/>
                      </a:lnTo>
                      <a:cubicBezTo>
                        <a:pt x="7764" y="8728"/>
                        <a:pt x="7534" y="8442"/>
                        <a:pt x="7252" y="8442"/>
                      </a:cubicBezTo>
                      <a:close/>
                      <a:moveTo>
                        <a:pt x="9893" y="12665"/>
                      </a:moveTo>
                      <a:lnTo>
                        <a:pt x="14447" y="12667"/>
                      </a:lnTo>
                      <a:lnTo>
                        <a:pt x="14447" y="17232"/>
                      </a:lnTo>
                      <a:lnTo>
                        <a:pt x="10091" y="17232"/>
                      </a:lnTo>
                      <a:cubicBezTo>
                        <a:pt x="9981" y="17232"/>
                        <a:pt x="9893" y="17122"/>
                        <a:pt x="9893" y="16986"/>
                      </a:cubicBezTo>
                      <a:cubicBezTo>
                        <a:pt x="9893" y="16986"/>
                        <a:pt x="9893" y="12665"/>
                        <a:pt x="9893" y="12665"/>
                      </a:cubicBezTo>
                      <a:close/>
                      <a:moveTo>
                        <a:pt x="9893" y="8149"/>
                      </a:moveTo>
                      <a:cubicBezTo>
                        <a:pt x="9893" y="8013"/>
                        <a:pt x="9981" y="7902"/>
                        <a:pt x="10091" y="7902"/>
                      </a:cubicBezTo>
                      <a:lnTo>
                        <a:pt x="14447" y="7902"/>
                      </a:lnTo>
                      <a:lnTo>
                        <a:pt x="14447" y="12472"/>
                      </a:lnTo>
                      <a:lnTo>
                        <a:pt x="9893" y="12470"/>
                      </a:lnTo>
                      <a:cubicBezTo>
                        <a:pt x="9893" y="12470"/>
                        <a:pt x="9893" y="8149"/>
                        <a:pt x="9893" y="8149"/>
                      </a:cubicBezTo>
                      <a:close/>
                      <a:moveTo>
                        <a:pt x="14604" y="12667"/>
                      </a:moveTo>
                      <a:lnTo>
                        <a:pt x="19158" y="12669"/>
                      </a:lnTo>
                      <a:lnTo>
                        <a:pt x="19158" y="16986"/>
                      </a:lnTo>
                      <a:cubicBezTo>
                        <a:pt x="19158" y="17122"/>
                        <a:pt x="19069" y="17232"/>
                        <a:pt x="18960" y="17232"/>
                      </a:cubicBezTo>
                      <a:lnTo>
                        <a:pt x="14604" y="17232"/>
                      </a:lnTo>
                      <a:cubicBezTo>
                        <a:pt x="14604" y="17232"/>
                        <a:pt x="14604" y="12667"/>
                        <a:pt x="14604" y="12667"/>
                      </a:cubicBezTo>
                      <a:close/>
                      <a:moveTo>
                        <a:pt x="14604" y="7902"/>
                      </a:moveTo>
                      <a:lnTo>
                        <a:pt x="18960" y="7902"/>
                      </a:lnTo>
                      <a:cubicBezTo>
                        <a:pt x="19069" y="7902"/>
                        <a:pt x="19158" y="8013"/>
                        <a:pt x="19158" y="8149"/>
                      </a:cubicBezTo>
                      <a:lnTo>
                        <a:pt x="19158" y="12474"/>
                      </a:lnTo>
                      <a:lnTo>
                        <a:pt x="14604" y="12472"/>
                      </a:lnTo>
                      <a:cubicBezTo>
                        <a:pt x="14604" y="12472"/>
                        <a:pt x="14604" y="7902"/>
                        <a:pt x="14604" y="7902"/>
                      </a:cubicBezTo>
                      <a:close/>
                      <a:moveTo>
                        <a:pt x="10091" y="17623"/>
                      </a:moveTo>
                      <a:lnTo>
                        <a:pt x="18960" y="17623"/>
                      </a:lnTo>
                      <a:cubicBezTo>
                        <a:pt x="19242" y="17623"/>
                        <a:pt x="19471" y="17337"/>
                        <a:pt x="19471" y="16986"/>
                      </a:cubicBezTo>
                      <a:lnTo>
                        <a:pt x="19471" y="8149"/>
                      </a:lnTo>
                      <a:cubicBezTo>
                        <a:pt x="19471" y="7797"/>
                        <a:pt x="19242" y="7512"/>
                        <a:pt x="18960" y="7512"/>
                      </a:cubicBezTo>
                      <a:lnTo>
                        <a:pt x="10091" y="7512"/>
                      </a:lnTo>
                      <a:cubicBezTo>
                        <a:pt x="9808" y="7512"/>
                        <a:pt x="9579" y="7797"/>
                        <a:pt x="9579" y="8149"/>
                      </a:cubicBezTo>
                      <a:lnTo>
                        <a:pt x="9579" y="16986"/>
                      </a:lnTo>
                      <a:cubicBezTo>
                        <a:pt x="9579" y="17337"/>
                        <a:pt x="9808" y="17623"/>
                        <a:pt x="10091" y="17623"/>
                      </a:cubicBezTo>
                      <a:close/>
                      <a:moveTo>
                        <a:pt x="7450" y="16195"/>
                      </a:moveTo>
                      <a:cubicBezTo>
                        <a:pt x="7450" y="16331"/>
                        <a:pt x="7361" y="16442"/>
                        <a:pt x="7252" y="16442"/>
                      </a:cubicBezTo>
                      <a:cubicBezTo>
                        <a:pt x="7143" y="16442"/>
                        <a:pt x="7054" y="16331"/>
                        <a:pt x="7054" y="16195"/>
                      </a:cubicBezTo>
                      <a:lnTo>
                        <a:pt x="7054" y="15312"/>
                      </a:lnTo>
                      <a:cubicBezTo>
                        <a:pt x="7054" y="15176"/>
                        <a:pt x="7143" y="15065"/>
                        <a:pt x="7252" y="15065"/>
                      </a:cubicBezTo>
                      <a:cubicBezTo>
                        <a:pt x="7361" y="15065"/>
                        <a:pt x="7450" y="15176"/>
                        <a:pt x="7450" y="15312"/>
                      </a:cubicBezTo>
                      <a:cubicBezTo>
                        <a:pt x="7450" y="15312"/>
                        <a:pt x="7450" y="16195"/>
                        <a:pt x="7450" y="16195"/>
                      </a:cubicBezTo>
                      <a:close/>
                      <a:moveTo>
                        <a:pt x="7252" y="14675"/>
                      </a:moveTo>
                      <a:cubicBezTo>
                        <a:pt x="6970" y="14675"/>
                        <a:pt x="6741" y="14960"/>
                        <a:pt x="6741" y="15312"/>
                      </a:cubicBezTo>
                      <a:lnTo>
                        <a:pt x="6741" y="16195"/>
                      </a:lnTo>
                      <a:cubicBezTo>
                        <a:pt x="6741" y="16547"/>
                        <a:pt x="6970" y="16833"/>
                        <a:pt x="7252" y="16833"/>
                      </a:cubicBezTo>
                      <a:cubicBezTo>
                        <a:pt x="7534" y="16833"/>
                        <a:pt x="7764" y="16547"/>
                        <a:pt x="7764" y="16195"/>
                      </a:cubicBezTo>
                      <a:lnTo>
                        <a:pt x="7764" y="15312"/>
                      </a:lnTo>
                      <a:cubicBezTo>
                        <a:pt x="7764" y="14960"/>
                        <a:pt x="7534" y="14675"/>
                        <a:pt x="7252" y="14675"/>
                      </a:cubicBezTo>
                      <a:close/>
                    </a:path>
                  </a:pathLst>
                </a:custGeom>
                <a:solidFill>
                  <a:srgbClr val="23232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sp>
            <p:nvSpPr>
              <p:cNvPr id="2217" name="Store A"/>
              <p:cNvSpPr txBox="1"/>
              <p:nvPr/>
            </p:nvSpPr>
            <p:spPr>
              <a:xfrm>
                <a:off x="403567" y="-1"/>
                <a:ext cx="1228329" cy="5111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1" sz="24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Store A</a:t>
                </a:r>
              </a:p>
            </p:txBody>
          </p:sp>
        </p:grpSp>
        <p:grpSp>
          <p:nvGrpSpPr>
            <p:cNvPr id="2225" name="Group"/>
            <p:cNvGrpSpPr/>
            <p:nvPr/>
          </p:nvGrpSpPr>
          <p:grpSpPr>
            <a:xfrm>
              <a:off x="3579340" y="0"/>
              <a:ext cx="2035464" cy="2450003"/>
              <a:chOff x="0" y="0"/>
              <a:chExt cx="2035462" cy="2450002"/>
            </a:xfrm>
          </p:grpSpPr>
          <p:grpSp>
            <p:nvGrpSpPr>
              <p:cNvPr id="2223" name="Group"/>
              <p:cNvGrpSpPr/>
              <p:nvPr/>
            </p:nvGrpSpPr>
            <p:grpSpPr>
              <a:xfrm>
                <a:off x="0" y="582211"/>
                <a:ext cx="2035463" cy="1867792"/>
                <a:chOff x="0" y="0"/>
                <a:chExt cx="2035462" cy="1867790"/>
              </a:xfrm>
            </p:grpSpPr>
            <p:sp>
              <p:nvSpPr>
                <p:cNvPr id="2219" name="Shape"/>
                <p:cNvSpPr/>
                <p:nvPr/>
              </p:nvSpPr>
              <p:spPr>
                <a:xfrm>
                  <a:off x="75034" y="360173"/>
                  <a:ext cx="1872173" cy="14901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7E3B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220" name="Shape"/>
                <p:cNvSpPr/>
                <p:nvPr/>
              </p:nvSpPr>
              <p:spPr>
                <a:xfrm>
                  <a:off x="15006" y="17151"/>
                  <a:ext cx="1939037" cy="1834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110" y="4050"/>
                      </a:moveTo>
                      <a:lnTo>
                        <a:pt x="20110" y="0"/>
                      </a:lnTo>
                      <a:lnTo>
                        <a:pt x="17876" y="0"/>
                      </a:lnTo>
                      <a:lnTo>
                        <a:pt x="17876" y="4050"/>
                      </a:lnTo>
                      <a:cubicBezTo>
                        <a:pt x="17876" y="4796"/>
                        <a:pt x="18376" y="5400"/>
                        <a:pt x="18993" y="5400"/>
                      </a:cubicBezTo>
                      <a:lnTo>
                        <a:pt x="18993" y="5400"/>
                      </a:lnTo>
                      <a:cubicBezTo>
                        <a:pt x="19610" y="5400"/>
                        <a:pt x="20110" y="4796"/>
                        <a:pt x="20110" y="4050"/>
                      </a:cubicBezTo>
                      <a:close/>
                      <a:moveTo>
                        <a:pt x="15641" y="4050"/>
                      </a:moveTo>
                      <a:lnTo>
                        <a:pt x="15641" y="0"/>
                      </a:lnTo>
                      <a:lnTo>
                        <a:pt x="13407" y="0"/>
                      </a:lnTo>
                      <a:lnTo>
                        <a:pt x="13407" y="4050"/>
                      </a:lnTo>
                      <a:cubicBezTo>
                        <a:pt x="13407" y="4796"/>
                        <a:pt x="13907" y="5400"/>
                        <a:pt x="14524" y="5400"/>
                      </a:cubicBezTo>
                      <a:lnTo>
                        <a:pt x="14524" y="5400"/>
                      </a:lnTo>
                      <a:cubicBezTo>
                        <a:pt x="15141" y="5400"/>
                        <a:pt x="15641" y="4796"/>
                        <a:pt x="15641" y="4050"/>
                      </a:cubicBezTo>
                      <a:close/>
                      <a:moveTo>
                        <a:pt x="11172" y="4050"/>
                      </a:moveTo>
                      <a:lnTo>
                        <a:pt x="11172" y="0"/>
                      </a:lnTo>
                      <a:lnTo>
                        <a:pt x="8938" y="0"/>
                      </a:lnTo>
                      <a:lnTo>
                        <a:pt x="8938" y="4050"/>
                      </a:lnTo>
                      <a:cubicBezTo>
                        <a:pt x="8938" y="4796"/>
                        <a:pt x="9438" y="5400"/>
                        <a:pt x="10055" y="5400"/>
                      </a:cubicBezTo>
                      <a:lnTo>
                        <a:pt x="10055" y="5400"/>
                      </a:lnTo>
                      <a:cubicBezTo>
                        <a:pt x="10672" y="5400"/>
                        <a:pt x="11172" y="4796"/>
                        <a:pt x="11172" y="4050"/>
                      </a:cubicBezTo>
                      <a:close/>
                      <a:moveTo>
                        <a:pt x="6703" y="4050"/>
                      </a:moveTo>
                      <a:lnTo>
                        <a:pt x="6703" y="0"/>
                      </a:lnTo>
                      <a:lnTo>
                        <a:pt x="4469" y="0"/>
                      </a:lnTo>
                      <a:lnTo>
                        <a:pt x="4469" y="4050"/>
                      </a:lnTo>
                      <a:cubicBezTo>
                        <a:pt x="4469" y="4796"/>
                        <a:pt x="4969" y="5400"/>
                        <a:pt x="5586" y="5400"/>
                      </a:cubicBezTo>
                      <a:lnTo>
                        <a:pt x="5586" y="5400"/>
                      </a:lnTo>
                      <a:cubicBezTo>
                        <a:pt x="6203" y="5400"/>
                        <a:pt x="6703" y="4796"/>
                        <a:pt x="6703" y="4050"/>
                      </a:cubicBezTo>
                      <a:close/>
                      <a:moveTo>
                        <a:pt x="2234" y="4050"/>
                      </a:moveTo>
                      <a:lnTo>
                        <a:pt x="2234" y="0"/>
                      </a:lnTo>
                      <a:lnTo>
                        <a:pt x="745" y="0"/>
                      </a:lnTo>
                      <a:cubicBezTo>
                        <a:pt x="333" y="0"/>
                        <a:pt x="0" y="403"/>
                        <a:pt x="0" y="900"/>
                      </a:cubicBezTo>
                      <a:lnTo>
                        <a:pt x="0" y="4050"/>
                      </a:lnTo>
                      <a:cubicBezTo>
                        <a:pt x="0" y="4796"/>
                        <a:pt x="500" y="5400"/>
                        <a:pt x="1117" y="5400"/>
                      </a:cubicBezTo>
                      <a:lnTo>
                        <a:pt x="1117" y="5400"/>
                      </a:lnTo>
                      <a:cubicBezTo>
                        <a:pt x="1734" y="5400"/>
                        <a:pt x="2234" y="4796"/>
                        <a:pt x="2234" y="4050"/>
                      </a:cubicBezTo>
                      <a:close/>
                      <a:moveTo>
                        <a:pt x="21600" y="18900"/>
                      </a:moveTo>
                      <a:lnTo>
                        <a:pt x="21600" y="21600"/>
                      </a:lnTo>
                      <a:lnTo>
                        <a:pt x="745" y="21600"/>
                      </a:lnTo>
                      <a:lnTo>
                        <a:pt x="745" y="18900"/>
                      </a:lnTo>
                      <a:lnTo>
                        <a:pt x="2607" y="18900"/>
                      </a:lnTo>
                      <a:lnTo>
                        <a:pt x="2607" y="21548"/>
                      </a:lnTo>
                      <a:lnTo>
                        <a:pt x="8565" y="21548"/>
                      </a:lnTo>
                      <a:lnTo>
                        <a:pt x="8565" y="18900"/>
                      </a:lnTo>
                      <a:cubicBezTo>
                        <a:pt x="8565" y="18900"/>
                        <a:pt x="21600" y="18900"/>
                        <a:pt x="21600" y="18900"/>
                      </a:cubicBezTo>
                      <a:close/>
                    </a:path>
                  </a:pathLst>
                </a:custGeom>
                <a:solidFill>
                  <a:srgbClr val="FE552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221" name="Shape"/>
                <p:cNvSpPr/>
                <p:nvPr/>
              </p:nvSpPr>
              <p:spPr>
                <a:xfrm>
                  <a:off x="210097" y="17151"/>
                  <a:ext cx="1805309" cy="14901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4985"/>
                      </a:moveTo>
                      <a:lnTo>
                        <a:pt x="21600" y="1108"/>
                      </a:lnTo>
                      <a:cubicBezTo>
                        <a:pt x="21600" y="496"/>
                        <a:pt x="21242" y="0"/>
                        <a:pt x="20800" y="0"/>
                      </a:cubicBezTo>
                      <a:lnTo>
                        <a:pt x="19200" y="0"/>
                      </a:lnTo>
                      <a:lnTo>
                        <a:pt x="19200" y="4985"/>
                      </a:lnTo>
                      <a:cubicBezTo>
                        <a:pt x="19200" y="5902"/>
                        <a:pt x="19737" y="6646"/>
                        <a:pt x="20400" y="6646"/>
                      </a:cubicBezTo>
                      <a:lnTo>
                        <a:pt x="20400" y="6646"/>
                      </a:lnTo>
                      <a:cubicBezTo>
                        <a:pt x="21063" y="6646"/>
                        <a:pt x="21600" y="5902"/>
                        <a:pt x="21600" y="4985"/>
                      </a:cubicBezTo>
                      <a:close/>
                      <a:moveTo>
                        <a:pt x="16800" y="4985"/>
                      </a:moveTo>
                      <a:lnTo>
                        <a:pt x="16800" y="0"/>
                      </a:lnTo>
                      <a:lnTo>
                        <a:pt x="14400" y="0"/>
                      </a:lnTo>
                      <a:lnTo>
                        <a:pt x="14400" y="4985"/>
                      </a:lnTo>
                      <a:cubicBezTo>
                        <a:pt x="14400" y="5902"/>
                        <a:pt x="14937" y="6646"/>
                        <a:pt x="15600" y="6646"/>
                      </a:cubicBezTo>
                      <a:lnTo>
                        <a:pt x="15600" y="6646"/>
                      </a:lnTo>
                      <a:cubicBezTo>
                        <a:pt x="16263" y="6646"/>
                        <a:pt x="16800" y="5902"/>
                        <a:pt x="16800" y="4985"/>
                      </a:cubicBezTo>
                      <a:close/>
                      <a:moveTo>
                        <a:pt x="12000" y="4985"/>
                      </a:moveTo>
                      <a:lnTo>
                        <a:pt x="12000" y="0"/>
                      </a:lnTo>
                      <a:lnTo>
                        <a:pt x="9600" y="0"/>
                      </a:lnTo>
                      <a:lnTo>
                        <a:pt x="9600" y="4985"/>
                      </a:lnTo>
                      <a:cubicBezTo>
                        <a:pt x="9600" y="5902"/>
                        <a:pt x="10137" y="6646"/>
                        <a:pt x="10800" y="6646"/>
                      </a:cubicBezTo>
                      <a:lnTo>
                        <a:pt x="10800" y="6646"/>
                      </a:lnTo>
                      <a:cubicBezTo>
                        <a:pt x="11463" y="6646"/>
                        <a:pt x="12000" y="5902"/>
                        <a:pt x="12000" y="4985"/>
                      </a:cubicBezTo>
                      <a:close/>
                      <a:moveTo>
                        <a:pt x="7200" y="4985"/>
                      </a:moveTo>
                      <a:lnTo>
                        <a:pt x="7200" y="0"/>
                      </a:lnTo>
                      <a:lnTo>
                        <a:pt x="4800" y="0"/>
                      </a:lnTo>
                      <a:lnTo>
                        <a:pt x="4800" y="4985"/>
                      </a:lnTo>
                      <a:cubicBezTo>
                        <a:pt x="4800" y="5902"/>
                        <a:pt x="5337" y="6646"/>
                        <a:pt x="6000" y="6646"/>
                      </a:cubicBezTo>
                      <a:lnTo>
                        <a:pt x="6000" y="6646"/>
                      </a:lnTo>
                      <a:cubicBezTo>
                        <a:pt x="6663" y="6646"/>
                        <a:pt x="7200" y="5902"/>
                        <a:pt x="7200" y="4985"/>
                      </a:cubicBezTo>
                      <a:close/>
                      <a:moveTo>
                        <a:pt x="2400" y="4985"/>
                      </a:moveTo>
                      <a:lnTo>
                        <a:pt x="2400" y="0"/>
                      </a:lnTo>
                      <a:lnTo>
                        <a:pt x="0" y="0"/>
                      </a:lnTo>
                      <a:lnTo>
                        <a:pt x="0" y="4985"/>
                      </a:lnTo>
                      <a:cubicBezTo>
                        <a:pt x="0" y="5902"/>
                        <a:pt x="537" y="6646"/>
                        <a:pt x="1200" y="6646"/>
                      </a:cubicBezTo>
                      <a:lnTo>
                        <a:pt x="1200" y="6646"/>
                      </a:lnTo>
                      <a:cubicBezTo>
                        <a:pt x="1863" y="6646"/>
                        <a:pt x="2400" y="5902"/>
                        <a:pt x="2400" y="4985"/>
                      </a:cubicBezTo>
                      <a:close/>
                      <a:moveTo>
                        <a:pt x="6000" y="16120"/>
                      </a:moveTo>
                      <a:lnTo>
                        <a:pt x="6000" y="11135"/>
                      </a:lnTo>
                      <a:cubicBezTo>
                        <a:pt x="6000" y="10829"/>
                        <a:pt x="5821" y="10581"/>
                        <a:pt x="5600" y="10581"/>
                      </a:cubicBezTo>
                      <a:lnTo>
                        <a:pt x="1600" y="10581"/>
                      </a:lnTo>
                      <a:cubicBezTo>
                        <a:pt x="1379" y="10581"/>
                        <a:pt x="1200" y="10829"/>
                        <a:pt x="1200" y="11135"/>
                      </a:cubicBezTo>
                      <a:lnTo>
                        <a:pt x="1200" y="16120"/>
                      </a:lnTo>
                      <a:cubicBezTo>
                        <a:pt x="1200" y="16426"/>
                        <a:pt x="1379" y="16674"/>
                        <a:pt x="1600" y="16674"/>
                      </a:cubicBezTo>
                      <a:lnTo>
                        <a:pt x="5600" y="16674"/>
                      </a:lnTo>
                      <a:cubicBezTo>
                        <a:pt x="5821" y="16674"/>
                        <a:pt x="6000" y="16426"/>
                        <a:pt x="6000" y="16120"/>
                      </a:cubicBezTo>
                      <a:close/>
                      <a:moveTo>
                        <a:pt x="19200" y="9969"/>
                      </a:moveTo>
                      <a:lnTo>
                        <a:pt x="19200" y="21046"/>
                      </a:lnTo>
                      <a:cubicBezTo>
                        <a:pt x="19200" y="21352"/>
                        <a:pt x="19021" y="21600"/>
                        <a:pt x="18800" y="21600"/>
                      </a:cubicBezTo>
                      <a:lnTo>
                        <a:pt x="8800" y="21600"/>
                      </a:lnTo>
                      <a:cubicBezTo>
                        <a:pt x="8579" y="21600"/>
                        <a:pt x="8400" y="21352"/>
                        <a:pt x="8400" y="21046"/>
                      </a:cubicBezTo>
                      <a:lnTo>
                        <a:pt x="8400" y="9969"/>
                      </a:lnTo>
                      <a:cubicBezTo>
                        <a:pt x="8400" y="9663"/>
                        <a:pt x="8579" y="9415"/>
                        <a:pt x="8800" y="9415"/>
                      </a:cubicBezTo>
                      <a:lnTo>
                        <a:pt x="18800" y="9415"/>
                      </a:lnTo>
                      <a:cubicBezTo>
                        <a:pt x="19021" y="9415"/>
                        <a:pt x="19200" y="9663"/>
                        <a:pt x="19200" y="9969"/>
                      </a:cubicBezTo>
                      <a:close/>
                    </a:path>
                  </a:pathLst>
                </a:custGeom>
                <a:solidFill>
                  <a:srgbClr val="FFEFD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222" name="Shape"/>
                <p:cNvSpPr/>
                <p:nvPr/>
              </p:nvSpPr>
              <p:spPr>
                <a:xfrm>
                  <a:off x="0" y="-1"/>
                  <a:ext cx="2035463" cy="18677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286" y="4172"/>
                      </a:moveTo>
                      <a:cubicBezTo>
                        <a:pt x="21286" y="4795"/>
                        <a:pt x="20879" y="5302"/>
                        <a:pt x="20379" y="5302"/>
                      </a:cubicBezTo>
                      <a:cubicBezTo>
                        <a:pt x="19879" y="5302"/>
                        <a:pt x="19471" y="4795"/>
                        <a:pt x="19471" y="4172"/>
                      </a:cubicBezTo>
                      <a:lnTo>
                        <a:pt x="19471" y="391"/>
                      </a:lnTo>
                      <a:lnTo>
                        <a:pt x="20734" y="391"/>
                      </a:lnTo>
                      <a:cubicBezTo>
                        <a:pt x="21038" y="391"/>
                        <a:pt x="21286" y="700"/>
                        <a:pt x="21286" y="1079"/>
                      </a:cubicBezTo>
                      <a:cubicBezTo>
                        <a:pt x="21286" y="1079"/>
                        <a:pt x="21286" y="4172"/>
                        <a:pt x="21286" y="4172"/>
                      </a:cubicBezTo>
                      <a:close/>
                      <a:moveTo>
                        <a:pt x="20577" y="6186"/>
                      </a:moveTo>
                      <a:lnTo>
                        <a:pt x="1023" y="6186"/>
                      </a:lnTo>
                      <a:lnTo>
                        <a:pt x="1023" y="5671"/>
                      </a:lnTo>
                      <a:cubicBezTo>
                        <a:pt x="1088" y="5684"/>
                        <a:pt x="1154" y="5693"/>
                        <a:pt x="1221" y="5693"/>
                      </a:cubicBezTo>
                      <a:cubicBezTo>
                        <a:pt x="1678" y="5693"/>
                        <a:pt x="2076" y="5379"/>
                        <a:pt x="2286" y="4915"/>
                      </a:cubicBezTo>
                      <a:cubicBezTo>
                        <a:pt x="2495" y="5379"/>
                        <a:pt x="2893" y="5693"/>
                        <a:pt x="3350" y="5693"/>
                      </a:cubicBezTo>
                      <a:cubicBezTo>
                        <a:pt x="3806" y="5693"/>
                        <a:pt x="4205" y="5379"/>
                        <a:pt x="4414" y="4915"/>
                      </a:cubicBezTo>
                      <a:cubicBezTo>
                        <a:pt x="4624" y="5379"/>
                        <a:pt x="5022" y="5693"/>
                        <a:pt x="5478" y="5693"/>
                      </a:cubicBezTo>
                      <a:cubicBezTo>
                        <a:pt x="5935" y="5693"/>
                        <a:pt x="6333" y="5379"/>
                        <a:pt x="6543" y="4915"/>
                      </a:cubicBezTo>
                      <a:cubicBezTo>
                        <a:pt x="6752" y="5379"/>
                        <a:pt x="7150" y="5693"/>
                        <a:pt x="7607" y="5693"/>
                      </a:cubicBezTo>
                      <a:cubicBezTo>
                        <a:pt x="8064" y="5693"/>
                        <a:pt x="8462" y="5379"/>
                        <a:pt x="8671" y="4915"/>
                      </a:cubicBezTo>
                      <a:cubicBezTo>
                        <a:pt x="8881" y="5379"/>
                        <a:pt x="9279" y="5693"/>
                        <a:pt x="9736" y="5693"/>
                      </a:cubicBezTo>
                      <a:cubicBezTo>
                        <a:pt x="10192" y="5693"/>
                        <a:pt x="10591" y="5379"/>
                        <a:pt x="10800" y="4915"/>
                      </a:cubicBezTo>
                      <a:cubicBezTo>
                        <a:pt x="11010" y="5379"/>
                        <a:pt x="11408" y="5693"/>
                        <a:pt x="11864" y="5693"/>
                      </a:cubicBezTo>
                      <a:cubicBezTo>
                        <a:pt x="12321" y="5693"/>
                        <a:pt x="12719" y="5379"/>
                        <a:pt x="12929" y="4915"/>
                      </a:cubicBezTo>
                      <a:cubicBezTo>
                        <a:pt x="13138" y="5379"/>
                        <a:pt x="13536" y="5693"/>
                        <a:pt x="13993" y="5693"/>
                      </a:cubicBezTo>
                      <a:cubicBezTo>
                        <a:pt x="14450" y="5693"/>
                        <a:pt x="14848" y="5379"/>
                        <a:pt x="15057" y="4915"/>
                      </a:cubicBezTo>
                      <a:cubicBezTo>
                        <a:pt x="15267" y="5379"/>
                        <a:pt x="15665" y="5693"/>
                        <a:pt x="16122" y="5693"/>
                      </a:cubicBezTo>
                      <a:cubicBezTo>
                        <a:pt x="16578" y="5693"/>
                        <a:pt x="16976" y="5379"/>
                        <a:pt x="17186" y="4915"/>
                      </a:cubicBezTo>
                      <a:cubicBezTo>
                        <a:pt x="17395" y="5379"/>
                        <a:pt x="17794" y="5693"/>
                        <a:pt x="18250" y="5693"/>
                      </a:cubicBezTo>
                      <a:cubicBezTo>
                        <a:pt x="18707" y="5693"/>
                        <a:pt x="19105" y="5379"/>
                        <a:pt x="19315" y="4915"/>
                      </a:cubicBezTo>
                      <a:cubicBezTo>
                        <a:pt x="19524" y="5379"/>
                        <a:pt x="19922" y="5693"/>
                        <a:pt x="20379" y="5693"/>
                      </a:cubicBezTo>
                      <a:cubicBezTo>
                        <a:pt x="20446" y="5693"/>
                        <a:pt x="20512" y="5684"/>
                        <a:pt x="20577" y="5671"/>
                      </a:cubicBezTo>
                      <a:cubicBezTo>
                        <a:pt x="20577" y="5671"/>
                        <a:pt x="20577" y="6186"/>
                        <a:pt x="20577" y="6186"/>
                      </a:cubicBezTo>
                      <a:close/>
                      <a:moveTo>
                        <a:pt x="20577" y="18558"/>
                      </a:moveTo>
                      <a:lnTo>
                        <a:pt x="8473" y="18558"/>
                      </a:lnTo>
                      <a:lnTo>
                        <a:pt x="8473" y="8098"/>
                      </a:lnTo>
                      <a:cubicBezTo>
                        <a:pt x="8473" y="7746"/>
                        <a:pt x="8244" y="7460"/>
                        <a:pt x="7962" y="7460"/>
                      </a:cubicBezTo>
                      <a:lnTo>
                        <a:pt x="2995" y="7460"/>
                      </a:lnTo>
                      <a:cubicBezTo>
                        <a:pt x="2713" y="7460"/>
                        <a:pt x="2483" y="7746"/>
                        <a:pt x="2483" y="8098"/>
                      </a:cubicBezTo>
                      <a:lnTo>
                        <a:pt x="2483" y="18558"/>
                      </a:lnTo>
                      <a:lnTo>
                        <a:pt x="1023" y="18558"/>
                      </a:lnTo>
                      <a:lnTo>
                        <a:pt x="1023" y="6577"/>
                      </a:lnTo>
                      <a:lnTo>
                        <a:pt x="20577" y="6577"/>
                      </a:lnTo>
                      <a:cubicBezTo>
                        <a:pt x="20577" y="6577"/>
                        <a:pt x="20577" y="18558"/>
                        <a:pt x="20577" y="18558"/>
                      </a:cubicBezTo>
                      <a:close/>
                      <a:moveTo>
                        <a:pt x="20577" y="21209"/>
                      </a:moveTo>
                      <a:lnTo>
                        <a:pt x="8473" y="21209"/>
                      </a:lnTo>
                      <a:lnTo>
                        <a:pt x="8473" y="18949"/>
                      </a:lnTo>
                      <a:lnTo>
                        <a:pt x="20577" y="18949"/>
                      </a:lnTo>
                      <a:cubicBezTo>
                        <a:pt x="20577" y="18949"/>
                        <a:pt x="20577" y="21209"/>
                        <a:pt x="20577" y="21209"/>
                      </a:cubicBezTo>
                      <a:close/>
                      <a:moveTo>
                        <a:pt x="8160" y="21158"/>
                      </a:moveTo>
                      <a:lnTo>
                        <a:pt x="2797" y="21158"/>
                      </a:lnTo>
                      <a:lnTo>
                        <a:pt x="2797" y="8098"/>
                      </a:lnTo>
                      <a:cubicBezTo>
                        <a:pt x="2797" y="7962"/>
                        <a:pt x="2886" y="7851"/>
                        <a:pt x="2995" y="7851"/>
                      </a:cubicBezTo>
                      <a:lnTo>
                        <a:pt x="7962" y="7851"/>
                      </a:lnTo>
                      <a:cubicBezTo>
                        <a:pt x="8071" y="7851"/>
                        <a:pt x="8160" y="7962"/>
                        <a:pt x="8160" y="8098"/>
                      </a:cubicBezTo>
                      <a:cubicBezTo>
                        <a:pt x="8160" y="8098"/>
                        <a:pt x="8160" y="21158"/>
                        <a:pt x="8160" y="21158"/>
                      </a:cubicBezTo>
                      <a:close/>
                      <a:moveTo>
                        <a:pt x="2483" y="21209"/>
                      </a:moveTo>
                      <a:lnTo>
                        <a:pt x="1023" y="21209"/>
                      </a:lnTo>
                      <a:lnTo>
                        <a:pt x="1023" y="18949"/>
                      </a:lnTo>
                      <a:lnTo>
                        <a:pt x="2483" y="18949"/>
                      </a:lnTo>
                      <a:cubicBezTo>
                        <a:pt x="2483" y="18949"/>
                        <a:pt x="2483" y="21209"/>
                        <a:pt x="2483" y="21209"/>
                      </a:cubicBezTo>
                      <a:close/>
                      <a:moveTo>
                        <a:pt x="314" y="4172"/>
                      </a:moveTo>
                      <a:lnTo>
                        <a:pt x="314" y="1079"/>
                      </a:lnTo>
                      <a:cubicBezTo>
                        <a:pt x="314" y="700"/>
                        <a:pt x="562" y="391"/>
                        <a:pt x="866" y="391"/>
                      </a:cubicBezTo>
                      <a:lnTo>
                        <a:pt x="2129" y="391"/>
                      </a:lnTo>
                      <a:lnTo>
                        <a:pt x="2129" y="4172"/>
                      </a:lnTo>
                      <a:cubicBezTo>
                        <a:pt x="2129" y="4795"/>
                        <a:pt x="1722" y="5302"/>
                        <a:pt x="1221" y="5302"/>
                      </a:cubicBezTo>
                      <a:cubicBezTo>
                        <a:pt x="721" y="5302"/>
                        <a:pt x="314" y="4795"/>
                        <a:pt x="314" y="4172"/>
                      </a:cubicBezTo>
                      <a:close/>
                      <a:moveTo>
                        <a:pt x="2442" y="391"/>
                      </a:moveTo>
                      <a:lnTo>
                        <a:pt x="4257" y="391"/>
                      </a:lnTo>
                      <a:lnTo>
                        <a:pt x="4257" y="4172"/>
                      </a:lnTo>
                      <a:cubicBezTo>
                        <a:pt x="4257" y="4795"/>
                        <a:pt x="3850" y="5302"/>
                        <a:pt x="3350" y="5302"/>
                      </a:cubicBezTo>
                      <a:cubicBezTo>
                        <a:pt x="2849" y="5302"/>
                        <a:pt x="2442" y="4795"/>
                        <a:pt x="2442" y="4172"/>
                      </a:cubicBezTo>
                      <a:cubicBezTo>
                        <a:pt x="2442" y="4172"/>
                        <a:pt x="2442" y="391"/>
                        <a:pt x="2442" y="391"/>
                      </a:cubicBezTo>
                      <a:close/>
                      <a:moveTo>
                        <a:pt x="4571" y="391"/>
                      </a:moveTo>
                      <a:lnTo>
                        <a:pt x="6386" y="391"/>
                      </a:lnTo>
                      <a:lnTo>
                        <a:pt x="6386" y="4172"/>
                      </a:lnTo>
                      <a:cubicBezTo>
                        <a:pt x="6386" y="4795"/>
                        <a:pt x="5979" y="5302"/>
                        <a:pt x="5478" y="5302"/>
                      </a:cubicBezTo>
                      <a:cubicBezTo>
                        <a:pt x="4978" y="5302"/>
                        <a:pt x="4571" y="4795"/>
                        <a:pt x="4571" y="4172"/>
                      </a:cubicBezTo>
                      <a:cubicBezTo>
                        <a:pt x="4571" y="4172"/>
                        <a:pt x="4571" y="391"/>
                        <a:pt x="4571" y="391"/>
                      </a:cubicBezTo>
                      <a:close/>
                      <a:moveTo>
                        <a:pt x="6700" y="391"/>
                      </a:moveTo>
                      <a:lnTo>
                        <a:pt x="8515" y="391"/>
                      </a:lnTo>
                      <a:lnTo>
                        <a:pt x="8515" y="4172"/>
                      </a:lnTo>
                      <a:cubicBezTo>
                        <a:pt x="8515" y="4795"/>
                        <a:pt x="8107" y="5302"/>
                        <a:pt x="7607" y="5302"/>
                      </a:cubicBezTo>
                      <a:cubicBezTo>
                        <a:pt x="7107" y="5302"/>
                        <a:pt x="6700" y="4795"/>
                        <a:pt x="6700" y="4172"/>
                      </a:cubicBezTo>
                      <a:cubicBezTo>
                        <a:pt x="6700" y="4172"/>
                        <a:pt x="6700" y="391"/>
                        <a:pt x="6700" y="391"/>
                      </a:cubicBezTo>
                      <a:close/>
                      <a:moveTo>
                        <a:pt x="8828" y="391"/>
                      </a:moveTo>
                      <a:lnTo>
                        <a:pt x="10643" y="391"/>
                      </a:lnTo>
                      <a:lnTo>
                        <a:pt x="10643" y="4172"/>
                      </a:lnTo>
                      <a:cubicBezTo>
                        <a:pt x="10643" y="4795"/>
                        <a:pt x="10236" y="5302"/>
                        <a:pt x="9736" y="5302"/>
                      </a:cubicBezTo>
                      <a:cubicBezTo>
                        <a:pt x="9235" y="5302"/>
                        <a:pt x="8828" y="4795"/>
                        <a:pt x="8828" y="4172"/>
                      </a:cubicBezTo>
                      <a:cubicBezTo>
                        <a:pt x="8828" y="4172"/>
                        <a:pt x="8828" y="391"/>
                        <a:pt x="8828" y="391"/>
                      </a:cubicBezTo>
                      <a:close/>
                      <a:moveTo>
                        <a:pt x="10957" y="391"/>
                      </a:moveTo>
                      <a:lnTo>
                        <a:pt x="12772" y="391"/>
                      </a:lnTo>
                      <a:lnTo>
                        <a:pt x="12772" y="4172"/>
                      </a:lnTo>
                      <a:cubicBezTo>
                        <a:pt x="12772" y="4795"/>
                        <a:pt x="12365" y="5302"/>
                        <a:pt x="11864" y="5302"/>
                      </a:cubicBezTo>
                      <a:cubicBezTo>
                        <a:pt x="11364" y="5302"/>
                        <a:pt x="10957" y="4795"/>
                        <a:pt x="10957" y="4172"/>
                      </a:cubicBezTo>
                      <a:cubicBezTo>
                        <a:pt x="10957" y="4172"/>
                        <a:pt x="10957" y="391"/>
                        <a:pt x="10957" y="391"/>
                      </a:cubicBezTo>
                      <a:close/>
                      <a:moveTo>
                        <a:pt x="13086" y="391"/>
                      </a:moveTo>
                      <a:lnTo>
                        <a:pt x="14900" y="391"/>
                      </a:lnTo>
                      <a:lnTo>
                        <a:pt x="14900" y="4172"/>
                      </a:lnTo>
                      <a:cubicBezTo>
                        <a:pt x="14900" y="4795"/>
                        <a:pt x="14493" y="5302"/>
                        <a:pt x="13993" y="5302"/>
                      </a:cubicBezTo>
                      <a:cubicBezTo>
                        <a:pt x="13493" y="5302"/>
                        <a:pt x="13086" y="4795"/>
                        <a:pt x="13086" y="4172"/>
                      </a:cubicBezTo>
                      <a:cubicBezTo>
                        <a:pt x="13086" y="4172"/>
                        <a:pt x="13086" y="391"/>
                        <a:pt x="13086" y="391"/>
                      </a:cubicBezTo>
                      <a:close/>
                      <a:moveTo>
                        <a:pt x="15214" y="391"/>
                      </a:moveTo>
                      <a:lnTo>
                        <a:pt x="17029" y="391"/>
                      </a:lnTo>
                      <a:lnTo>
                        <a:pt x="17029" y="4172"/>
                      </a:lnTo>
                      <a:cubicBezTo>
                        <a:pt x="17029" y="4795"/>
                        <a:pt x="16622" y="5302"/>
                        <a:pt x="16122" y="5302"/>
                      </a:cubicBezTo>
                      <a:cubicBezTo>
                        <a:pt x="15621" y="5302"/>
                        <a:pt x="15214" y="4795"/>
                        <a:pt x="15214" y="4172"/>
                      </a:cubicBezTo>
                      <a:cubicBezTo>
                        <a:pt x="15214" y="4172"/>
                        <a:pt x="15214" y="391"/>
                        <a:pt x="15214" y="391"/>
                      </a:cubicBezTo>
                      <a:close/>
                      <a:moveTo>
                        <a:pt x="17343" y="391"/>
                      </a:moveTo>
                      <a:lnTo>
                        <a:pt x="19158" y="391"/>
                      </a:lnTo>
                      <a:lnTo>
                        <a:pt x="19158" y="4172"/>
                      </a:lnTo>
                      <a:cubicBezTo>
                        <a:pt x="19158" y="4795"/>
                        <a:pt x="18751" y="5302"/>
                        <a:pt x="18250" y="5302"/>
                      </a:cubicBezTo>
                      <a:cubicBezTo>
                        <a:pt x="17750" y="5302"/>
                        <a:pt x="17343" y="4795"/>
                        <a:pt x="17343" y="4172"/>
                      </a:cubicBezTo>
                      <a:cubicBezTo>
                        <a:pt x="17343" y="4172"/>
                        <a:pt x="17343" y="391"/>
                        <a:pt x="17343" y="391"/>
                      </a:cubicBezTo>
                      <a:close/>
                      <a:moveTo>
                        <a:pt x="20734" y="0"/>
                      </a:moveTo>
                      <a:lnTo>
                        <a:pt x="19471" y="0"/>
                      </a:lnTo>
                      <a:lnTo>
                        <a:pt x="19158" y="0"/>
                      </a:lnTo>
                      <a:lnTo>
                        <a:pt x="17343" y="0"/>
                      </a:lnTo>
                      <a:lnTo>
                        <a:pt x="17029" y="0"/>
                      </a:lnTo>
                      <a:lnTo>
                        <a:pt x="15214" y="0"/>
                      </a:lnTo>
                      <a:lnTo>
                        <a:pt x="14900" y="0"/>
                      </a:lnTo>
                      <a:lnTo>
                        <a:pt x="13086" y="0"/>
                      </a:lnTo>
                      <a:lnTo>
                        <a:pt x="12772" y="0"/>
                      </a:lnTo>
                      <a:lnTo>
                        <a:pt x="10957" y="0"/>
                      </a:lnTo>
                      <a:lnTo>
                        <a:pt x="10643" y="0"/>
                      </a:lnTo>
                      <a:lnTo>
                        <a:pt x="8828" y="0"/>
                      </a:lnTo>
                      <a:lnTo>
                        <a:pt x="8515" y="0"/>
                      </a:lnTo>
                      <a:lnTo>
                        <a:pt x="6700" y="0"/>
                      </a:lnTo>
                      <a:lnTo>
                        <a:pt x="6386" y="0"/>
                      </a:lnTo>
                      <a:lnTo>
                        <a:pt x="4571" y="0"/>
                      </a:lnTo>
                      <a:lnTo>
                        <a:pt x="4257" y="0"/>
                      </a:lnTo>
                      <a:lnTo>
                        <a:pt x="2442" y="0"/>
                      </a:lnTo>
                      <a:lnTo>
                        <a:pt x="2129" y="0"/>
                      </a:lnTo>
                      <a:lnTo>
                        <a:pt x="866" y="0"/>
                      </a:lnTo>
                      <a:cubicBezTo>
                        <a:pt x="389" y="0"/>
                        <a:pt x="0" y="484"/>
                        <a:pt x="0" y="1079"/>
                      </a:cubicBezTo>
                      <a:lnTo>
                        <a:pt x="0" y="4172"/>
                      </a:lnTo>
                      <a:cubicBezTo>
                        <a:pt x="0" y="4783"/>
                        <a:pt x="291" y="5310"/>
                        <a:pt x="710" y="5551"/>
                      </a:cubicBezTo>
                      <a:lnTo>
                        <a:pt x="710" y="6577"/>
                      </a:lnTo>
                      <a:lnTo>
                        <a:pt x="710" y="18558"/>
                      </a:lnTo>
                      <a:lnTo>
                        <a:pt x="710" y="21600"/>
                      </a:lnTo>
                      <a:lnTo>
                        <a:pt x="20890" y="21600"/>
                      </a:lnTo>
                      <a:lnTo>
                        <a:pt x="20890" y="18558"/>
                      </a:lnTo>
                      <a:lnTo>
                        <a:pt x="20890" y="6577"/>
                      </a:lnTo>
                      <a:lnTo>
                        <a:pt x="20890" y="5551"/>
                      </a:lnTo>
                      <a:cubicBezTo>
                        <a:pt x="21309" y="5310"/>
                        <a:pt x="21600" y="4783"/>
                        <a:pt x="21600" y="4172"/>
                      </a:cubicBezTo>
                      <a:lnTo>
                        <a:pt x="21600" y="1079"/>
                      </a:lnTo>
                      <a:cubicBezTo>
                        <a:pt x="21600" y="484"/>
                        <a:pt x="21211" y="0"/>
                        <a:pt x="20734" y="0"/>
                      </a:cubicBezTo>
                      <a:close/>
                      <a:moveTo>
                        <a:pt x="7450" y="13056"/>
                      </a:moveTo>
                      <a:cubicBezTo>
                        <a:pt x="7450" y="13192"/>
                        <a:pt x="7361" y="13302"/>
                        <a:pt x="7252" y="13302"/>
                      </a:cubicBezTo>
                      <a:lnTo>
                        <a:pt x="3705" y="13302"/>
                      </a:lnTo>
                      <a:cubicBezTo>
                        <a:pt x="3596" y="13302"/>
                        <a:pt x="3507" y="13192"/>
                        <a:pt x="3507" y="13056"/>
                      </a:cubicBezTo>
                      <a:lnTo>
                        <a:pt x="3507" y="9079"/>
                      </a:lnTo>
                      <a:cubicBezTo>
                        <a:pt x="3507" y="8943"/>
                        <a:pt x="3596" y="8833"/>
                        <a:pt x="3705" y="8833"/>
                      </a:cubicBezTo>
                      <a:lnTo>
                        <a:pt x="7252" y="8833"/>
                      </a:lnTo>
                      <a:cubicBezTo>
                        <a:pt x="7361" y="8833"/>
                        <a:pt x="7450" y="8943"/>
                        <a:pt x="7450" y="9079"/>
                      </a:cubicBezTo>
                      <a:cubicBezTo>
                        <a:pt x="7450" y="9079"/>
                        <a:pt x="7450" y="13056"/>
                        <a:pt x="7450" y="13056"/>
                      </a:cubicBezTo>
                      <a:close/>
                      <a:moveTo>
                        <a:pt x="7252" y="8442"/>
                      </a:moveTo>
                      <a:lnTo>
                        <a:pt x="3705" y="8442"/>
                      </a:lnTo>
                      <a:cubicBezTo>
                        <a:pt x="3422" y="8442"/>
                        <a:pt x="3193" y="8728"/>
                        <a:pt x="3193" y="9079"/>
                      </a:cubicBezTo>
                      <a:lnTo>
                        <a:pt x="3193" y="13056"/>
                      </a:lnTo>
                      <a:cubicBezTo>
                        <a:pt x="3193" y="13407"/>
                        <a:pt x="3422" y="13693"/>
                        <a:pt x="3705" y="13693"/>
                      </a:cubicBezTo>
                      <a:lnTo>
                        <a:pt x="7252" y="13693"/>
                      </a:lnTo>
                      <a:cubicBezTo>
                        <a:pt x="7534" y="13693"/>
                        <a:pt x="7764" y="13407"/>
                        <a:pt x="7764" y="13056"/>
                      </a:cubicBezTo>
                      <a:lnTo>
                        <a:pt x="7764" y="9079"/>
                      </a:lnTo>
                      <a:cubicBezTo>
                        <a:pt x="7764" y="8728"/>
                        <a:pt x="7534" y="8442"/>
                        <a:pt x="7252" y="8442"/>
                      </a:cubicBezTo>
                      <a:close/>
                      <a:moveTo>
                        <a:pt x="9893" y="12665"/>
                      </a:moveTo>
                      <a:lnTo>
                        <a:pt x="14447" y="12667"/>
                      </a:lnTo>
                      <a:lnTo>
                        <a:pt x="14447" y="17232"/>
                      </a:lnTo>
                      <a:lnTo>
                        <a:pt x="10091" y="17232"/>
                      </a:lnTo>
                      <a:cubicBezTo>
                        <a:pt x="9981" y="17232"/>
                        <a:pt x="9893" y="17122"/>
                        <a:pt x="9893" y="16986"/>
                      </a:cubicBezTo>
                      <a:cubicBezTo>
                        <a:pt x="9893" y="16986"/>
                        <a:pt x="9893" y="12665"/>
                        <a:pt x="9893" y="12665"/>
                      </a:cubicBezTo>
                      <a:close/>
                      <a:moveTo>
                        <a:pt x="9893" y="8149"/>
                      </a:moveTo>
                      <a:cubicBezTo>
                        <a:pt x="9893" y="8013"/>
                        <a:pt x="9981" y="7902"/>
                        <a:pt x="10091" y="7902"/>
                      </a:cubicBezTo>
                      <a:lnTo>
                        <a:pt x="14447" y="7902"/>
                      </a:lnTo>
                      <a:lnTo>
                        <a:pt x="14447" y="12472"/>
                      </a:lnTo>
                      <a:lnTo>
                        <a:pt x="9893" y="12470"/>
                      </a:lnTo>
                      <a:cubicBezTo>
                        <a:pt x="9893" y="12470"/>
                        <a:pt x="9893" y="8149"/>
                        <a:pt x="9893" y="8149"/>
                      </a:cubicBezTo>
                      <a:close/>
                      <a:moveTo>
                        <a:pt x="14604" y="12667"/>
                      </a:moveTo>
                      <a:lnTo>
                        <a:pt x="19158" y="12669"/>
                      </a:lnTo>
                      <a:lnTo>
                        <a:pt x="19158" y="16986"/>
                      </a:lnTo>
                      <a:cubicBezTo>
                        <a:pt x="19158" y="17122"/>
                        <a:pt x="19069" y="17232"/>
                        <a:pt x="18960" y="17232"/>
                      </a:cubicBezTo>
                      <a:lnTo>
                        <a:pt x="14604" y="17232"/>
                      </a:lnTo>
                      <a:cubicBezTo>
                        <a:pt x="14604" y="17232"/>
                        <a:pt x="14604" y="12667"/>
                        <a:pt x="14604" y="12667"/>
                      </a:cubicBezTo>
                      <a:close/>
                      <a:moveTo>
                        <a:pt x="14604" y="7902"/>
                      </a:moveTo>
                      <a:lnTo>
                        <a:pt x="18960" y="7902"/>
                      </a:lnTo>
                      <a:cubicBezTo>
                        <a:pt x="19069" y="7902"/>
                        <a:pt x="19158" y="8013"/>
                        <a:pt x="19158" y="8149"/>
                      </a:cubicBezTo>
                      <a:lnTo>
                        <a:pt x="19158" y="12474"/>
                      </a:lnTo>
                      <a:lnTo>
                        <a:pt x="14604" y="12472"/>
                      </a:lnTo>
                      <a:cubicBezTo>
                        <a:pt x="14604" y="12472"/>
                        <a:pt x="14604" y="7902"/>
                        <a:pt x="14604" y="7902"/>
                      </a:cubicBezTo>
                      <a:close/>
                      <a:moveTo>
                        <a:pt x="10091" y="17623"/>
                      </a:moveTo>
                      <a:lnTo>
                        <a:pt x="18960" y="17623"/>
                      </a:lnTo>
                      <a:cubicBezTo>
                        <a:pt x="19242" y="17623"/>
                        <a:pt x="19471" y="17337"/>
                        <a:pt x="19471" y="16986"/>
                      </a:cubicBezTo>
                      <a:lnTo>
                        <a:pt x="19471" y="8149"/>
                      </a:lnTo>
                      <a:cubicBezTo>
                        <a:pt x="19471" y="7797"/>
                        <a:pt x="19242" y="7512"/>
                        <a:pt x="18960" y="7512"/>
                      </a:cubicBezTo>
                      <a:lnTo>
                        <a:pt x="10091" y="7512"/>
                      </a:lnTo>
                      <a:cubicBezTo>
                        <a:pt x="9808" y="7512"/>
                        <a:pt x="9579" y="7797"/>
                        <a:pt x="9579" y="8149"/>
                      </a:cubicBezTo>
                      <a:lnTo>
                        <a:pt x="9579" y="16986"/>
                      </a:lnTo>
                      <a:cubicBezTo>
                        <a:pt x="9579" y="17337"/>
                        <a:pt x="9808" y="17623"/>
                        <a:pt x="10091" y="17623"/>
                      </a:cubicBezTo>
                      <a:close/>
                      <a:moveTo>
                        <a:pt x="7450" y="16195"/>
                      </a:moveTo>
                      <a:cubicBezTo>
                        <a:pt x="7450" y="16331"/>
                        <a:pt x="7361" y="16442"/>
                        <a:pt x="7252" y="16442"/>
                      </a:cubicBezTo>
                      <a:cubicBezTo>
                        <a:pt x="7143" y="16442"/>
                        <a:pt x="7054" y="16331"/>
                        <a:pt x="7054" y="16195"/>
                      </a:cubicBezTo>
                      <a:lnTo>
                        <a:pt x="7054" y="15312"/>
                      </a:lnTo>
                      <a:cubicBezTo>
                        <a:pt x="7054" y="15176"/>
                        <a:pt x="7143" y="15065"/>
                        <a:pt x="7252" y="15065"/>
                      </a:cubicBezTo>
                      <a:cubicBezTo>
                        <a:pt x="7361" y="15065"/>
                        <a:pt x="7450" y="15176"/>
                        <a:pt x="7450" y="15312"/>
                      </a:cubicBezTo>
                      <a:cubicBezTo>
                        <a:pt x="7450" y="15312"/>
                        <a:pt x="7450" y="16195"/>
                        <a:pt x="7450" y="16195"/>
                      </a:cubicBezTo>
                      <a:close/>
                      <a:moveTo>
                        <a:pt x="7252" y="14675"/>
                      </a:moveTo>
                      <a:cubicBezTo>
                        <a:pt x="6970" y="14675"/>
                        <a:pt x="6741" y="14960"/>
                        <a:pt x="6741" y="15312"/>
                      </a:cubicBezTo>
                      <a:lnTo>
                        <a:pt x="6741" y="16195"/>
                      </a:lnTo>
                      <a:cubicBezTo>
                        <a:pt x="6741" y="16547"/>
                        <a:pt x="6970" y="16833"/>
                        <a:pt x="7252" y="16833"/>
                      </a:cubicBezTo>
                      <a:cubicBezTo>
                        <a:pt x="7534" y="16833"/>
                        <a:pt x="7764" y="16547"/>
                        <a:pt x="7764" y="16195"/>
                      </a:cubicBezTo>
                      <a:lnTo>
                        <a:pt x="7764" y="15312"/>
                      </a:lnTo>
                      <a:cubicBezTo>
                        <a:pt x="7764" y="14960"/>
                        <a:pt x="7534" y="14675"/>
                        <a:pt x="7252" y="14675"/>
                      </a:cubicBezTo>
                      <a:close/>
                    </a:path>
                  </a:pathLst>
                </a:custGeom>
                <a:solidFill>
                  <a:srgbClr val="23232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sp>
            <p:nvSpPr>
              <p:cNvPr id="2224" name="Store B"/>
              <p:cNvSpPr txBox="1"/>
              <p:nvPr/>
            </p:nvSpPr>
            <p:spPr>
              <a:xfrm>
                <a:off x="397986" y="-1"/>
                <a:ext cx="1239491" cy="5111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1" sz="24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Store B</a:t>
                </a:r>
              </a:p>
            </p:txBody>
          </p:sp>
        </p:grpSp>
      </p:grpSp>
      <p:grpSp>
        <p:nvGrpSpPr>
          <p:cNvPr id="2233" name="Group"/>
          <p:cNvGrpSpPr/>
          <p:nvPr/>
        </p:nvGrpSpPr>
        <p:grpSpPr>
          <a:xfrm>
            <a:off x="16553299" y="1215596"/>
            <a:ext cx="4717523" cy="3959644"/>
            <a:chOff x="0" y="0"/>
            <a:chExt cx="4717521" cy="3959643"/>
          </a:xfrm>
        </p:grpSpPr>
        <p:pic>
          <p:nvPicPr>
            <p:cNvPr id="2227" name="workspace_headphones.png" descr="workspace_headphone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46429"/>
              <a:ext cx="1494920" cy="240188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23076"/>
                </a:srgbClr>
              </a:outerShdw>
            </a:effectLst>
          </p:spPr>
        </p:pic>
        <p:pic>
          <p:nvPicPr>
            <p:cNvPr id="2228" name="workspace_phone.png" descr="workspace_phon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52311" y="356433"/>
              <a:ext cx="1605054" cy="81685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25400" dir="5400000">
                <a:srgbClr val="000000">
                  <a:alpha val="23076"/>
                </a:srgbClr>
              </a:outerShdw>
            </a:effectLst>
          </p:spPr>
        </p:pic>
        <p:pic>
          <p:nvPicPr>
            <p:cNvPr id="2229" name="workspace_tablet.png" descr="workspace_tablet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22601" y="0"/>
              <a:ext cx="1494921" cy="200716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23076"/>
                </a:srgbClr>
              </a:outerShdw>
            </a:effectLst>
          </p:spPr>
        </p:pic>
        <p:pic>
          <p:nvPicPr>
            <p:cNvPr id="2230" name="makeup_nail_polish.png" descr="makeup_nail_polish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807610" y="2835101"/>
              <a:ext cx="546165" cy="1124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1" name="makeup_perfume.png" descr="makeup_perfum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600020" y="1377264"/>
              <a:ext cx="1309637" cy="17076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2" name="makeup_lipstick.png" descr="makeup_lipstick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014755" y="2215847"/>
              <a:ext cx="1085009" cy="1124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36" name="Group"/>
          <p:cNvGrpSpPr/>
          <p:nvPr/>
        </p:nvGrpSpPr>
        <p:grpSpPr>
          <a:xfrm>
            <a:off x="7696890" y="7576483"/>
            <a:ext cx="5042029" cy="1124543"/>
            <a:chOff x="0" y="0"/>
            <a:chExt cx="5042028" cy="1124542"/>
          </a:xfrm>
        </p:grpSpPr>
        <p:pic>
          <p:nvPicPr>
            <p:cNvPr id="2234" name="signed_check.png" descr="signed_check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767002" y="0"/>
              <a:ext cx="2275027" cy="1124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5" name="Line"/>
            <p:cNvSpPr/>
            <p:nvPr/>
          </p:nvSpPr>
          <p:spPr>
            <a:xfrm>
              <a:off x="0" y="425529"/>
              <a:ext cx="1927867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240" name="Group"/>
          <p:cNvGrpSpPr/>
          <p:nvPr/>
        </p:nvGrpSpPr>
        <p:grpSpPr>
          <a:xfrm>
            <a:off x="4693773" y="3858978"/>
            <a:ext cx="7879321" cy="4995976"/>
            <a:chOff x="0" y="0"/>
            <a:chExt cx="7879320" cy="4995975"/>
          </a:xfrm>
        </p:grpSpPr>
        <p:pic>
          <p:nvPicPr>
            <p:cNvPr id="2237" name="2.png" descr="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412995" y="0"/>
              <a:ext cx="2466326" cy="17076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8" name="3.png" descr="3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2594095"/>
              <a:ext cx="2667713" cy="2401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9" name="Line"/>
            <p:cNvSpPr/>
            <p:nvPr/>
          </p:nvSpPr>
          <p:spPr>
            <a:xfrm flipV="1">
              <a:off x="2879266" y="1505297"/>
              <a:ext cx="2179531" cy="170268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2241" name="Customer…"/>
          <p:cNvSpPr txBox="1"/>
          <p:nvPr/>
        </p:nvSpPr>
        <p:spPr>
          <a:xfrm>
            <a:off x="13800960" y="9021797"/>
            <a:ext cx="5141838" cy="3930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350921" indent="-350921" algn="l">
              <a:spcBef>
                <a:spcPts val="2100"/>
              </a:spcBef>
              <a:buClr>
                <a:schemeClr val="accent5">
                  <a:hueOff val="101205"/>
                  <a:satOff val="-13598"/>
                  <a:lumOff val="23877"/>
                </a:schemeClr>
              </a:buClr>
              <a:buSzPct val="119000"/>
              <a:buChar char="•"/>
              <a:defRPr sz="3000"/>
            </a:pPr>
            <a:r>
              <a:t>Customer</a:t>
            </a:r>
          </a:p>
          <a:p>
            <a:pPr marL="350921" indent="-350921" algn="l">
              <a:spcBef>
                <a:spcPts val="2100"/>
              </a:spcBef>
              <a:buClr>
                <a:schemeClr val="accent5">
                  <a:hueOff val="101205"/>
                  <a:satOff val="-13598"/>
                  <a:lumOff val="23877"/>
                </a:schemeClr>
              </a:buClr>
              <a:buSzPct val="119000"/>
              <a:buChar char="•"/>
              <a:defRPr sz="3000"/>
            </a:pPr>
            <a:r>
              <a:t>Product</a:t>
            </a:r>
          </a:p>
          <a:p>
            <a:pPr marL="350921" indent="-350921" algn="l">
              <a:spcBef>
                <a:spcPts val="2100"/>
              </a:spcBef>
              <a:buClr>
                <a:schemeClr val="accent5">
                  <a:hueOff val="101205"/>
                  <a:satOff val="-13598"/>
                  <a:lumOff val="23877"/>
                </a:schemeClr>
              </a:buClr>
              <a:buSzPct val="119000"/>
              <a:buChar char="•"/>
              <a:defRPr sz="3000"/>
            </a:pPr>
            <a:r>
              <a:t>Product Category</a:t>
            </a:r>
          </a:p>
          <a:p>
            <a:pPr marL="350921" indent="-350921" algn="l">
              <a:spcBef>
                <a:spcPts val="2100"/>
              </a:spcBef>
              <a:buClr>
                <a:schemeClr val="accent5">
                  <a:hueOff val="101205"/>
                  <a:satOff val="-13598"/>
                  <a:lumOff val="23877"/>
                </a:schemeClr>
              </a:buClr>
              <a:buSzPct val="119000"/>
              <a:buChar char="•"/>
              <a:defRPr sz="3000"/>
            </a:pPr>
            <a:r>
              <a:t>Store</a:t>
            </a:r>
          </a:p>
          <a:p>
            <a:pPr marL="350921" indent="-350921" algn="l">
              <a:spcBef>
                <a:spcPts val="2100"/>
              </a:spcBef>
              <a:buClr>
                <a:schemeClr val="accent5">
                  <a:hueOff val="101205"/>
                  <a:satOff val="-13598"/>
                  <a:lumOff val="23877"/>
                </a:schemeClr>
              </a:buClr>
              <a:buSzPct val="119000"/>
              <a:buChar char="•"/>
              <a:defRPr sz="3000"/>
            </a:pPr>
            <a:r>
              <a:t>Order</a:t>
            </a:r>
          </a:p>
        </p:txBody>
      </p:sp>
      <p:pic>
        <p:nvPicPr>
          <p:cNvPr id="2242" name="shopping_cart.png" descr="shopping_cart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199650" y="4895136"/>
            <a:ext cx="4292974" cy="3925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220 0.138090" origin="layout" pathEditMode="relative">
                                      <p:cBhvr>
                                        <p:cTn id="36" dur="1000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1" grpId="8"/>
      <p:bldP build="whole" bldLvl="1" animBg="1" rev="0" advAuto="0" spid="2236" grpId="7"/>
      <p:bldP build="whole" bldLvl="1" animBg="1" rev="0" advAuto="0" spid="2240" grpId="3"/>
      <p:bldP build="whole" bldLvl="1" animBg="1" rev="0" advAuto="0" spid="2233" grpId="5"/>
      <p:bldP build="whole" bldLvl="1" animBg="1" rev="0" advAuto="0" spid="2226" grpId="2"/>
      <p:bldP build="whole" bldLvl="1" animBg="1" rev="0" advAuto="0" spid="2211" grpId="1"/>
      <p:bldP build="whole" bldLvl="1" animBg="1" rev="0" advAuto="0" spid="2242" grpId="4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ER Diagram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ER Diagram</a:t>
            </a:r>
          </a:p>
        </p:txBody>
      </p:sp>
      <p:sp>
        <p:nvSpPr>
          <p:cNvPr id="224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24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24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4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252" name="Group"/>
          <p:cNvGrpSpPr/>
          <p:nvPr/>
        </p:nvGrpSpPr>
        <p:grpSpPr>
          <a:xfrm>
            <a:off x="8866783" y="4911923"/>
            <a:ext cx="4124020" cy="996731"/>
            <a:chOff x="0" y="0"/>
            <a:chExt cx="4124019" cy="996730"/>
          </a:xfrm>
        </p:grpSpPr>
        <p:sp>
          <p:nvSpPr>
            <p:cNvPr id="2249" name="Places"/>
            <p:cNvSpPr/>
            <p:nvPr/>
          </p:nvSpPr>
          <p:spPr>
            <a:xfrm>
              <a:off x="1130743" y="0"/>
              <a:ext cx="1843492" cy="99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7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Places</a:t>
              </a:r>
            </a:p>
          </p:txBody>
        </p:sp>
        <p:sp>
          <p:nvSpPr>
            <p:cNvPr id="2250" name="Line"/>
            <p:cNvSpPr/>
            <p:nvPr/>
          </p:nvSpPr>
          <p:spPr>
            <a:xfrm flipH="1" flipV="1">
              <a:off x="0" y="498990"/>
              <a:ext cx="1127057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51" name="Line"/>
            <p:cNvSpPr/>
            <p:nvPr/>
          </p:nvSpPr>
          <p:spPr>
            <a:xfrm flipH="1" flipV="1">
              <a:off x="2928936" y="498365"/>
              <a:ext cx="1195084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257" name="Group"/>
          <p:cNvGrpSpPr/>
          <p:nvPr/>
        </p:nvGrpSpPr>
        <p:grpSpPr>
          <a:xfrm>
            <a:off x="11991300" y="3212893"/>
            <a:ext cx="4366733" cy="1944270"/>
            <a:chOff x="0" y="0"/>
            <a:chExt cx="4366731" cy="1944268"/>
          </a:xfrm>
        </p:grpSpPr>
        <p:sp>
          <p:nvSpPr>
            <p:cNvPr id="2253" name="OrderID"/>
            <p:cNvSpPr/>
            <p:nvPr/>
          </p:nvSpPr>
          <p:spPr>
            <a:xfrm>
              <a:off x="0" y="0"/>
              <a:ext cx="2002134" cy="680524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OrderID</a:t>
              </a:r>
            </a:p>
          </p:txBody>
        </p:sp>
        <p:sp>
          <p:nvSpPr>
            <p:cNvPr id="2254" name="OrderDate"/>
            <p:cNvSpPr/>
            <p:nvPr/>
          </p:nvSpPr>
          <p:spPr>
            <a:xfrm>
              <a:off x="2364598" y="0"/>
              <a:ext cx="2002134" cy="68052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OrderDate</a:t>
              </a:r>
            </a:p>
          </p:txBody>
        </p:sp>
        <p:sp>
          <p:nvSpPr>
            <p:cNvPr id="2255" name="Line"/>
            <p:cNvSpPr/>
            <p:nvPr/>
          </p:nvSpPr>
          <p:spPr>
            <a:xfrm flipH="1" flipV="1">
              <a:off x="994155" y="695185"/>
              <a:ext cx="1133952" cy="1133952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56" name="Line"/>
            <p:cNvSpPr/>
            <p:nvPr/>
          </p:nvSpPr>
          <p:spPr>
            <a:xfrm flipV="1">
              <a:off x="2071866" y="686381"/>
              <a:ext cx="1257888" cy="1257888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260" name="Group"/>
          <p:cNvGrpSpPr/>
          <p:nvPr/>
        </p:nvGrpSpPr>
        <p:grpSpPr>
          <a:xfrm>
            <a:off x="8985384" y="4922920"/>
            <a:ext cx="3868416" cy="492512"/>
            <a:chOff x="0" y="0"/>
            <a:chExt cx="3868414" cy="492511"/>
          </a:xfrm>
        </p:grpSpPr>
        <p:sp>
          <p:nvSpPr>
            <p:cNvPr id="2258" name="m"/>
            <p:cNvSpPr txBox="1"/>
            <p:nvPr/>
          </p:nvSpPr>
          <p:spPr>
            <a:xfrm>
              <a:off x="3409334" y="0"/>
              <a:ext cx="459081" cy="479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2259" name="1"/>
            <p:cNvSpPr txBox="1"/>
            <p:nvPr/>
          </p:nvSpPr>
          <p:spPr>
            <a:xfrm>
              <a:off x="0" y="12700"/>
              <a:ext cx="351312" cy="479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264" name="Group"/>
          <p:cNvGrpSpPr/>
          <p:nvPr/>
        </p:nvGrpSpPr>
        <p:grpSpPr>
          <a:xfrm>
            <a:off x="13145141" y="5786397"/>
            <a:ext cx="1843492" cy="2180083"/>
            <a:chOff x="0" y="0"/>
            <a:chExt cx="1843490" cy="2180081"/>
          </a:xfrm>
        </p:grpSpPr>
        <p:sp>
          <p:nvSpPr>
            <p:cNvPr id="2261" name="Line"/>
            <p:cNvSpPr/>
            <p:nvPr/>
          </p:nvSpPr>
          <p:spPr>
            <a:xfrm flipH="1">
              <a:off x="921745" y="1500972"/>
              <a:ext cx="1" cy="679110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62" name="Line"/>
            <p:cNvSpPr/>
            <p:nvPr/>
          </p:nvSpPr>
          <p:spPr>
            <a:xfrm flipH="1">
              <a:off x="921745" y="-1"/>
              <a:ext cx="1" cy="67911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63" name="Includes"/>
            <p:cNvSpPr/>
            <p:nvPr/>
          </p:nvSpPr>
          <p:spPr>
            <a:xfrm>
              <a:off x="0" y="567165"/>
              <a:ext cx="1843491" cy="996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7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Includes</a:t>
              </a:r>
            </a:p>
          </p:txBody>
        </p:sp>
      </p:grpSp>
      <p:grpSp>
        <p:nvGrpSpPr>
          <p:cNvPr id="2267" name="Group"/>
          <p:cNvGrpSpPr/>
          <p:nvPr/>
        </p:nvGrpSpPr>
        <p:grpSpPr>
          <a:xfrm>
            <a:off x="14090139" y="5730020"/>
            <a:ext cx="459081" cy="2136811"/>
            <a:chOff x="0" y="0"/>
            <a:chExt cx="459079" cy="2136809"/>
          </a:xfrm>
        </p:grpSpPr>
        <p:sp>
          <p:nvSpPr>
            <p:cNvPr id="2265" name="n"/>
            <p:cNvSpPr txBox="1"/>
            <p:nvPr/>
          </p:nvSpPr>
          <p:spPr>
            <a:xfrm>
              <a:off x="41183" y="0"/>
              <a:ext cx="351312" cy="479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2266" name="m"/>
            <p:cNvSpPr txBox="1"/>
            <p:nvPr/>
          </p:nvSpPr>
          <p:spPr>
            <a:xfrm>
              <a:off x="0" y="1656998"/>
              <a:ext cx="459080" cy="479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</a:t>
              </a:r>
            </a:p>
          </p:txBody>
        </p:sp>
      </p:grpSp>
      <p:grpSp>
        <p:nvGrpSpPr>
          <p:cNvPr id="2284" name="Group"/>
          <p:cNvGrpSpPr/>
          <p:nvPr/>
        </p:nvGrpSpPr>
        <p:grpSpPr>
          <a:xfrm>
            <a:off x="3906430" y="1310779"/>
            <a:ext cx="8848092" cy="8647798"/>
            <a:chOff x="0" y="0"/>
            <a:chExt cx="8848090" cy="8647795"/>
          </a:xfrm>
        </p:grpSpPr>
        <p:sp>
          <p:nvSpPr>
            <p:cNvPr id="2268" name="CustomerID"/>
            <p:cNvSpPr/>
            <p:nvPr/>
          </p:nvSpPr>
          <p:spPr>
            <a:xfrm>
              <a:off x="0" y="2418288"/>
              <a:ext cx="2002134" cy="680525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CustomerID</a:t>
              </a:r>
            </a:p>
          </p:txBody>
        </p:sp>
        <p:sp>
          <p:nvSpPr>
            <p:cNvPr id="2269" name="Name"/>
            <p:cNvSpPr/>
            <p:nvPr/>
          </p:nvSpPr>
          <p:spPr>
            <a:xfrm>
              <a:off x="5002048" y="1443110"/>
              <a:ext cx="2002134" cy="680524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Name</a:t>
              </a:r>
            </a:p>
          </p:txBody>
        </p:sp>
        <p:sp>
          <p:nvSpPr>
            <p:cNvPr id="2270" name="FirstName"/>
            <p:cNvSpPr/>
            <p:nvPr/>
          </p:nvSpPr>
          <p:spPr>
            <a:xfrm>
              <a:off x="3886470" y="0"/>
              <a:ext cx="2214852" cy="713382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FirstName</a:t>
              </a:r>
            </a:p>
          </p:txBody>
        </p:sp>
        <p:sp>
          <p:nvSpPr>
            <p:cNvPr id="2271" name="Line"/>
            <p:cNvSpPr/>
            <p:nvPr/>
          </p:nvSpPr>
          <p:spPr>
            <a:xfrm flipH="1" flipV="1">
              <a:off x="1152849" y="3115830"/>
              <a:ext cx="2849148" cy="654325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72" name="Line"/>
            <p:cNvSpPr/>
            <p:nvPr/>
          </p:nvSpPr>
          <p:spPr>
            <a:xfrm flipV="1">
              <a:off x="4093112" y="2197328"/>
              <a:ext cx="1826700" cy="1575243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73" name="LastName"/>
            <p:cNvSpPr/>
            <p:nvPr/>
          </p:nvSpPr>
          <p:spPr>
            <a:xfrm>
              <a:off x="6633240" y="0"/>
              <a:ext cx="2214851" cy="713382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LastName</a:t>
              </a:r>
            </a:p>
          </p:txBody>
        </p:sp>
        <p:sp>
          <p:nvSpPr>
            <p:cNvPr id="2274" name="Adress"/>
            <p:cNvSpPr/>
            <p:nvPr/>
          </p:nvSpPr>
          <p:spPr>
            <a:xfrm>
              <a:off x="2982370" y="6767663"/>
              <a:ext cx="2002134" cy="680525"/>
            </a:xfrm>
            <a:prstGeom prst="ellipse">
              <a:avLst/>
            </a:prstGeom>
            <a:blipFill rotWithShape="1">
              <a:blip r:embed="rId1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Adress</a:t>
              </a:r>
            </a:p>
          </p:txBody>
        </p:sp>
        <p:sp>
          <p:nvSpPr>
            <p:cNvPr id="2275" name="PostalCode"/>
            <p:cNvSpPr/>
            <p:nvPr/>
          </p:nvSpPr>
          <p:spPr>
            <a:xfrm>
              <a:off x="918382" y="7934414"/>
              <a:ext cx="2214851" cy="713382"/>
            </a:xfrm>
            <a:prstGeom prst="ellipse">
              <a:avLst/>
            </a:prstGeom>
            <a:blipFill rotWithShape="1">
              <a:blip r:embed="rId1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PostalCode</a:t>
              </a:r>
            </a:p>
          </p:txBody>
        </p:sp>
        <p:sp>
          <p:nvSpPr>
            <p:cNvPr id="2276" name="City"/>
            <p:cNvSpPr/>
            <p:nvPr/>
          </p:nvSpPr>
          <p:spPr>
            <a:xfrm>
              <a:off x="3804409" y="7934414"/>
              <a:ext cx="2214851" cy="713382"/>
            </a:xfrm>
            <a:prstGeom prst="ellipse">
              <a:avLst/>
            </a:prstGeom>
            <a:blipFill rotWithShape="1">
              <a:blip r:embed="rId1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City</a:t>
              </a:r>
            </a:p>
          </p:txBody>
        </p:sp>
        <p:sp>
          <p:nvSpPr>
            <p:cNvPr id="2277" name="Line"/>
            <p:cNvSpPr/>
            <p:nvPr/>
          </p:nvSpPr>
          <p:spPr>
            <a:xfrm flipH="1" flipV="1">
              <a:off x="3973518" y="4484614"/>
              <a:ext cx="19838" cy="2352104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78" name="Line"/>
            <p:cNvSpPr/>
            <p:nvPr/>
          </p:nvSpPr>
          <p:spPr>
            <a:xfrm>
              <a:off x="5051473" y="592193"/>
              <a:ext cx="1109097" cy="1109097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79" name="Line"/>
            <p:cNvSpPr/>
            <p:nvPr/>
          </p:nvSpPr>
          <p:spPr>
            <a:xfrm flipV="1">
              <a:off x="5986896" y="701426"/>
              <a:ext cx="1833336" cy="743927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80" name="Line"/>
            <p:cNvSpPr/>
            <p:nvPr/>
          </p:nvSpPr>
          <p:spPr>
            <a:xfrm flipV="1">
              <a:off x="1865793" y="7448100"/>
              <a:ext cx="1935356" cy="514042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81" name="Line"/>
            <p:cNvSpPr/>
            <p:nvPr/>
          </p:nvSpPr>
          <p:spPr>
            <a:xfrm>
              <a:off x="3799625" y="7409598"/>
              <a:ext cx="1112388" cy="692647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82" name="Email"/>
            <p:cNvSpPr/>
            <p:nvPr/>
          </p:nvSpPr>
          <p:spPr>
            <a:xfrm>
              <a:off x="1755275" y="1545984"/>
              <a:ext cx="2002134" cy="680525"/>
            </a:xfrm>
            <a:prstGeom prst="ellipse">
              <a:avLst/>
            </a:prstGeom>
            <a:blipFill rotWithShape="1">
              <a:blip r:embed="rId1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Email</a:t>
              </a:r>
            </a:p>
          </p:txBody>
        </p:sp>
        <p:sp>
          <p:nvSpPr>
            <p:cNvPr id="2283" name="Line"/>
            <p:cNvSpPr/>
            <p:nvPr/>
          </p:nvSpPr>
          <p:spPr>
            <a:xfrm flipH="1" flipV="1">
              <a:off x="2889740" y="2218981"/>
              <a:ext cx="1105964" cy="1555849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289" name="Group"/>
          <p:cNvGrpSpPr/>
          <p:nvPr/>
        </p:nvGrpSpPr>
        <p:grpSpPr>
          <a:xfrm>
            <a:off x="9982269" y="6455813"/>
            <a:ext cx="3179034" cy="1694455"/>
            <a:chOff x="0" y="0"/>
            <a:chExt cx="3179032" cy="1694454"/>
          </a:xfrm>
        </p:grpSpPr>
        <p:sp>
          <p:nvSpPr>
            <p:cNvPr id="2285" name="Line"/>
            <p:cNvSpPr/>
            <p:nvPr/>
          </p:nvSpPr>
          <p:spPr>
            <a:xfrm flipH="1" flipV="1">
              <a:off x="1978993" y="284572"/>
              <a:ext cx="1200040" cy="111378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86" name="Line"/>
            <p:cNvSpPr/>
            <p:nvPr/>
          </p:nvSpPr>
          <p:spPr>
            <a:xfrm flipH="1">
              <a:off x="1988822" y="450163"/>
              <a:ext cx="1180379" cy="951975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87" name="Unitprice"/>
            <p:cNvSpPr/>
            <p:nvPr/>
          </p:nvSpPr>
          <p:spPr>
            <a:xfrm>
              <a:off x="0" y="0"/>
              <a:ext cx="2002134" cy="680524"/>
            </a:xfrm>
            <a:prstGeom prst="ellipse">
              <a:avLst/>
            </a:prstGeom>
            <a:blipFill rotWithShape="1">
              <a:blip r:embed="rId1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Unitprice</a:t>
              </a:r>
            </a:p>
          </p:txBody>
        </p:sp>
        <p:sp>
          <p:nvSpPr>
            <p:cNvPr id="2288" name="Quantity"/>
            <p:cNvSpPr/>
            <p:nvPr/>
          </p:nvSpPr>
          <p:spPr>
            <a:xfrm>
              <a:off x="15257" y="1013930"/>
              <a:ext cx="2002134" cy="680525"/>
            </a:xfrm>
            <a:prstGeom prst="ellipse">
              <a:avLst/>
            </a:prstGeom>
            <a:blipFill rotWithShape="1">
              <a:blip r:embed="rId1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Quantity</a:t>
              </a:r>
            </a:p>
          </p:txBody>
        </p:sp>
      </p:grpSp>
      <p:grpSp>
        <p:nvGrpSpPr>
          <p:cNvPr id="2292" name="Group"/>
          <p:cNvGrpSpPr/>
          <p:nvPr/>
        </p:nvGrpSpPr>
        <p:grpSpPr>
          <a:xfrm>
            <a:off x="14105923" y="8575830"/>
            <a:ext cx="389414" cy="2260372"/>
            <a:chOff x="0" y="0"/>
            <a:chExt cx="389412" cy="2260370"/>
          </a:xfrm>
        </p:grpSpPr>
        <p:sp>
          <p:nvSpPr>
            <p:cNvPr id="2290" name="1"/>
            <p:cNvSpPr txBox="1"/>
            <p:nvPr/>
          </p:nvSpPr>
          <p:spPr>
            <a:xfrm>
              <a:off x="0" y="1780559"/>
              <a:ext cx="351312" cy="479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291" name="n"/>
            <p:cNvSpPr txBox="1"/>
            <p:nvPr/>
          </p:nvSpPr>
          <p:spPr>
            <a:xfrm>
              <a:off x="38101" y="0"/>
              <a:ext cx="351312" cy="479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296" name="Group"/>
          <p:cNvGrpSpPr/>
          <p:nvPr/>
        </p:nvGrpSpPr>
        <p:grpSpPr>
          <a:xfrm>
            <a:off x="13145141" y="8651189"/>
            <a:ext cx="1843492" cy="2220306"/>
            <a:chOff x="0" y="0"/>
            <a:chExt cx="1843490" cy="2220305"/>
          </a:xfrm>
        </p:grpSpPr>
        <p:sp>
          <p:nvSpPr>
            <p:cNvPr id="2293" name="Belongs"/>
            <p:cNvSpPr/>
            <p:nvPr/>
          </p:nvSpPr>
          <p:spPr>
            <a:xfrm>
              <a:off x="0" y="611515"/>
              <a:ext cx="1843491" cy="99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blipFill rotWithShape="1">
              <a:blip r:embed="rId1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7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Belongs</a:t>
              </a:r>
            </a:p>
          </p:txBody>
        </p:sp>
        <p:sp>
          <p:nvSpPr>
            <p:cNvPr id="2294" name="Line"/>
            <p:cNvSpPr/>
            <p:nvPr/>
          </p:nvSpPr>
          <p:spPr>
            <a:xfrm flipH="1">
              <a:off x="921745" y="-1"/>
              <a:ext cx="1" cy="626599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95" name="Line"/>
            <p:cNvSpPr/>
            <p:nvPr/>
          </p:nvSpPr>
          <p:spPr>
            <a:xfrm flipH="1">
              <a:off x="921745" y="1593708"/>
              <a:ext cx="1" cy="626598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300" name="Group"/>
          <p:cNvGrpSpPr/>
          <p:nvPr/>
        </p:nvGrpSpPr>
        <p:grpSpPr>
          <a:xfrm>
            <a:off x="15154523" y="4897614"/>
            <a:ext cx="4116993" cy="996731"/>
            <a:chOff x="0" y="0"/>
            <a:chExt cx="4116992" cy="996730"/>
          </a:xfrm>
        </p:grpSpPr>
        <p:sp>
          <p:nvSpPr>
            <p:cNvPr id="2297" name="Occur"/>
            <p:cNvSpPr/>
            <p:nvPr/>
          </p:nvSpPr>
          <p:spPr>
            <a:xfrm>
              <a:off x="1131583" y="0"/>
              <a:ext cx="1843492" cy="99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blipFill rotWithShape="1">
              <a:blip r:embed="rId1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7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Occur</a:t>
              </a:r>
            </a:p>
          </p:txBody>
        </p:sp>
        <p:sp>
          <p:nvSpPr>
            <p:cNvPr id="2298" name="Line"/>
            <p:cNvSpPr/>
            <p:nvPr/>
          </p:nvSpPr>
          <p:spPr>
            <a:xfrm flipH="1" flipV="1">
              <a:off x="0" y="509003"/>
              <a:ext cx="1195083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99" name="Line"/>
            <p:cNvSpPr/>
            <p:nvPr/>
          </p:nvSpPr>
          <p:spPr>
            <a:xfrm flipH="1" flipV="1">
              <a:off x="2921910" y="511065"/>
              <a:ext cx="1195083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303" name="Group"/>
          <p:cNvGrpSpPr/>
          <p:nvPr/>
        </p:nvGrpSpPr>
        <p:grpSpPr>
          <a:xfrm>
            <a:off x="15297009" y="4838201"/>
            <a:ext cx="3851379" cy="530613"/>
            <a:chOff x="0" y="0"/>
            <a:chExt cx="3851378" cy="530611"/>
          </a:xfrm>
        </p:grpSpPr>
        <p:sp>
          <p:nvSpPr>
            <p:cNvPr id="2301" name="1"/>
            <p:cNvSpPr txBox="1"/>
            <p:nvPr/>
          </p:nvSpPr>
          <p:spPr>
            <a:xfrm>
              <a:off x="3500066" y="50800"/>
              <a:ext cx="351313" cy="479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302" name="n"/>
            <p:cNvSpPr txBox="1"/>
            <p:nvPr/>
          </p:nvSpPr>
          <p:spPr>
            <a:xfrm>
              <a:off x="0" y="0"/>
              <a:ext cx="351312" cy="479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319" name="Group"/>
          <p:cNvGrpSpPr/>
          <p:nvPr/>
        </p:nvGrpSpPr>
        <p:grpSpPr>
          <a:xfrm>
            <a:off x="11991300" y="2080583"/>
            <a:ext cx="9222376" cy="10980846"/>
            <a:chOff x="0" y="0"/>
            <a:chExt cx="9222374" cy="10980845"/>
          </a:xfrm>
        </p:grpSpPr>
        <p:grpSp>
          <p:nvGrpSpPr>
            <p:cNvPr id="2308" name="Group"/>
            <p:cNvGrpSpPr/>
            <p:nvPr/>
          </p:nvGrpSpPr>
          <p:grpSpPr>
            <a:xfrm>
              <a:off x="3192698" y="5539535"/>
              <a:ext cx="3758350" cy="1991923"/>
              <a:chOff x="0" y="0"/>
              <a:chExt cx="3758349" cy="1991921"/>
            </a:xfrm>
          </p:grpSpPr>
          <p:sp>
            <p:nvSpPr>
              <p:cNvPr id="2304" name="ProductName"/>
              <p:cNvSpPr/>
              <p:nvPr/>
            </p:nvSpPr>
            <p:spPr>
              <a:xfrm>
                <a:off x="1730815" y="1311398"/>
                <a:ext cx="2002134" cy="680524"/>
              </a:xfrm>
              <a:prstGeom prst="ellipse">
                <a:avLst/>
              </a:prstGeom>
              <a:blipFill rotWithShape="1">
                <a:blip r:embed="rId1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ProductName</a:t>
                </a:r>
              </a:p>
            </p:txBody>
          </p:sp>
          <p:sp>
            <p:nvSpPr>
              <p:cNvPr id="2305" name="ProductID"/>
              <p:cNvSpPr/>
              <p:nvPr/>
            </p:nvSpPr>
            <p:spPr>
              <a:xfrm>
                <a:off x="1756215" y="0"/>
                <a:ext cx="2002135" cy="680524"/>
              </a:xfrm>
              <a:prstGeom prst="ellipse">
                <a:avLst/>
              </a:prstGeom>
              <a:blipFill rotWithShape="1">
                <a:blip r:embed="rId19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ProductID</a:t>
                </a:r>
              </a:p>
            </p:txBody>
          </p:sp>
          <p:sp>
            <p:nvSpPr>
              <p:cNvPr id="2306" name="Line"/>
              <p:cNvSpPr/>
              <p:nvPr/>
            </p:nvSpPr>
            <p:spPr>
              <a:xfrm>
                <a:off x="33928" y="607987"/>
                <a:ext cx="1692631" cy="984507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307" name="Line"/>
              <p:cNvSpPr/>
              <p:nvPr/>
            </p:nvSpPr>
            <p:spPr>
              <a:xfrm flipH="1">
                <a:off x="0" y="345843"/>
                <a:ext cx="1840962" cy="234675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2313" name="Group"/>
            <p:cNvGrpSpPr/>
            <p:nvPr/>
          </p:nvGrpSpPr>
          <p:grpSpPr>
            <a:xfrm>
              <a:off x="0" y="9489657"/>
              <a:ext cx="4761832" cy="1491189"/>
              <a:chOff x="0" y="0"/>
              <a:chExt cx="4761831" cy="1491188"/>
            </a:xfrm>
          </p:grpSpPr>
          <p:sp>
            <p:nvSpPr>
              <p:cNvPr id="2309" name="CategID"/>
              <p:cNvSpPr/>
              <p:nvPr/>
            </p:nvSpPr>
            <p:spPr>
              <a:xfrm>
                <a:off x="2759698" y="801242"/>
                <a:ext cx="2002134" cy="680524"/>
              </a:xfrm>
              <a:prstGeom prst="ellipse">
                <a:avLst/>
              </a:prstGeom>
              <a:blipFill rotWithShape="1">
                <a:blip r:embed="rId2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CategID</a:t>
                </a:r>
              </a:p>
            </p:txBody>
          </p:sp>
          <p:sp>
            <p:nvSpPr>
              <p:cNvPr id="2310" name="CategName"/>
              <p:cNvSpPr/>
              <p:nvPr/>
            </p:nvSpPr>
            <p:spPr>
              <a:xfrm>
                <a:off x="0" y="810664"/>
                <a:ext cx="2002134" cy="680525"/>
              </a:xfrm>
              <a:prstGeom prst="ellipse">
                <a:avLst/>
              </a:prstGeom>
              <a:blipFill rotWithShape="1">
                <a:blip r:embed="rId2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CategName</a:t>
                </a:r>
              </a:p>
            </p:txBody>
          </p:sp>
          <p:sp>
            <p:nvSpPr>
              <p:cNvPr id="2311" name="Line"/>
              <p:cNvSpPr/>
              <p:nvPr/>
            </p:nvSpPr>
            <p:spPr>
              <a:xfrm flipH="1">
                <a:off x="962965" y="9066"/>
                <a:ext cx="1023587" cy="801127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312" name="Line"/>
              <p:cNvSpPr/>
              <p:nvPr/>
            </p:nvSpPr>
            <p:spPr>
              <a:xfrm>
                <a:off x="1998396" y="-1"/>
                <a:ext cx="1511157" cy="819261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2318" name="Group"/>
            <p:cNvGrpSpPr/>
            <p:nvPr/>
          </p:nvGrpSpPr>
          <p:grpSpPr>
            <a:xfrm>
              <a:off x="4740488" y="0"/>
              <a:ext cx="4481887" cy="3047213"/>
              <a:chOff x="0" y="0"/>
              <a:chExt cx="4481885" cy="3047212"/>
            </a:xfrm>
          </p:grpSpPr>
          <p:sp>
            <p:nvSpPr>
              <p:cNvPr id="2314" name="StoreID"/>
              <p:cNvSpPr/>
              <p:nvPr/>
            </p:nvSpPr>
            <p:spPr>
              <a:xfrm>
                <a:off x="0" y="73351"/>
                <a:ext cx="2002134" cy="680525"/>
              </a:xfrm>
              <a:prstGeom prst="ellipse">
                <a:avLst/>
              </a:prstGeom>
              <a:blipFill rotWithShape="1">
                <a:blip r:embed="rId2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StoreID</a:t>
                </a:r>
              </a:p>
            </p:txBody>
          </p:sp>
          <p:sp>
            <p:nvSpPr>
              <p:cNvPr id="2315" name="StoreName"/>
              <p:cNvSpPr/>
              <p:nvPr/>
            </p:nvSpPr>
            <p:spPr>
              <a:xfrm>
                <a:off x="2479752" y="0"/>
                <a:ext cx="2002134" cy="680524"/>
              </a:xfrm>
              <a:prstGeom prst="ellipse">
                <a:avLst/>
              </a:prstGeom>
              <a:blipFill rotWithShape="1">
                <a:blip r:embed="rId2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StoreName</a:t>
                </a:r>
              </a:p>
            </p:txBody>
          </p:sp>
          <p:sp>
            <p:nvSpPr>
              <p:cNvPr id="2316" name="Line"/>
              <p:cNvSpPr/>
              <p:nvPr/>
            </p:nvSpPr>
            <p:spPr>
              <a:xfrm flipH="1" flipV="1">
                <a:off x="1044697" y="758009"/>
                <a:ext cx="2603420" cy="2289204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317" name="Line"/>
              <p:cNvSpPr/>
              <p:nvPr/>
            </p:nvSpPr>
            <p:spPr>
              <a:xfrm flipV="1">
                <a:off x="3630804" y="807954"/>
                <a:ext cx="1" cy="2189315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grpSp>
        <p:nvGrpSpPr>
          <p:cNvPr id="2325" name="Group"/>
          <p:cNvGrpSpPr/>
          <p:nvPr/>
        </p:nvGrpSpPr>
        <p:grpSpPr>
          <a:xfrm>
            <a:off x="6620332" y="5056424"/>
            <a:ext cx="14879145" cy="6493197"/>
            <a:chOff x="0" y="0"/>
            <a:chExt cx="14879143" cy="6493196"/>
          </a:xfrm>
        </p:grpSpPr>
        <p:sp>
          <p:nvSpPr>
            <p:cNvPr id="2320" name="Customer"/>
            <p:cNvSpPr/>
            <p:nvPr/>
          </p:nvSpPr>
          <p:spPr>
            <a:xfrm>
              <a:off x="0" y="31445"/>
              <a:ext cx="2242765" cy="680524"/>
            </a:xfrm>
            <a:prstGeom prst="rect">
              <a:avLst/>
            </a:prstGeom>
            <a:blipFill rotWithShape="1">
              <a:blip r:embed="rId2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Customer</a:t>
              </a:r>
            </a:p>
          </p:txBody>
        </p:sp>
        <p:sp>
          <p:nvSpPr>
            <p:cNvPr id="2321" name="Product"/>
            <p:cNvSpPr/>
            <p:nvPr/>
          </p:nvSpPr>
          <p:spPr>
            <a:xfrm>
              <a:off x="6325172" y="2897589"/>
              <a:ext cx="2242765" cy="679110"/>
            </a:xfrm>
            <a:prstGeom prst="rect">
              <a:avLst/>
            </a:prstGeom>
            <a:blipFill rotWithShape="1">
              <a:blip r:embed="rId2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Product</a:t>
              </a:r>
            </a:p>
          </p:txBody>
        </p:sp>
        <p:sp>
          <p:nvSpPr>
            <p:cNvPr id="2322" name="Category"/>
            <p:cNvSpPr/>
            <p:nvPr/>
          </p:nvSpPr>
          <p:spPr>
            <a:xfrm>
              <a:off x="6325172" y="5814086"/>
              <a:ext cx="2242765" cy="679111"/>
            </a:xfrm>
            <a:prstGeom prst="rect">
              <a:avLst/>
            </a:prstGeom>
            <a:blipFill rotWithShape="1">
              <a:blip r:embed="rId2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Category</a:t>
              </a:r>
            </a:p>
          </p:txBody>
        </p:sp>
        <p:sp>
          <p:nvSpPr>
            <p:cNvPr id="2323" name="Store"/>
            <p:cNvSpPr/>
            <p:nvPr/>
          </p:nvSpPr>
          <p:spPr>
            <a:xfrm>
              <a:off x="12636379" y="0"/>
              <a:ext cx="2242765" cy="679110"/>
            </a:xfrm>
            <a:prstGeom prst="rect">
              <a:avLst/>
            </a:prstGeom>
            <a:blipFill rotWithShape="1">
              <a:blip r:embed="rId2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Store</a:t>
              </a:r>
            </a:p>
          </p:txBody>
        </p:sp>
        <p:sp>
          <p:nvSpPr>
            <p:cNvPr id="2324" name="Order"/>
            <p:cNvSpPr/>
            <p:nvPr/>
          </p:nvSpPr>
          <p:spPr>
            <a:xfrm>
              <a:off x="6325172" y="14309"/>
              <a:ext cx="2242765" cy="679111"/>
            </a:xfrm>
            <a:prstGeom prst="rect">
              <a:avLst/>
            </a:prstGeom>
            <a:blipFill rotWithShape="1">
              <a:blip r:embed="rId2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Order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0" fill="hold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9" grpId="13"/>
      <p:bldP build="whole" bldLvl="1" animBg="1" rev="0" advAuto="0" spid="2319" grpId="11"/>
      <p:bldP build="whole" bldLvl="1" animBg="1" rev="0" advAuto="0" spid="2284" grpId="10"/>
      <p:bldP build="whole" bldLvl="1" animBg="1" rev="0" advAuto="0" spid="2267" grpId="7"/>
      <p:bldP build="whole" bldLvl="1" animBg="1" rev="0" advAuto="0" spid="2296" grpId="8"/>
      <p:bldP build="whole" bldLvl="1" animBg="1" rev="0" advAuto="0" spid="2303" grpId="5"/>
      <p:bldP build="whole" bldLvl="1" animBg="1" rev="0" advAuto="0" spid="2300" grpId="4"/>
      <p:bldP build="whole" bldLvl="1" animBg="1" rev="0" advAuto="0" spid="2325" grpId="1"/>
      <p:bldP build="whole" bldLvl="1" animBg="1" rev="0" advAuto="0" spid="2260" grpId="3"/>
      <p:bldP build="whole" bldLvl="1" animBg="1" rev="0" advAuto="0" spid="2252" grpId="2"/>
      <p:bldP build="whole" bldLvl="1" animBg="1" rev="0" advAuto="0" spid="2264" grpId="6"/>
      <p:bldP build="whole" bldLvl="1" animBg="1" rev="0" advAuto="0" spid="2292" grpId="9"/>
      <p:bldP build="whole" bldLvl="1" animBg="1" rev="0" advAuto="0" spid="2257" grpId="1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ER Diagram to Relational Data Model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ER Diagram to Relational Data Model</a:t>
            </a:r>
          </a:p>
        </p:txBody>
      </p:sp>
      <p:sp>
        <p:nvSpPr>
          <p:cNvPr id="2328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331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329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30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332" name="Table"/>
          <p:cNvGraphicFramePr/>
          <p:nvPr/>
        </p:nvGraphicFramePr>
        <p:xfrm>
          <a:off x="6133372" y="9438330"/>
          <a:ext cx="2697076" cy="21582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65393"/>
                <a:gridCol w="541306"/>
              </a:tblGrid>
              <a:tr h="536389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Product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5363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363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ProdName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363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ProdCat_ID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33" name="Table"/>
          <p:cNvGraphicFramePr/>
          <p:nvPr/>
        </p:nvGraphicFramePr>
        <p:xfrm>
          <a:off x="1704394" y="9522519"/>
          <a:ext cx="1932827" cy="19898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46781"/>
                <a:gridCol w="563665"/>
              </a:tblGrid>
              <a:tr h="659059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Product_Category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65905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ProdCat_ID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65905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CatName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34" name="Table"/>
          <p:cNvGraphicFramePr/>
          <p:nvPr/>
        </p:nvGraphicFramePr>
        <p:xfrm>
          <a:off x="6133372" y="1576579"/>
          <a:ext cx="2697076" cy="25249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31906"/>
                <a:gridCol w="574793"/>
              </a:tblGrid>
              <a:tr h="50244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Order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5024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Order_ID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024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Cust_ID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024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Store_ID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024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35" name="Table"/>
          <p:cNvGraphicFramePr/>
          <p:nvPr/>
        </p:nvGraphicFramePr>
        <p:xfrm>
          <a:off x="6133372" y="5443922"/>
          <a:ext cx="2697076" cy="297693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39659"/>
                <a:gridCol w="567040"/>
              </a:tblGrid>
              <a:tr h="494038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Order_Item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49403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Orderitem_ID 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9403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Order_ID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9403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9403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Unitprice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9403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Quantity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36" name="Table"/>
          <p:cNvGraphicFramePr/>
          <p:nvPr/>
        </p:nvGraphicFramePr>
        <p:xfrm>
          <a:off x="1706267" y="1555596"/>
          <a:ext cx="2697076" cy="327399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59038"/>
                <a:gridCol w="647661"/>
              </a:tblGrid>
              <a:tr h="465899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4658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Cust_ID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658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FirstName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658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LastName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658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Email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658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PostalCode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658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37" name="Table"/>
          <p:cNvGraphicFramePr/>
          <p:nvPr/>
        </p:nvGraphicFramePr>
        <p:xfrm>
          <a:off x="10352605" y="1563879"/>
          <a:ext cx="2697076" cy="21582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08142"/>
                <a:gridCol w="698557"/>
              </a:tblGrid>
              <a:tr h="71518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71518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1518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StoreName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341" name="Group"/>
          <p:cNvGrpSpPr/>
          <p:nvPr/>
        </p:nvGrpSpPr>
        <p:grpSpPr>
          <a:xfrm>
            <a:off x="5505610" y="2250463"/>
            <a:ext cx="606200" cy="4426742"/>
            <a:chOff x="0" y="0"/>
            <a:chExt cx="606199" cy="4426740"/>
          </a:xfrm>
        </p:grpSpPr>
        <p:sp>
          <p:nvSpPr>
            <p:cNvPr id="2338" name="Line"/>
            <p:cNvSpPr/>
            <p:nvPr/>
          </p:nvSpPr>
          <p:spPr>
            <a:xfrm flipH="1">
              <a:off x="2782" y="4426740"/>
              <a:ext cx="603417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39" name="Line"/>
            <p:cNvSpPr/>
            <p:nvPr/>
          </p:nvSpPr>
          <p:spPr>
            <a:xfrm flipH="1" flipV="1">
              <a:off x="2782" y="5130"/>
              <a:ext cx="603417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40" name="Line"/>
            <p:cNvSpPr/>
            <p:nvPr/>
          </p:nvSpPr>
          <p:spPr>
            <a:xfrm flipH="1">
              <a:off x="-1" y="0"/>
              <a:ext cx="2" cy="4410345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345" name="Group"/>
          <p:cNvGrpSpPr/>
          <p:nvPr/>
        </p:nvGrpSpPr>
        <p:grpSpPr>
          <a:xfrm>
            <a:off x="5505610" y="7103838"/>
            <a:ext cx="606200" cy="3178599"/>
            <a:chOff x="0" y="0"/>
            <a:chExt cx="606198" cy="3178598"/>
          </a:xfrm>
        </p:grpSpPr>
        <p:sp>
          <p:nvSpPr>
            <p:cNvPr id="2342" name="Line"/>
            <p:cNvSpPr/>
            <p:nvPr/>
          </p:nvSpPr>
          <p:spPr>
            <a:xfrm flipH="1">
              <a:off x="-1" y="8004"/>
              <a:ext cx="2" cy="3162590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43" name="Line"/>
            <p:cNvSpPr/>
            <p:nvPr/>
          </p:nvSpPr>
          <p:spPr>
            <a:xfrm flipH="1" flipV="1">
              <a:off x="2782" y="0"/>
              <a:ext cx="603417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44" name="Line"/>
            <p:cNvSpPr/>
            <p:nvPr/>
          </p:nvSpPr>
          <p:spPr>
            <a:xfrm flipH="1">
              <a:off x="2782" y="3178598"/>
              <a:ext cx="603417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349" name="Group"/>
          <p:cNvGrpSpPr/>
          <p:nvPr/>
        </p:nvGrpSpPr>
        <p:grpSpPr>
          <a:xfrm>
            <a:off x="4523656" y="10511109"/>
            <a:ext cx="1575161" cy="831526"/>
            <a:chOff x="0" y="0"/>
            <a:chExt cx="1575160" cy="831525"/>
          </a:xfrm>
        </p:grpSpPr>
        <p:sp>
          <p:nvSpPr>
            <p:cNvPr id="2346" name="Line"/>
            <p:cNvSpPr/>
            <p:nvPr/>
          </p:nvSpPr>
          <p:spPr>
            <a:xfrm flipH="1" flipV="1">
              <a:off x="0" y="0"/>
              <a:ext cx="590132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47" name="Line"/>
            <p:cNvSpPr/>
            <p:nvPr/>
          </p:nvSpPr>
          <p:spPr>
            <a:xfrm flipH="1">
              <a:off x="569602" y="15456"/>
              <a:ext cx="1" cy="790477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48" name="Line"/>
            <p:cNvSpPr/>
            <p:nvPr/>
          </p:nvSpPr>
          <p:spPr>
            <a:xfrm flipH="1" flipV="1">
              <a:off x="553229" y="831525"/>
              <a:ext cx="1021932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353" name="Group"/>
          <p:cNvGrpSpPr/>
          <p:nvPr/>
        </p:nvGrpSpPr>
        <p:grpSpPr>
          <a:xfrm>
            <a:off x="8931795" y="2627608"/>
            <a:ext cx="1450134" cy="663477"/>
            <a:chOff x="0" y="0"/>
            <a:chExt cx="1450132" cy="663475"/>
          </a:xfrm>
        </p:grpSpPr>
        <p:sp>
          <p:nvSpPr>
            <p:cNvPr id="2350" name="Line"/>
            <p:cNvSpPr/>
            <p:nvPr/>
          </p:nvSpPr>
          <p:spPr>
            <a:xfrm flipH="1" flipV="1">
              <a:off x="0" y="657088"/>
              <a:ext cx="603417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51" name="Line"/>
            <p:cNvSpPr/>
            <p:nvPr/>
          </p:nvSpPr>
          <p:spPr>
            <a:xfrm flipH="1">
              <a:off x="610637" y="0"/>
              <a:ext cx="1" cy="663476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52" name="Line"/>
            <p:cNvSpPr/>
            <p:nvPr/>
          </p:nvSpPr>
          <p:spPr>
            <a:xfrm flipH="1" flipV="1">
              <a:off x="623337" y="9049"/>
              <a:ext cx="826796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357" name="Group"/>
          <p:cNvGrpSpPr/>
          <p:nvPr/>
        </p:nvGrpSpPr>
        <p:grpSpPr>
          <a:xfrm>
            <a:off x="4534762" y="2241420"/>
            <a:ext cx="1584654" cy="535782"/>
            <a:chOff x="0" y="0"/>
            <a:chExt cx="1584653" cy="535781"/>
          </a:xfrm>
        </p:grpSpPr>
        <p:sp>
          <p:nvSpPr>
            <p:cNvPr id="2354" name="Line"/>
            <p:cNvSpPr/>
            <p:nvPr/>
          </p:nvSpPr>
          <p:spPr>
            <a:xfrm flipH="1" flipV="1">
              <a:off x="0" y="14174"/>
              <a:ext cx="491719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55" name="Line"/>
            <p:cNvSpPr/>
            <p:nvPr/>
          </p:nvSpPr>
          <p:spPr>
            <a:xfrm flipH="1">
              <a:off x="472288" y="0"/>
              <a:ext cx="1" cy="535782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56" name="Line"/>
            <p:cNvSpPr/>
            <p:nvPr/>
          </p:nvSpPr>
          <p:spPr>
            <a:xfrm flipH="1" flipV="1">
              <a:off x="457715" y="527773"/>
              <a:ext cx="1126939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1NF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1NF</a:t>
            </a:r>
          </a:p>
        </p:txBody>
      </p:sp>
      <p:sp>
        <p:nvSpPr>
          <p:cNvPr id="236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36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36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6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4" name="1NF (First Normal Form)"/>
          <p:cNvSpPr txBox="1"/>
          <p:nvPr/>
        </p:nvSpPr>
        <p:spPr>
          <a:xfrm>
            <a:off x="1741714" y="1241370"/>
            <a:ext cx="7226650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4800"/>
              </a:lnSpc>
              <a:defRPr b="1"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1NF (First Normal Form)</a:t>
            </a:r>
          </a:p>
        </p:txBody>
      </p:sp>
      <p:sp>
        <p:nvSpPr>
          <p:cNvPr id="2365" name="Column cell  of a table cannot hold multiple values"/>
          <p:cNvSpPr txBox="1"/>
          <p:nvPr/>
        </p:nvSpPr>
        <p:spPr>
          <a:xfrm>
            <a:off x="1741714" y="1948594"/>
            <a:ext cx="974002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292434" indent="-292434" algn="l" defTabSz="457200">
              <a:lnSpc>
                <a:spcPts val="4800"/>
              </a:lnSpc>
              <a:buSzPct val="75000"/>
              <a:buChar char="•"/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Column cell  of a table cannot hold multiple values</a:t>
            </a:r>
          </a:p>
        </p:txBody>
      </p:sp>
      <p:grpSp>
        <p:nvGrpSpPr>
          <p:cNvPr id="2370" name="Group"/>
          <p:cNvGrpSpPr/>
          <p:nvPr/>
        </p:nvGrpSpPr>
        <p:grpSpPr>
          <a:xfrm>
            <a:off x="1762489" y="2651401"/>
            <a:ext cx="10439280" cy="2814046"/>
            <a:chOff x="25400" y="25400"/>
            <a:chExt cx="10439279" cy="2814045"/>
          </a:xfrm>
        </p:grpSpPr>
        <p:graphicFrame>
          <p:nvGraphicFramePr>
            <p:cNvPr id="2366" name="Table"/>
            <p:cNvGraphicFramePr/>
            <p:nvPr/>
          </p:nvGraphicFramePr>
          <p:xfrm>
            <a:off x="25400" y="25400"/>
            <a:ext cx="9135403" cy="281404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599603"/>
                  <a:gridCol w="1333981"/>
                  <a:gridCol w="1517697"/>
                  <a:gridCol w="1517697"/>
                  <a:gridCol w="1767798"/>
                  <a:gridCol w="2790047"/>
                </a:tblGrid>
                <a:tr h="560269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Surname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State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Country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5683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CourseName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56836"/>
                      </a:solidFill>
                    </a:tcPr>
                  </a:tc>
                </a:tr>
                <a:tr h="560269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Jim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LA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US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Coding, Accounting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60269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Amanda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Holland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NY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US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Coding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60269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Martin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Kilan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Berlin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Germany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Coding, Accounting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60269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103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Alice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Green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London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UK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Coding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2369" name="Group"/>
            <p:cNvGrpSpPr/>
            <p:nvPr/>
          </p:nvGrpSpPr>
          <p:grpSpPr>
            <a:xfrm>
              <a:off x="7773351" y="650246"/>
              <a:ext cx="2691329" cy="1595009"/>
              <a:chOff x="0" y="0"/>
              <a:chExt cx="2691327" cy="1595007"/>
            </a:xfrm>
          </p:grpSpPr>
          <p:sp>
            <p:nvSpPr>
              <p:cNvPr id="2367" name="Rounded Rectangle"/>
              <p:cNvSpPr/>
              <p:nvPr/>
            </p:nvSpPr>
            <p:spPr>
              <a:xfrm>
                <a:off x="0" y="0"/>
                <a:ext cx="2691328" cy="510382"/>
              </a:xfrm>
              <a:prstGeom prst="roundRect">
                <a:avLst>
                  <a:gd name="adj" fmla="val 37325"/>
                </a:avLst>
              </a:prstGeom>
              <a:noFill/>
              <a:ln w="25400" cap="flat">
                <a:solidFill>
                  <a:schemeClr val="accent2">
                    <a:satOff val="-13916"/>
                    <a:lumOff val="13989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368" name="Rounded Rectangle"/>
              <p:cNvSpPr/>
              <p:nvPr/>
            </p:nvSpPr>
            <p:spPr>
              <a:xfrm>
                <a:off x="0" y="1084626"/>
                <a:ext cx="2691328" cy="510382"/>
              </a:xfrm>
              <a:prstGeom prst="roundRect">
                <a:avLst>
                  <a:gd name="adj" fmla="val 37325"/>
                </a:avLst>
              </a:prstGeom>
              <a:noFill/>
              <a:ln w="25400" cap="flat">
                <a:solidFill>
                  <a:schemeClr val="accent2">
                    <a:satOff val="-13916"/>
                    <a:lumOff val="13989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grpSp>
        <p:nvGrpSpPr>
          <p:cNvPr id="2379" name="Group"/>
          <p:cNvGrpSpPr/>
          <p:nvPr/>
        </p:nvGrpSpPr>
        <p:grpSpPr>
          <a:xfrm>
            <a:off x="1524975" y="7267782"/>
            <a:ext cx="10385807" cy="5923706"/>
            <a:chOff x="0" y="0"/>
            <a:chExt cx="10385806" cy="5923705"/>
          </a:xfrm>
        </p:grpSpPr>
        <p:sp>
          <p:nvSpPr>
            <p:cNvPr id="2371" name="2NF (Second Normal Form)"/>
            <p:cNvSpPr txBox="1"/>
            <p:nvPr/>
          </p:nvSpPr>
          <p:spPr>
            <a:xfrm>
              <a:off x="0" y="0"/>
              <a:ext cx="7226649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800"/>
                </a:lnSpc>
                <a:defRPr b="1"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2NF (Second Normal Form)</a:t>
              </a:r>
            </a:p>
          </p:txBody>
        </p:sp>
        <p:sp>
          <p:nvSpPr>
            <p:cNvPr id="2372" name="Achieved the first normal form…"/>
            <p:cNvSpPr txBox="1"/>
            <p:nvPr/>
          </p:nvSpPr>
          <p:spPr>
            <a:xfrm>
              <a:off x="28788" y="486907"/>
              <a:ext cx="10357019" cy="1336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292434" indent="-292434" algn="l" defTabSz="457200">
                <a:lnSpc>
                  <a:spcPts val="4800"/>
                </a:lnSpc>
                <a:spcBef>
                  <a:spcPts val="300"/>
                </a:spcBef>
                <a:buSzPct val="75000"/>
                <a:buChar char="•"/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t>Achieved the first normal form</a:t>
              </a:r>
            </a:p>
            <a:p>
              <a:pPr marL="292434" indent="-292434" algn="l" defTabSz="457200">
                <a:lnSpc>
                  <a:spcPts val="4800"/>
                </a:lnSpc>
                <a:spcBef>
                  <a:spcPts val="400"/>
                </a:spcBef>
                <a:buSzPct val="75000"/>
                <a:buChar char="•"/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t>Redundant data across multiple rows of a table must be moved to separate table</a:t>
              </a:r>
            </a:p>
          </p:txBody>
        </p:sp>
        <p:grpSp>
          <p:nvGrpSpPr>
            <p:cNvPr id="2378" name="Group"/>
            <p:cNvGrpSpPr/>
            <p:nvPr/>
          </p:nvGrpSpPr>
          <p:grpSpPr>
            <a:xfrm>
              <a:off x="83694" y="2262409"/>
              <a:ext cx="10006900" cy="3661297"/>
              <a:chOff x="785" y="25400"/>
              <a:chExt cx="10006898" cy="3661295"/>
            </a:xfrm>
          </p:grpSpPr>
          <p:graphicFrame>
            <p:nvGraphicFramePr>
              <p:cNvPr id="2373" name="Table"/>
              <p:cNvGraphicFramePr/>
              <p:nvPr/>
            </p:nvGraphicFramePr>
            <p:xfrm>
              <a:off x="25400" y="25400"/>
              <a:ext cx="9970369" cy="3661296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79241"/>
                    <a:gridCol w="1391424"/>
                    <a:gridCol w="1536877"/>
                    <a:gridCol w="1465130"/>
                    <a:gridCol w="1569489"/>
                    <a:gridCol w="2215505"/>
                  </a:tblGrid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Student_ID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Name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Surname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State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Country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CourseName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E56836"/>
                        </a:solidFill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Jim 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Black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LA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US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Coding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Jim 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Black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LA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US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Accounting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101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Amanda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Holland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NY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US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Coding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102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Martin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Kilan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Berlin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Germany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Coding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102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Martin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Kilan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Berlin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Germany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Accounting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21227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103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Alice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Green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London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UK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Coding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2374" name="Rounded Rectangle"/>
              <p:cNvSpPr/>
              <p:nvPr/>
            </p:nvSpPr>
            <p:spPr>
              <a:xfrm>
                <a:off x="785" y="555637"/>
                <a:ext cx="10006899" cy="1050901"/>
              </a:xfrm>
              <a:prstGeom prst="roundRect">
                <a:avLst>
                  <a:gd name="adj" fmla="val 18127"/>
                </a:avLst>
              </a:prstGeom>
              <a:noFill/>
              <a:ln w="25400" cap="flat">
                <a:solidFill>
                  <a:schemeClr val="accent2">
                    <a:satOff val="-13916"/>
                    <a:lumOff val="13989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2377" name="Group"/>
              <p:cNvGrpSpPr/>
              <p:nvPr/>
            </p:nvGrpSpPr>
            <p:grpSpPr>
              <a:xfrm>
                <a:off x="293456" y="602014"/>
                <a:ext cx="9441225" cy="930276"/>
                <a:chOff x="0" y="0"/>
                <a:chExt cx="9441224" cy="930275"/>
              </a:xfrm>
            </p:grpSpPr>
            <p:sp>
              <p:nvSpPr>
                <p:cNvPr id="2375" name="Rounded Rectangle"/>
                <p:cNvSpPr/>
                <p:nvPr/>
              </p:nvSpPr>
              <p:spPr>
                <a:xfrm>
                  <a:off x="0" y="0"/>
                  <a:ext cx="1221710" cy="930275"/>
                </a:xfrm>
                <a:prstGeom prst="roundRect">
                  <a:avLst>
                    <a:gd name="adj" fmla="val 20478"/>
                  </a:avLst>
                </a:prstGeom>
                <a:noFill/>
                <a:ln w="25400" cap="flat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376" name="Rounded Rectangle"/>
                <p:cNvSpPr/>
                <p:nvPr/>
              </p:nvSpPr>
              <p:spPr>
                <a:xfrm>
                  <a:off x="7692508" y="0"/>
                  <a:ext cx="1748717" cy="930275"/>
                </a:xfrm>
                <a:prstGeom prst="roundRect">
                  <a:avLst>
                    <a:gd name="adj" fmla="val 20478"/>
                  </a:avLst>
                </a:prstGeom>
                <a:noFill/>
                <a:ln w="25400" cap="flat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</p:grpSp>
      </p:grpSp>
      <p:grpSp>
        <p:nvGrpSpPr>
          <p:cNvPr id="2385" name="Group"/>
          <p:cNvGrpSpPr/>
          <p:nvPr/>
        </p:nvGrpSpPr>
        <p:grpSpPr>
          <a:xfrm>
            <a:off x="14715083" y="4802080"/>
            <a:ext cx="8344893" cy="6169929"/>
            <a:chOff x="0" y="0"/>
            <a:chExt cx="8344892" cy="6169927"/>
          </a:xfrm>
        </p:grpSpPr>
        <p:sp>
          <p:nvSpPr>
            <p:cNvPr id="2380" name="3NF (Third Normal Form)"/>
            <p:cNvSpPr txBox="1"/>
            <p:nvPr/>
          </p:nvSpPr>
          <p:spPr>
            <a:xfrm>
              <a:off x="0" y="0"/>
              <a:ext cx="7226649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800"/>
                </a:lnSpc>
                <a:defRPr b="1"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3NF (Third Normal Form)</a:t>
              </a:r>
            </a:p>
          </p:txBody>
        </p:sp>
        <p:sp>
          <p:nvSpPr>
            <p:cNvPr id="2381" name="Achieved the second normal form…"/>
            <p:cNvSpPr txBox="1"/>
            <p:nvPr/>
          </p:nvSpPr>
          <p:spPr>
            <a:xfrm>
              <a:off x="3147" y="734608"/>
              <a:ext cx="8341746" cy="1336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292434" indent="-292434" algn="l" defTabSz="457200">
                <a:lnSpc>
                  <a:spcPts val="4800"/>
                </a:lnSpc>
                <a:spcBef>
                  <a:spcPts val="300"/>
                </a:spcBef>
                <a:buSzPct val="75000"/>
                <a:buChar char="•"/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t>Achieved the second normal form</a:t>
              </a:r>
            </a:p>
            <a:p>
              <a:pPr marL="292434" indent="-292434" algn="l" defTabSz="457200">
                <a:lnSpc>
                  <a:spcPts val="4800"/>
                </a:lnSpc>
                <a:spcBef>
                  <a:spcPts val="400"/>
                </a:spcBef>
                <a:buSzPct val="75000"/>
                <a:buChar char="•"/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t>Eliminate fields that do not depend on the primary key</a:t>
              </a:r>
            </a:p>
          </p:txBody>
        </p:sp>
        <p:grpSp>
          <p:nvGrpSpPr>
            <p:cNvPr id="2384" name="Group"/>
            <p:cNvGrpSpPr/>
            <p:nvPr/>
          </p:nvGrpSpPr>
          <p:grpSpPr>
            <a:xfrm>
              <a:off x="325919" y="2812684"/>
              <a:ext cx="7705780" cy="3357244"/>
              <a:chOff x="25400" y="25400"/>
              <a:chExt cx="7705779" cy="3357242"/>
            </a:xfrm>
          </p:grpSpPr>
          <p:graphicFrame>
            <p:nvGraphicFramePr>
              <p:cNvPr id="2382" name="Table"/>
              <p:cNvGraphicFramePr/>
              <p:nvPr/>
            </p:nvGraphicFramePr>
            <p:xfrm>
              <a:off x="25400" y="25400"/>
              <a:ext cx="7705780" cy="2783917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806969"/>
                    <a:gridCol w="1301791"/>
                    <a:gridCol w="1528106"/>
                    <a:gridCol w="1528106"/>
                    <a:gridCol w="1528106"/>
                  </a:tblGrid>
                  <a:tr h="542446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Student_ID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Name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Surname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State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E5683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Country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E56836"/>
                        </a:solidFill>
                      </a:tcPr>
                    </a:tc>
                  </a:tr>
                  <a:tr h="542446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Jim 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Black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LA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US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42446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101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Amanda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Holland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NY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US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542446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102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Martin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Kilan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Berlin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Germany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</a:tcPr>
                    </a:tc>
                  </a:tr>
                  <a:tr h="601429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103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Alice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Green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London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UK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2383" name="Student"/>
              <p:cNvSpPr txBox="1"/>
              <p:nvPr/>
            </p:nvSpPr>
            <p:spPr>
              <a:xfrm>
                <a:off x="2553217" y="2922267"/>
                <a:ext cx="2637444" cy="460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defTabSz="457200">
                  <a:lnSpc>
                    <a:spcPts val="4300"/>
                  </a:lnSpc>
                  <a:defRPr sz="2100">
                    <a:ln w="0" cap="flat">
                      <a:solidFill>
                        <a:srgbClr val="222222"/>
                      </a:solidFill>
                      <a:prstDash val="solid"/>
                      <a:miter lim="400000"/>
                    </a:ln>
                    <a:solidFill>
                      <a:srgbClr val="DCDEE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Student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2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9" grpId="1"/>
      <p:bldP build="whole" bldLvl="1" animBg="1" rev="0" advAuto="0" spid="2385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Normalize Relational Data Model to 3NF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Normalize Relational Data Model to 3NF</a:t>
            </a:r>
          </a:p>
        </p:txBody>
      </p:sp>
      <p:sp>
        <p:nvSpPr>
          <p:cNvPr id="2388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391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389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90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392" name="Table"/>
          <p:cNvGraphicFramePr/>
          <p:nvPr/>
        </p:nvGraphicFramePr>
        <p:xfrm>
          <a:off x="5874273" y="10279303"/>
          <a:ext cx="2697077" cy="21582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26004"/>
                <a:gridCol w="508000"/>
              </a:tblGrid>
              <a:tr h="536389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Product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5363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363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ProdName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363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ProdCat_ID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93" name="Table"/>
          <p:cNvGraphicFramePr/>
          <p:nvPr/>
        </p:nvGraphicFramePr>
        <p:xfrm>
          <a:off x="1401240" y="9861522"/>
          <a:ext cx="1932827" cy="198988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33988"/>
                <a:gridCol w="735376"/>
              </a:tblGrid>
              <a:tr h="659059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Product_Category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65905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ProdCat_ID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65905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CatName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94" name="Table"/>
          <p:cNvGraphicFramePr/>
          <p:nvPr/>
        </p:nvGraphicFramePr>
        <p:xfrm>
          <a:off x="5803295" y="2455652"/>
          <a:ext cx="2697076" cy="25249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11411"/>
                <a:gridCol w="518008"/>
              </a:tblGrid>
              <a:tr h="50244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Order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5024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Order_ID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024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Cust_ID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024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Store_ID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024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95" name="Table"/>
          <p:cNvGraphicFramePr/>
          <p:nvPr/>
        </p:nvGraphicFramePr>
        <p:xfrm>
          <a:off x="5874273" y="6284895"/>
          <a:ext cx="2697077" cy="297693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06463"/>
                <a:gridCol w="508000"/>
              </a:tblGrid>
              <a:tr h="494038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Order_Item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49403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Orderitem_ID 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9403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Order_ID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9403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9403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Unitprice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9403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Quantity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96" name="Table"/>
          <p:cNvGraphicFramePr/>
          <p:nvPr/>
        </p:nvGraphicFramePr>
        <p:xfrm>
          <a:off x="1493735" y="2404852"/>
          <a:ext cx="2697076" cy="327399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64940"/>
                <a:gridCol w="619434"/>
              </a:tblGrid>
              <a:tr h="543549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54354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Cust_ID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4354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FirstName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4354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LastName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4354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Email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4354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PostalCode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97" name="Table"/>
          <p:cNvGraphicFramePr/>
          <p:nvPr/>
        </p:nvGraphicFramePr>
        <p:xfrm>
          <a:off x="10106207" y="2600889"/>
          <a:ext cx="2697077" cy="215825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15401"/>
                <a:gridCol w="601554"/>
              </a:tblGrid>
              <a:tr h="71518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71518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1518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StoreName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98" name="Table"/>
          <p:cNvGraphicFramePr/>
          <p:nvPr/>
        </p:nvGraphicFramePr>
        <p:xfrm>
          <a:off x="1493735" y="6832238"/>
          <a:ext cx="2697076" cy="327399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64940"/>
                <a:gridCol w="619434"/>
              </a:tblGrid>
              <a:tr h="57621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PostalCode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2"/>
                    </a:solidFill>
                  </a:tcPr>
                </a:tc>
                <a:tc hMerge="1">
                  <a:tcPr/>
                </a:tc>
              </a:tr>
              <a:tr h="73466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PostalCode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5866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99" name="When city name of postal code changed , before I normalized relational model…"/>
          <p:cNvSpPr txBox="1"/>
          <p:nvPr/>
        </p:nvSpPr>
        <p:spPr>
          <a:xfrm>
            <a:off x="15470548" y="4741397"/>
            <a:ext cx="7785732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defRPr sz="3000"/>
            </a:pPr>
            <a:r>
              <a:t>When city name of postal code changed , before I normalized relational model</a:t>
            </a:r>
          </a:p>
          <a:p>
            <a:pPr algn="l">
              <a:defRPr sz="3000"/>
            </a:pPr>
            <a:r>
              <a:t>I need to update city info for each customer_id , but in normalized form , </a:t>
            </a:r>
          </a:p>
          <a:p>
            <a:pPr algn="l">
              <a:defRPr sz="3000"/>
            </a:pPr>
            <a:r>
              <a:t>ı would update only postal code table  </a:t>
            </a:r>
          </a:p>
        </p:txBody>
      </p:sp>
      <p:grpSp>
        <p:nvGrpSpPr>
          <p:cNvPr id="2403" name="Group"/>
          <p:cNvGrpSpPr/>
          <p:nvPr/>
        </p:nvGrpSpPr>
        <p:grpSpPr>
          <a:xfrm>
            <a:off x="4208465" y="3222930"/>
            <a:ext cx="1584654" cy="535782"/>
            <a:chOff x="0" y="0"/>
            <a:chExt cx="1584653" cy="535781"/>
          </a:xfrm>
        </p:grpSpPr>
        <p:sp>
          <p:nvSpPr>
            <p:cNvPr id="2400" name="Line"/>
            <p:cNvSpPr/>
            <p:nvPr/>
          </p:nvSpPr>
          <p:spPr>
            <a:xfrm flipH="1" flipV="1">
              <a:off x="0" y="14174"/>
              <a:ext cx="491719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401" name="Line"/>
            <p:cNvSpPr/>
            <p:nvPr/>
          </p:nvSpPr>
          <p:spPr>
            <a:xfrm flipH="1">
              <a:off x="472288" y="0"/>
              <a:ext cx="1" cy="535782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402" name="Line"/>
            <p:cNvSpPr/>
            <p:nvPr/>
          </p:nvSpPr>
          <p:spPr>
            <a:xfrm flipH="1" flipV="1">
              <a:off x="457715" y="527773"/>
              <a:ext cx="1126939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43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43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5" name="ER Diagram to Relational Data Model"/>
          <p:cNvSpPr txBox="1"/>
          <p:nvPr/>
        </p:nvSpPr>
        <p:spPr>
          <a:xfrm>
            <a:off x="1780835" y="360862"/>
            <a:ext cx="9146250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ER Diagram to Relational Data Model</a:t>
            </a:r>
          </a:p>
        </p:txBody>
      </p:sp>
      <p:grpSp>
        <p:nvGrpSpPr>
          <p:cNvPr id="468" name="Group"/>
          <p:cNvGrpSpPr/>
          <p:nvPr/>
        </p:nvGrpSpPr>
        <p:grpSpPr>
          <a:xfrm>
            <a:off x="1044281" y="2476018"/>
            <a:ext cx="11624238" cy="6249364"/>
            <a:chOff x="0" y="0"/>
            <a:chExt cx="11624237" cy="6249363"/>
          </a:xfrm>
        </p:grpSpPr>
        <p:sp>
          <p:nvSpPr>
            <p:cNvPr id="436" name="Line"/>
            <p:cNvSpPr/>
            <p:nvPr/>
          </p:nvSpPr>
          <p:spPr>
            <a:xfrm>
              <a:off x="7756004" y="4546097"/>
              <a:ext cx="1" cy="64650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37" name="Line"/>
            <p:cNvSpPr/>
            <p:nvPr/>
          </p:nvSpPr>
          <p:spPr>
            <a:xfrm>
              <a:off x="7756004" y="3117197"/>
              <a:ext cx="1" cy="646502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38" name="Student"/>
            <p:cNvSpPr/>
            <p:nvPr/>
          </p:nvSpPr>
          <p:spPr>
            <a:xfrm>
              <a:off x="617722" y="2452211"/>
              <a:ext cx="2149920" cy="647847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Student</a:t>
              </a:r>
            </a:p>
          </p:txBody>
        </p:sp>
        <p:sp>
          <p:nvSpPr>
            <p:cNvPr id="439" name="Faculty"/>
            <p:cNvSpPr/>
            <p:nvPr/>
          </p:nvSpPr>
          <p:spPr>
            <a:xfrm>
              <a:off x="6681044" y="2435898"/>
              <a:ext cx="2149919" cy="64650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Faculty</a:t>
              </a:r>
            </a:p>
          </p:txBody>
        </p:sp>
        <p:sp>
          <p:nvSpPr>
            <p:cNvPr id="440" name="Study"/>
            <p:cNvSpPr/>
            <p:nvPr/>
          </p:nvSpPr>
          <p:spPr>
            <a:xfrm>
              <a:off x="3855108" y="2284713"/>
              <a:ext cx="1767175" cy="94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Study</a:t>
              </a:r>
            </a:p>
          </p:txBody>
        </p:sp>
        <p:sp>
          <p:nvSpPr>
            <p:cNvPr id="441" name="StudentID"/>
            <p:cNvSpPr/>
            <p:nvPr/>
          </p:nvSpPr>
          <p:spPr>
            <a:xfrm>
              <a:off x="0" y="1050890"/>
              <a:ext cx="1919249" cy="647847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StudentID</a:t>
              </a:r>
            </a:p>
          </p:txBody>
        </p:sp>
        <p:sp>
          <p:nvSpPr>
            <p:cNvPr id="442" name="FirstName"/>
            <p:cNvSpPr/>
            <p:nvPr/>
          </p:nvSpPr>
          <p:spPr>
            <a:xfrm>
              <a:off x="1349036" y="0"/>
              <a:ext cx="1919250" cy="647847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FirstName</a:t>
              </a:r>
            </a:p>
          </p:txBody>
        </p:sp>
        <p:sp>
          <p:nvSpPr>
            <p:cNvPr id="443" name="LastName"/>
            <p:cNvSpPr/>
            <p:nvPr/>
          </p:nvSpPr>
          <p:spPr>
            <a:xfrm>
              <a:off x="2342197" y="1002623"/>
              <a:ext cx="2123162" cy="679128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LastName</a:t>
              </a:r>
            </a:p>
          </p:txBody>
        </p:sp>
        <p:sp>
          <p:nvSpPr>
            <p:cNvPr id="444" name="Line"/>
            <p:cNvSpPr/>
            <p:nvPr/>
          </p:nvSpPr>
          <p:spPr>
            <a:xfrm flipH="1" flipV="1">
              <a:off x="1069113" y="1691043"/>
              <a:ext cx="794658" cy="710388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45" name="Line"/>
            <p:cNvSpPr/>
            <p:nvPr/>
          </p:nvSpPr>
          <p:spPr>
            <a:xfrm flipV="1">
              <a:off x="1939836" y="657642"/>
              <a:ext cx="216987" cy="1790268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46" name="Line"/>
            <p:cNvSpPr/>
            <p:nvPr/>
          </p:nvSpPr>
          <p:spPr>
            <a:xfrm flipV="1">
              <a:off x="1982352" y="1691043"/>
              <a:ext cx="1402988" cy="710388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47" name="Line"/>
            <p:cNvSpPr/>
            <p:nvPr/>
          </p:nvSpPr>
          <p:spPr>
            <a:xfrm flipH="1">
              <a:off x="2771175" y="2759743"/>
              <a:ext cx="1080399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48" name="Line"/>
            <p:cNvSpPr/>
            <p:nvPr/>
          </p:nvSpPr>
          <p:spPr>
            <a:xfrm flipH="1">
              <a:off x="5578858" y="2759148"/>
              <a:ext cx="1145609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49" name="FacultyName"/>
            <p:cNvSpPr/>
            <p:nvPr/>
          </p:nvSpPr>
          <p:spPr>
            <a:xfrm>
              <a:off x="4947361" y="354776"/>
              <a:ext cx="1919250" cy="647848"/>
            </a:xfrm>
            <a:prstGeom prst="ellipse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7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FacultyName</a:t>
              </a:r>
            </a:p>
          </p:txBody>
        </p:sp>
        <p:sp>
          <p:nvSpPr>
            <p:cNvPr id="450" name="FacultyID"/>
            <p:cNvSpPr/>
            <p:nvPr/>
          </p:nvSpPr>
          <p:spPr>
            <a:xfrm>
              <a:off x="7403093" y="348533"/>
              <a:ext cx="1919250" cy="647848"/>
            </a:xfrm>
            <a:prstGeom prst="ellipse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FacultyID</a:t>
              </a:r>
            </a:p>
          </p:txBody>
        </p:sp>
        <p:sp>
          <p:nvSpPr>
            <p:cNvPr id="451" name="Line"/>
            <p:cNvSpPr/>
            <p:nvPr/>
          </p:nvSpPr>
          <p:spPr>
            <a:xfrm flipH="1" flipV="1">
              <a:off x="5855734" y="1034105"/>
              <a:ext cx="1532864" cy="137031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52" name="Line"/>
            <p:cNvSpPr/>
            <p:nvPr/>
          </p:nvSpPr>
          <p:spPr>
            <a:xfrm flipV="1">
              <a:off x="7356645" y="1022221"/>
              <a:ext cx="1059411" cy="139408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53" name="m"/>
            <p:cNvSpPr txBox="1"/>
            <p:nvPr/>
          </p:nvSpPr>
          <p:spPr>
            <a:xfrm>
              <a:off x="3156344" y="2274623"/>
              <a:ext cx="440076" cy="45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454" name="1"/>
            <p:cNvSpPr txBox="1"/>
            <p:nvPr/>
          </p:nvSpPr>
          <p:spPr>
            <a:xfrm>
              <a:off x="5952937" y="2290936"/>
              <a:ext cx="336769" cy="45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55" name="Course"/>
            <p:cNvSpPr/>
            <p:nvPr/>
          </p:nvSpPr>
          <p:spPr>
            <a:xfrm>
              <a:off x="6681044" y="5180730"/>
              <a:ext cx="2149919" cy="646502"/>
            </a:xfrm>
            <a:prstGeom prst="rect">
              <a:avLst/>
            </a:prstGeom>
            <a:blipFill rotWithShape="1">
              <a:blip r:embed="rId1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Course</a:t>
              </a:r>
            </a:p>
          </p:txBody>
        </p:sp>
        <p:sp>
          <p:nvSpPr>
            <p:cNvPr id="456" name="Provide"/>
            <p:cNvSpPr/>
            <p:nvPr/>
          </p:nvSpPr>
          <p:spPr>
            <a:xfrm>
              <a:off x="6872416" y="3657130"/>
              <a:ext cx="1767176" cy="94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blipFill rotWithShape="1">
              <a:blip r:embed="rId1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Provide</a:t>
              </a:r>
            </a:p>
          </p:txBody>
        </p:sp>
        <p:sp>
          <p:nvSpPr>
            <p:cNvPr id="457" name="Enroll"/>
            <p:cNvSpPr/>
            <p:nvPr/>
          </p:nvSpPr>
          <p:spPr>
            <a:xfrm>
              <a:off x="3855108" y="5029545"/>
              <a:ext cx="1767175" cy="94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blipFill rotWithShape="1">
              <a:blip r:embed="rId1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Enroll</a:t>
              </a:r>
            </a:p>
          </p:txBody>
        </p:sp>
        <p:sp>
          <p:nvSpPr>
            <p:cNvPr id="458" name="Line"/>
            <p:cNvSpPr/>
            <p:nvPr/>
          </p:nvSpPr>
          <p:spPr>
            <a:xfrm flipH="1" flipV="1">
              <a:off x="1620476" y="3085013"/>
              <a:ext cx="2277644" cy="2427432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59" name="Line"/>
            <p:cNvSpPr/>
            <p:nvPr/>
          </p:nvSpPr>
          <p:spPr>
            <a:xfrm flipH="1">
              <a:off x="5542336" y="5503981"/>
              <a:ext cx="1145609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60" name="CourseName"/>
            <p:cNvSpPr/>
            <p:nvPr/>
          </p:nvSpPr>
          <p:spPr>
            <a:xfrm>
              <a:off x="9704989" y="5601517"/>
              <a:ext cx="1919249" cy="647847"/>
            </a:xfrm>
            <a:prstGeom prst="ellipse">
              <a:avLst/>
            </a:prstGeom>
            <a:blipFill rotWithShape="1">
              <a:blip r:embed="rId1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7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CourseName</a:t>
              </a:r>
            </a:p>
          </p:txBody>
        </p:sp>
        <p:sp>
          <p:nvSpPr>
            <p:cNvPr id="461" name="CourseID"/>
            <p:cNvSpPr/>
            <p:nvPr/>
          </p:nvSpPr>
          <p:spPr>
            <a:xfrm>
              <a:off x="9680640" y="3890174"/>
              <a:ext cx="1919250" cy="647848"/>
            </a:xfrm>
            <a:prstGeom prst="ellipse">
              <a:avLst/>
            </a:prstGeom>
            <a:blipFill rotWithShape="1">
              <a:blip r:embed="rId1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CourseID</a:t>
              </a:r>
            </a:p>
          </p:txBody>
        </p:sp>
        <p:sp>
          <p:nvSpPr>
            <p:cNvPr id="462" name="Line"/>
            <p:cNvSpPr/>
            <p:nvPr/>
          </p:nvSpPr>
          <p:spPr>
            <a:xfrm>
              <a:off x="8838497" y="5479515"/>
              <a:ext cx="858958" cy="434244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63" name="1"/>
            <p:cNvSpPr txBox="1"/>
            <p:nvPr/>
          </p:nvSpPr>
          <p:spPr>
            <a:xfrm>
              <a:off x="7793424" y="3269060"/>
              <a:ext cx="336768" cy="456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64" name="m"/>
            <p:cNvSpPr txBox="1"/>
            <p:nvPr/>
          </p:nvSpPr>
          <p:spPr>
            <a:xfrm>
              <a:off x="7802642" y="4520059"/>
              <a:ext cx="440075" cy="45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465" name="m"/>
            <p:cNvSpPr txBox="1"/>
            <p:nvPr/>
          </p:nvSpPr>
          <p:spPr>
            <a:xfrm>
              <a:off x="3744435" y="4798014"/>
              <a:ext cx="440076" cy="456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466" name="n"/>
            <p:cNvSpPr txBox="1"/>
            <p:nvPr/>
          </p:nvSpPr>
          <p:spPr>
            <a:xfrm>
              <a:off x="5605390" y="5029545"/>
              <a:ext cx="440076" cy="45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467" name="Line"/>
            <p:cNvSpPr/>
            <p:nvPr/>
          </p:nvSpPr>
          <p:spPr>
            <a:xfrm flipV="1">
              <a:off x="8847423" y="4259060"/>
              <a:ext cx="841106" cy="1220574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469" name="ER Diagram"/>
          <p:cNvSpPr txBox="1"/>
          <p:nvPr/>
        </p:nvSpPr>
        <p:spPr>
          <a:xfrm>
            <a:off x="4925202" y="1505082"/>
            <a:ext cx="1866583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/>
            </a:lvl1pPr>
          </a:lstStyle>
          <a:p>
            <a:pPr/>
            <a:r>
              <a:t>ER Diagram</a:t>
            </a:r>
          </a:p>
        </p:txBody>
      </p:sp>
      <p:sp>
        <p:nvSpPr>
          <p:cNvPr id="470" name="Relational Data Model"/>
          <p:cNvSpPr txBox="1"/>
          <p:nvPr/>
        </p:nvSpPr>
        <p:spPr>
          <a:xfrm>
            <a:off x="16929185" y="1505082"/>
            <a:ext cx="3278824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/>
            </a:lvl1pPr>
          </a:lstStyle>
          <a:p>
            <a:pPr/>
            <a:r>
              <a:t>Relational Data Model</a:t>
            </a:r>
          </a:p>
        </p:txBody>
      </p:sp>
      <p:grpSp>
        <p:nvGrpSpPr>
          <p:cNvPr id="495" name="Group"/>
          <p:cNvGrpSpPr/>
          <p:nvPr/>
        </p:nvGrpSpPr>
        <p:grpSpPr>
          <a:xfrm>
            <a:off x="14781330" y="2505616"/>
            <a:ext cx="8150307" cy="8717899"/>
            <a:chOff x="0" y="25400"/>
            <a:chExt cx="8150306" cy="8717898"/>
          </a:xfrm>
        </p:grpSpPr>
        <p:graphicFrame>
          <p:nvGraphicFramePr>
            <p:cNvPr id="471" name="Table"/>
            <p:cNvGraphicFramePr/>
            <p:nvPr/>
          </p:nvGraphicFramePr>
          <p:xfrm>
            <a:off x="627978" y="3277475"/>
            <a:ext cx="2697076" cy="230623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103063"/>
                  <a:gridCol w="581312"/>
                </a:tblGrid>
                <a:tr h="45870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chemeClr val="accent2"/>
                      </a:solidFill>
                    </a:tcPr>
                  </a:tc>
                  <a:tc hMerge="1">
                    <a:tcPr/>
                  </a:tc>
                </a:tr>
                <a:tr h="45870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StudentID 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5870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FirstName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5870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LastName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5870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FacultyID 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472" name="Table"/>
            <p:cNvGraphicFramePr/>
            <p:nvPr/>
          </p:nvGraphicFramePr>
          <p:xfrm>
            <a:off x="627978" y="25400"/>
            <a:ext cx="2697076" cy="183916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28842"/>
                  <a:gridCol w="655532"/>
                </a:tblGrid>
                <a:tr h="608821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Faculty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chemeClr val="accent2"/>
                      </a:solidFill>
                    </a:tcPr>
                  </a:tc>
                  <a:tc hMerge="1">
                    <a:tcPr/>
                  </a:tc>
                </a:tr>
                <a:tr h="60882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FacultyID 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60882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FacultyName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473" name="Table"/>
            <p:cNvGraphicFramePr/>
            <p:nvPr/>
          </p:nvGraphicFramePr>
          <p:xfrm>
            <a:off x="4979327" y="3324074"/>
            <a:ext cx="2697076" cy="221303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119256"/>
                  <a:gridCol w="565118"/>
                </a:tblGrid>
                <a:tr h="550083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Course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chemeClr val="accent2"/>
                      </a:solidFill>
                    </a:tcPr>
                  </a:tc>
                  <a:tc hMerge="1">
                    <a:tcPr/>
                  </a:tc>
                </a:tr>
                <a:tr h="55008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CourseID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5008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CourseName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5008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FacultyID 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474" name="Table"/>
            <p:cNvGraphicFramePr/>
            <p:nvPr/>
          </p:nvGraphicFramePr>
          <p:xfrm>
            <a:off x="589100" y="6990267"/>
            <a:ext cx="3790640" cy="175303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657230"/>
                  <a:gridCol w="1104900"/>
                </a:tblGrid>
                <a:tr h="556962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Enrollment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chemeClr val="accent2"/>
                      </a:solidFill>
                    </a:tcPr>
                  </a:tc>
                  <a:tc hMerge="1">
                    <a:tcPr/>
                  </a:tc>
                </a:tr>
                <a:tr h="60325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PK,FK1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8011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CourseID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PK,FK2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475" name="Line"/>
            <p:cNvSpPr/>
            <p:nvPr/>
          </p:nvSpPr>
          <p:spPr>
            <a:xfrm flipV="1">
              <a:off x="15569" y="925848"/>
              <a:ext cx="1" cy="445024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76" name="Line"/>
            <p:cNvSpPr/>
            <p:nvPr/>
          </p:nvSpPr>
          <p:spPr>
            <a:xfrm>
              <a:off x="0" y="938632"/>
              <a:ext cx="59013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77" name="Line"/>
            <p:cNvSpPr/>
            <p:nvPr/>
          </p:nvSpPr>
          <p:spPr>
            <a:xfrm>
              <a:off x="0" y="5355143"/>
              <a:ext cx="59013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78" name="Line"/>
            <p:cNvSpPr/>
            <p:nvPr/>
          </p:nvSpPr>
          <p:spPr>
            <a:xfrm flipV="1">
              <a:off x="3899363" y="3883449"/>
              <a:ext cx="1" cy="386036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79" name="Line"/>
            <p:cNvSpPr/>
            <p:nvPr/>
          </p:nvSpPr>
          <p:spPr>
            <a:xfrm>
              <a:off x="3293753" y="3898767"/>
              <a:ext cx="590133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80" name="Line"/>
            <p:cNvSpPr/>
            <p:nvPr/>
          </p:nvSpPr>
          <p:spPr>
            <a:xfrm>
              <a:off x="3331853" y="7758833"/>
              <a:ext cx="590133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81" name="Line"/>
            <p:cNvSpPr/>
            <p:nvPr/>
          </p:nvSpPr>
          <p:spPr>
            <a:xfrm flipV="1">
              <a:off x="4480023" y="4134914"/>
              <a:ext cx="1" cy="432324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82" name="Line"/>
            <p:cNvSpPr/>
            <p:nvPr/>
          </p:nvSpPr>
          <p:spPr>
            <a:xfrm>
              <a:off x="4467322" y="4112133"/>
              <a:ext cx="531056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83" name="Line"/>
            <p:cNvSpPr/>
            <p:nvPr/>
          </p:nvSpPr>
          <p:spPr>
            <a:xfrm>
              <a:off x="3331853" y="8459221"/>
              <a:ext cx="113502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84" name="Line"/>
            <p:cNvSpPr/>
            <p:nvPr/>
          </p:nvSpPr>
          <p:spPr>
            <a:xfrm>
              <a:off x="3324800" y="938632"/>
              <a:ext cx="4818670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85" name="Line"/>
            <p:cNvSpPr/>
            <p:nvPr/>
          </p:nvSpPr>
          <p:spPr>
            <a:xfrm flipV="1">
              <a:off x="8150306" y="925848"/>
              <a:ext cx="1" cy="432324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86" name="Line"/>
            <p:cNvSpPr/>
            <p:nvPr/>
          </p:nvSpPr>
          <p:spPr>
            <a:xfrm>
              <a:off x="7656157" y="5240813"/>
              <a:ext cx="492955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87" name="1"/>
            <p:cNvSpPr txBox="1"/>
            <p:nvPr/>
          </p:nvSpPr>
          <p:spPr>
            <a:xfrm>
              <a:off x="192513" y="399445"/>
              <a:ext cx="33210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88" name="n"/>
            <p:cNvSpPr txBox="1"/>
            <p:nvPr/>
          </p:nvSpPr>
          <p:spPr>
            <a:xfrm>
              <a:off x="158896" y="5325695"/>
              <a:ext cx="33210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/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489" name="1"/>
            <p:cNvSpPr txBox="1"/>
            <p:nvPr/>
          </p:nvSpPr>
          <p:spPr>
            <a:xfrm>
              <a:off x="3403014" y="412145"/>
              <a:ext cx="33210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90" name="n"/>
            <p:cNvSpPr txBox="1"/>
            <p:nvPr/>
          </p:nvSpPr>
          <p:spPr>
            <a:xfrm>
              <a:off x="7736581" y="5174236"/>
              <a:ext cx="33210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/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491" name="1"/>
            <p:cNvSpPr txBox="1"/>
            <p:nvPr/>
          </p:nvSpPr>
          <p:spPr>
            <a:xfrm>
              <a:off x="3350201" y="3367061"/>
              <a:ext cx="33210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92" name="1"/>
            <p:cNvSpPr txBox="1"/>
            <p:nvPr/>
          </p:nvSpPr>
          <p:spPr>
            <a:xfrm>
              <a:off x="4566798" y="3598729"/>
              <a:ext cx="33210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93" name="n"/>
            <p:cNvSpPr txBox="1"/>
            <p:nvPr/>
          </p:nvSpPr>
          <p:spPr>
            <a:xfrm>
              <a:off x="3401001" y="7246904"/>
              <a:ext cx="33210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/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494" name="n"/>
            <p:cNvSpPr txBox="1"/>
            <p:nvPr/>
          </p:nvSpPr>
          <p:spPr>
            <a:xfrm>
              <a:off x="3422767" y="7923290"/>
              <a:ext cx="33210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/>
              </a:lvl1pPr>
            </a:lstStyle>
            <a:p>
              <a:pPr/>
              <a:r>
                <a:t>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Modeling Concepts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Modeling Concepts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498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9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0" name="Modeling Types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Modeling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Rectangle"/>
          <p:cNvSpPr/>
          <p:nvPr/>
        </p:nvSpPr>
        <p:spPr>
          <a:xfrm>
            <a:off x="17125286" y="2199757"/>
            <a:ext cx="2846440" cy="1321595"/>
          </a:xfrm>
          <a:prstGeom prst="rect">
            <a:avLst/>
          </a:prstGeom>
          <a:ln w="12700">
            <a:solidFill>
              <a:srgbClr val="8B8B8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507" name="Group"/>
          <p:cNvGrpSpPr/>
          <p:nvPr/>
        </p:nvGrpSpPr>
        <p:grpSpPr>
          <a:xfrm>
            <a:off x="16791542" y="6133415"/>
            <a:ext cx="4538181" cy="4117055"/>
            <a:chOff x="0" y="0"/>
            <a:chExt cx="4538180" cy="4117054"/>
          </a:xfrm>
        </p:grpSpPr>
        <p:sp>
          <p:nvSpPr>
            <p:cNvPr id="503" name="LDM"/>
            <p:cNvSpPr/>
            <p:nvPr/>
          </p:nvSpPr>
          <p:spPr>
            <a:xfrm>
              <a:off x="0" y="0"/>
              <a:ext cx="4489740" cy="2562473"/>
            </a:xfrm>
            <a:prstGeom prst="ellipse">
              <a:avLst/>
            </a:prstGeom>
            <a:noFill/>
            <a:ln w="25400" cap="flat">
              <a:solidFill>
                <a:srgbClr val="FFFFFF">
                  <a:alpha val="13585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/>
              </a:lvl1pPr>
            </a:lstStyle>
            <a:p>
              <a:pPr/>
              <a:r>
                <a:t>LDM</a:t>
              </a:r>
            </a:p>
          </p:txBody>
        </p:sp>
        <p:sp>
          <p:nvSpPr>
            <p:cNvPr id="504" name="CDM"/>
            <p:cNvSpPr/>
            <p:nvPr/>
          </p:nvSpPr>
          <p:spPr>
            <a:xfrm>
              <a:off x="940313" y="291974"/>
              <a:ext cx="1428751" cy="1428751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3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CDM</a:t>
              </a:r>
            </a:p>
          </p:txBody>
        </p:sp>
        <p:sp>
          <p:nvSpPr>
            <p:cNvPr id="505" name="LDM"/>
            <p:cNvSpPr/>
            <p:nvPr/>
          </p:nvSpPr>
          <p:spPr>
            <a:xfrm>
              <a:off x="2120675" y="592620"/>
              <a:ext cx="1428751" cy="1428751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3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LDM</a:t>
              </a:r>
            </a:p>
          </p:txBody>
        </p:sp>
        <p:sp>
          <p:nvSpPr>
            <p:cNvPr id="506" name="PDM"/>
            <p:cNvSpPr/>
            <p:nvPr/>
          </p:nvSpPr>
          <p:spPr>
            <a:xfrm>
              <a:off x="3109430" y="2688304"/>
              <a:ext cx="1428751" cy="1428751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3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PDM</a:t>
              </a:r>
            </a:p>
          </p:txBody>
        </p:sp>
      </p:grpSp>
      <p:sp>
        <p:nvSpPr>
          <p:cNvPr id="508" name="Rounded Rectangle"/>
          <p:cNvSpPr/>
          <p:nvPr/>
        </p:nvSpPr>
        <p:spPr>
          <a:xfrm>
            <a:off x="2553530" y="4692874"/>
            <a:ext cx="18848747" cy="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0800" y="21600"/>
                </a:lnTo>
                <a:lnTo>
                  <a:pt x="21595" y="21600"/>
                </a:lnTo>
                <a:cubicBezTo>
                  <a:pt x="21598" y="21600"/>
                  <a:pt x="21600" y="16765"/>
                  <a:pt x="21600" y="10800"/>
                </a:cubicBezTo>
                <a:lnTo>
                  <a:pt x="21600" y="10800"/>
                </a:lnTo>
                <a:lnTo>
                  <a:pt x="21600" y="10800"/>
                </a:lnTo>
                <a:cubicBezTo>
                  <a:pt x="21600" y="4835"/>
                  <a:pt x="21598" y="0"/>
                  <a:pt x="21595" y="0"/>
                </a:cubicBezTo>
                <a:lnTo>
                  <a:pt x="10800" y="0"/>
                </a:lnTo>
                <a:lnTo>
                  <a:pt x="5" y="0"/>
                </a:lnTo>
                <a:cubicBezTo>
                  <a:pt x="2" y="0"/>
                  <a:pt x="0" y="4835"/>
                  <a:pt x="0" y="10800"/>
                </a:cubicBezTo>
                <a:lnTo>
                  <a:pt x="0" y="10800"/>
                </a:lnTo>
                <a:lnTo>
                  <a:pt x="0" y="10800"/>
                </a:lnTo>
                <a:cubicBezTo>
                  <a:pt x="0" y="16765"/>
                  <a:pt x="2" y="21600"/>
                  <a:pt x="5" y="21600"/>
                </a:cubicBezTo>
                <a:close/>
              </a:path>
            </a:pathLst>
          </a:custGeom>
          <a:solidFill>
            <a:srgbClr val="A6AAA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09" name="Rectangle"/>
          <p:cNvSpPr/>
          <p:nvPr/>
        </p:nvSpPr>
        <p:spPr>
          <a:xfrm>
            <a:off x="4051312" y="2221606"/>
            <a:ext cx="2846439" cy="1321595"/>
          </a:xfrm>
          <a:prstGeom prst="rect">
            <a:avLst/>
          </a:prstGeom>
          <a:ln w="12700">
            <a:solidFill>
              <a:srgbClr val="8B8B8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10" name="What is Data Modeling"/>
          <p:cNvSpPr txBox="1"/>
          <p:nvPr/>
        </p:nvSpPr>
        <p:spPr>
          <a:xfrm>
            <a:off x="3644107" y="2420816"/>
            <a:ext cx="3262574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400">
                <a:solidFill>
                  <a:srgbClr val="EBEBEB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What is Data Modeling </a:t>
            </a:r>
          </a:p>
        </p:txBody>
      </p:sp>
      <p:sp>
        <p:nvSpPr>
          <p:cNvPr id="511" name="Line"/>
          <p:cNvSpPr/>
          <p:nvPr/>
        </p:nvSpPr>
        <p:spPr>
          <a:xfrm flipV="1">
            <a:off x="5474531" y="3581657"/>
            <a:ext cx="1" cy="115837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12" name="Line"/>
          <p:cNvSpPr/>
          <p:nvPr/>
        </p:nvSpPr>
        <p:spPr>
          <a:xfrm flipV="1">
            <a:off x="12229203" y="3576508"/>
            <a:ext cx="1" cy="115837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13" name="Rectangle"/>
          <p:cNvSpPr/>
          <p:nvPr/>
        </p:nvSpPr>
        <p:spPr>
          <a:xfrm>
            <a:off x="10752406" y="2226756"/>
            <a:ext cx="2846440" cy="1321594"/>
          </a:xfrm>
          <a:prstGeom prst="rect">
            <a:avLst/>
          </a:prstGeom>
          <a:ln w="12700">
            <a:solidFill>
              <a:srgbClr val="8B8B8B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14" name="Modeling Types"/>
          <p:cNvSpPr txBox="1"/>
          <p:nvPr/>
        </p:nvSpPr>
        <p:spPr>
          <a:xfrm>
            <a:off x="16768098" y="2604966"/>
            <a:ext cx="3262575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400">
                <a:solidFill>
                  <a:srgbClr val="EBEBEB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Modeling Types</a:t>
            </a:r>
          </a:p>
        </p:txBody>
      </p:sp>
      <p:sp>
        <p:nvSpPr>
          <p:cNvPr id="515" name="Line"/>
          <p:cNvSpPr/>
          <p:nvPr/>
        </p:nvSpPr>
        <p:spPr>
          <a:xfrm flipV="1">
            <a:off x="18530644" y="3570732"/>
            <a:ext cx="1" cy="115837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16" name="Who are the modelers"/>
          <p:cNvSpPr txBox="1"/>
          <p:nvPr/>
        </p:nvSpPr>
        <p:spPr>
          <a:xfrm>
            <a:off x="10398342" y="2420816"/>
            <a:ext cx="3262574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400">
                <a:solidFill>
                  <a:srgbClr val="EBEBEB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Who are the modelers</a:t>
            </a:r>
          </a:p>
        </p:txBody>
      </p:sp>
      <p:pic>
        <p:nvPicPr>
          <p:cNvPr id="517" name="businesswoman_herself.png" descr="businesswoman_herself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96125" y="5335081"/>
            <a:ext cx="1785939" cy="35169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3" name="Group"/>
          <p:cNvGrpSpPr/>
          <p:nvPr/>
        </p:nvGrpSpPr>
        <p:grpSpPr>
          <a:xfrm>
            <a:off x="3614436" y="8837502"/>
            <a:ext cx="3720191" cy="988172"/>
            <a:chOff x="0" y="0"/>
            <a:chExt cx="3720189" cy="988170"/>
          </a:xfrm>
        </p:grpSpPr>
        <p:grpSp>
          <p:nvGrpSpPr>
            <p:cNvPr id="538" name="Group"/>
            <p:cNvGrpSpPr/>
            <p:nvPr/>
          </p:nvGrpSpPr>
          <p:grpSpPr>
            <a:xfrm>
              <a:off x="0" y="0"/>
              <a:ext cx="3720191" cy="144095"/>
              <a:chOff x="0" y="0"/>
              <a:chExt cx="3720190" cy="144094"/>
            </a:xfrm>
          </p:grpSpPr>
          <p:sp>
            <p:nvSpPr>
              <p:cNvPr id="518" name="Shape"/>
              <p:cNvSpPr/>
              <p:nvPr/>
            </p:nvSpPr>
            <p:spPr>
              <a:xfrm>
                <a:off x="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19" name="Shape"/>
              <p:cNvSpPr/>
              <p:nvPr/>
            </p:nvSpPr>
            <p:spPr>
              <a:xfrm>
                <a:off x="18753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2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20" name="Shape"/>
              <p:cNvSpPr/>
              <p:nvPr/>
            </p:nvSpPr>
            <p:spPr>
              <a:xfrm>
                <a:off x="375065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21" name="Shape"/>
              <p:cNvSpPr/>
              <p:nvPr/>
            </p:nvSpPr>
            <p:spPr>
              <a:xfrm>
                <a:off x="562598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22" name="Shape"/>
              <p:cNvSpPr/>
              <p:nvPr/>
            </p:nvSpPr>
            <p:spPr>
              <a:xfrm>
                <a:off x="750131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23" name="Shape"/>
              <p:cNvSpPr/>
              <p:nvPr/>
            </p:nvSpPr>
            <p:spPr>
              <a:xfrm>
                <a:off x="937664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24" name="Shape"/>
              <p:cNvSpPr/>
              <p:nvPr/>
            </p:nvSpPr>
            <p:spPr>
              <a:xfrm>
                <a:off x="1125197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25" name="Shape"/>
              <p:cNvSpPr/>
              <p:nvPr/>
            </p:nvSpPr>
            <p:spPr>
              <a:xfrm>
                <a:off x="131273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26" name="Shape"/>
              <p:cNvSpPr/>
              <p:nvPr/>
            </p:nvSpPr>
            <p:spPr>
              <a:xfrm>
                <a:off x="150026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27" name="Shape"/>
              <p:cNvSpPr/>
              <p:nvPr/>
            </p:nvSpPr>
            <p:spPr>
              <a:xfrm>
                <a:off x="1687795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2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28" name="Shape"/>
              <p:cNvSpPr/>
              <p:nvPr/>
            </p:nvSpPr>
            <p:spPr>
              <a:xfrm>
                <a:off x="1875328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29" name="Shape"/>
              <p:cNvSpPr/>
              <p:nvPr/>
            </p:nvSpPr>
            <p:spPr>
              <a:xfrm>
                <a:off x="2062861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30" name="Shape"/>
              <p:cNvSpPr/>
              <p:nvPr/>
            </p:nvSpPr>
            <p:spPr>
              <a:xfrm>
                <a:off x="2250394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31" name="Shape"/>
              <p:cNvSpPr/>
              <p:nvPr/>
            </p:nvSpPr>
            <p:spPr>
              <a:xfrm>
                <a:off x="2437927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32" name="Shape"/>
              <p:cNvSpPr/>
              <p:nvPr/>
            </p:nvSpPr>
            <p:spPr>
              <a:xfrm>
                <a:off x="262546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33" name="Shape"/>
              <p:cNvSpPr/>
              <p:nvPr/>
            </p:nvSpPr>
            <p:spPr>
              <a:xfrm>
                <a:off x="281299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34" name="Shape"/>
              <p:cNvSpPr/>
              <p:nvPr/>
            </p:nvSpPr>
            <p:spPr>
              <a:xfrm>
                <a:off x="3000526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35" name="Shape"/>
              <p:cNvSpPr/>
              <p:nvPr/>
            </p:nvSpPr>
            <p:spPr>
              <a:xfrm>
                <a:off x="3188058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36" name="Shape"/>
              <p:cNvSpPr/>
              <p:nvPr/>
            </p:nvSpPr>
            <p:spPr>
              <a:xfrm>
                <a:off x="3375592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37" name="Shape"/>
              <p:cNvSpPr/>
              <p:nvPr/>
            </p:nvSpPr>
            <p:spPr>
              <a:xfrm>
                <a:off x="3563124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559" name="Group"/>
            <p:cNvGrpSpPr/>
            <p:nvPr/>
          </p:nvGrpSpPr>
          <p:grpSpPr>
            <a:xfrm>
              <a:off x="0" y="218834"/>
              <a:ext cx="3720191" cy="144095"/>
              <a:chOff x="0" y="0"/>
              <a:chExt cx="3720190" cy="144094"/>
            </a:xfrm>
          </p:grpSpPr>
          <p:sp>
            <p:nvSpPr>
              <p:cNvPr id="539" name="Shape"/>
              <p:cNvSpPr/>
              <p:nvPr/>
            </p:nvSpPr>
            <p:spPr>
              <a:xfrm>
                <a:off x="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40" name="Shape"/>
              <p:cNvSpPr/>
              <p:nvPr/>
            </p:nvSpPr>
            <p:spPr>
              <a:xfrm>
                <a:off x="18753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2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41" name="Shape"/>
              <p:cNvSpPr/>
              <p:nvPr/>
            </p:nvSpPr>
            <p:spPr>
              <a:xfrm>
                <a:off x="375065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42" name="Shape"/>
              <p:cNvSpPr/>
              <p:nvPr/>
            </p:nvSpPr>
            <p:spPr>
              <a:xfrm>
                <a:off x="562598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43" name="Shape"/>
              <p:cNvSpPr/>
              <p:nvPr/>
            </p:nvSpPr>
            <p:spPr>
              <a:xfrm>
                <a:off x="750131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44" name="Shape"/>
              <p:cNvSpPr/>
              <p:nvPr/>
            </p:nvSpPr>
            <p:spPr>
              <a:xfrm>
                <a:off x="937664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45" name="Shape"/>
              <p:cNvSpPr/>
              <p:nvPr/>
            </p:nvSpPr>
            <p:spPr>
              <a:xfrm>
                <a:off x="1125197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46" name="Shape"/>
              <p:cNvSpPr/>
              <p:nvPr/>
            </p:nvSpPr>
            <p:spPr>
              <a:xfrm>
                <a:off x="131273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47" name="Shape"/>
              <p:cNvSpPr/>
              <p:nvPr/>
            </p:nvSpPr>
            <p:spPr>
              <a:xfrm>
                <a:off x="150026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48" name="Shape"/>
              <p:cNvSpPr/>
              <p:nvPr/>
            </p:nvSpPr>
            <p:spPr>
              <a:xfrm>
                <a:off x="1687795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2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49" name="Shape"/>
              <p:cNvSpPr/>
              <p:nvPr/>
            </p:nvSpPr>
            <p:spPr>
              <a:xfrm>
                <a:off x="1875328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50" name="Shape"/>
              <p:cNvSpPr/>
              <p:nvPr/>
            </p:nvSpPr>
            <p:spPr>
              <a:xfrm>
                <a:off x="2062861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51" name="Shape"/>
              <p:cNvSpPr/>
              <p:nvPr/>
            </p:nvSpPr>
            <p:spPr>
              <a:xfrm>
                <a:off x="2250394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52" name="Shape"/>
              <p:cNvSpPr/>
              <p:nvPr/>
            </p:nvSpPr>
            <p:spPr>
              <a:xfrm>
                <a:off x="2437927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53" name="Shape"/>
              <p:cNvSpPr/>
              <p:nvPr/>
            </p:nvSpPr>
            <p:spPr>
              <a:xfrm>
                <a:off x="262546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54" name="Shape"/>
              <p:cNvSpPr/>
              <p:nvPr/>
            </p:nvSpPr>
            <p:spPr>
              <a:xfrm>
                <a:off x="281299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55" name="Shape"/>
              <p:cNvSpPr/>
              <p:nvPr/>
            </p:nvSpPr>
            <p:spPr>
              <a:xfrm>
                <a:off x="3000526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56" name="Shape"/>
              <p:cNvSpPr/>
              <p:nvPr/>
            </p:nvSpPr>
            <p:spPr>
              <a:xfrm>
                <a:off x="3188058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57" name="Shape"/>
              <p:cNvSpPr/>
              <p:nvPr/>
            </p:nvSpPr>
            <p:spPr>
              <a:xfrm>
                <a:off x="3375592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58" name="Shape"/>
              <p:cNvSpPr/>
              <p:nvPr/>
            </p:nvSpPr>
            <p:spPr>
              <a:xfrm>
                <a:off x="3563124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580" name="Group"/>
            <p:cNvGrpSpPr/>
            <p:nvPr/>
          </p:nvGrpSpPr>
          <p:grpSpPr>
            <a:xfrm>
              <a:off x="0" y="437669"/>
              <a:ext cx="3720191" cy="144095"/>
              <a:chOff x="0" y="0"/>
              <a:chExt cx="3720190" cy="144094"/>
            </a:xfrm>
          </p:grpSpPr>
          <p:sp>
            <p:nvSpPr>
              <p:cNvPr id="560" name="Shape"/>
              <p:cNvSpPr/>
              <p:nvPr/>
            </p:nvSpPr>
            <p:spPr>
              <a:xfrm>
                <a:off x="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1" name="Shape"/>
              <p:cNvSpPr/>
              <p:nvPr/>
            </p:nvSpPr>
            <p:spPr>
              <a:xfrm>
                <a:off x="18753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2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2" name="Shape"/>
              <p:cNvSpPr/>
              <p:nvPr/>
            </p:nvSpPr>
            <p:spPr>
              <a:xfrm>
                <a:off x="375065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3" name="Shape"/>
              <p:cNvSpPr/>
              <p:nvPr/>
            </p:nvSpPr>
            <p:spPr>
              <a:xfrm>
                <a:off x="562598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4" name="Shape"/>
              <p:cNvSpPr/>
              <p:nvPr/>
            </p:nvSpPr>
            <p:spPr>
              <a:xfrm>
                <a:off x="750131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5" name="Shape"/>
              <p:cNvSpPr/>
              <p:nvPr/>
            </p:nvSpPr>
            <p:spPr>
              <a:xfrm>
                <a:off x="937664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6" name="Shape"/>
              <p:cNvSpPr/>
              <p:nvPr/>
            </p:nvSpPr>
            <p:spPr>
              <a:xfrm>
                <a:off x="1125197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7" name="Shape"/>
              <p:cNvSpPr/>
              <p:nvPr/>
            </p:nvSpPr>
            <p:spPr>
              <a:xfrm>
                <a:off x="131273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8" name="Shape"/>
              <p:cNvSpPr/>
              <p:nvPr/>
            </p:nvSpPr>
            <p:spPr>
              <a:xfrm>
                <a:off x="150026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69" name="Shape"/>
              <p:cNvSpPr/>
              <p:nvPr/>
            </p:nvSpPr>
            <p:spPr>
              <a:xfrm>
                <a:off x="1687795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2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0" name="Shape"/>
              <p:cNvSpPr/>
              <p:nvPr/>
            </p:nvSpPr>
            <p:spPr>
              <a:xfrm>
                <a:off x="1875328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1" name="Shape"/>
              <p:cNvSpPr/>
              <p:nvPr/>
            </p:nvSpPr>
            <p:spPr>
              <a:xfrm>
                <a:off x="2062861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2" name="Shape"/>
              <p:cNvSpPr/>
              <p:nvPr/>
            </p:nvSpPr>
            <p:spPr>
              <a:xfrm>
                <a:off x="2250394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3" name="Shape"/>
              <p:cNvSpPr/>
              <p:nvPr/>
            </p:nvSpPr>
            <p:spPr>
              <a:xfrm>
                <a:off x="2437927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4" name="Shape"/>
              <p:cNvSpPr/>
              <p:nvPr/>
            </p:nvSpPr>
            <p:spPr>
              <a:xfrm>
                <a:off x="262546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5" name="Shape"/>
              <p:cNvSpPr/>
              <p:nvPr/>
            </p:nvSpPr>
            <p:spPr>
              <a:xfrm>
                <a:off x="281299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6" name="Shape"/>
              <p:cNvSpPr/>
              <p:nvPr/>
            </p:nvSpPr>
            <p:spPr>
              <a:xfrm>
                <a:off x="3000526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7" name="Shape"/>
              <p:cNvSpPr/>
              <p:nvPr/>
            </p:nvSpPr>
            <p:spPr>
              <a:xfrm>
                <a:off x="3188058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8" name="Shape"/>
              <p:cNvSpPr/>
              <p:nvPr/>
            </p:nvSpPr>
            <p:spPr>
              <a:xfrm>
                <a:off x="3375592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79" name="Shape"/>
              <p:cNvSpPr/>
              <p:nvPr/>
            </p:nvSpPr>
            <p:spPr>
              <a:xfrm>
                <a:off x="3563124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601" name="Group"/>
            <p:cNvGrpSpPr/>
            <p:nvPr/>
          </p:nvGrpSpPr>
          <p:grpSpPr>
            <a:xfrm>
              <a:off x="0" y="640873"/>
              <a:ext cx="3720191" cy="144095"/>
              <a:chOff x="0" y="0"/>
              <a:chExt cx="3720190" cy="144094"/>
            </a:xfrm>
          </p:grpSpPr>
          <p:sp>
            <p:nvSpPr>
              <p:cNvPr id="581" name="Shape"/>
              <p:cNvSpPr/>
              <p:nvPr/>
            </p:nvSpPr>
            <p:spPr>
              <a:xfrm>
                <a:off x="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2" name="Shape"/>
              <p:cNvSpPr/>
              <p:nvPr/>
            </p:nvSpPr>
            <p:spPr>
              <a:xfrm>
                <a:off x="18753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2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3" name="Shape"/>
              <p:cNvSpPr/>
              <p:nvPr/>
            </p:nvSpPr>
            <p:spPr>
              <a:xfrm>
                <a:off x="375065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4" name="Shape"/>
              <p:cNvSpPr/>
              <p:nvPr/>
            </p:nvSpPr>
            <p:spPr>
              <a:xfrm>
                <a:off x="562598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5" name="Shape"/>
              <p:cNvSpPr/>
              <p:nvPr/>
            </p:nvSpPr>
            <p:spPr>
              <a:xfrm>
                <a:off x="750131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6" name="Shape"/>
              <p:cNvSpPr/>
              <p:nvPr/>
            </p:nvSpPr>
            <p:spPr>
              <a:xfrm>
                <a:off x="937664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7" name="Shape"/>
              <p:cNvSpPr/>
              <p:nvPr/>
            </p:nvSpPr>
            <p:spPr>
              <a:xfrm>
                <a:off x="1125197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8" name="Shape"/>
              <p:cNvSpPr/>
              <p:nvPr/>
            </p:nvSpPr>
            <p:spPr>
              <a:xfrm>
                <a:off x="131273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89" name="Shape"/>
              <p:cNvSpPr/>
              <p:nvPr/>
            </p:nvSpPr>
            <p:spPr>
              <a:xfrm>
                <a:off x="150026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90" name="Shape"/>
              <p:cNvSpPr/>
              <p:nvPr/>
            </p:nvSpPr>
            <p:spPr>
              <a:xfrm>
                <a:off x="1687795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2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91" name="Shape"/>
              <p:cNvSpPr/>
              <p:nvPr/>
            </p:nvSpPr>
            <p:spPr>
              <a:xfrm>
                <a:off x="1875329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92" name="Shape"/>
              <p:cNvSpPr/>
              <p:nvPr/>
            </p:nvSpPr>
            <p:spPr>
              <a:xfrm>
                <a:off x="2062861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93" name="Shape"/>
              <p:cNvSpPr/>
              <p:nvPr/>
            </p:nvSpPr>
            <p:spPr>
              <a:xfrm>
                <a:off x="2250394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94" name="Shape"/>
              <p:cNvSpPr/>
              <p:nvPr/>
            </p:nvSpPr>
            <p:spPr>
              <a:xfrm>
                <a:off x="2437927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95" name="Shape"/>
              <p:cNvSpPr/>
              <p:nvPr/>
            </p:nvSpPr>
            <p:spPr>
              <a:xfrm>
                <a:off x="262546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96" name="Shape"/>
              <p:cNvSpPr/>
              <p:nvPr/>
            </p:nvSpPr>
            <p:spPr>
              <a:xfrm>
                <a:off x="281299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97" name="Shape"/>
              <p:cNvSpPr/>
              <p:nvPr/>
            </p:nvSpPr>
            <p:spPr>
              <a:xfrm>
                <a:off x="3000527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98" name="Shape"/>
              <p:cNvSpPr/>
              <p:nvPr/>
            </p:nvSpPr>
            <p:spPr>
              <a:xfrm>
                <a:off x="3188058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599" name="Shape"/>
              <p:cNvSpPr/>
              <p:nvPr/>
            </p:nvSpPr>
            <p:spPr>
              <a:xfrm>
                <a:off x="3375592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00" name="Shape"/>
              <p:cNvSpPr/>
              <p:nvPr/>
            </p:nvSpPr>
            <p:spPr>
              <a:xfrm>
                <a:off x="3563124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622" name="Group"/>
            <p:cNvGrpSpPr/>
            <p:nvPr/>
          </p:nvGrpSpPr>
          <p:grpSpPr>
            <a:xfrm>
              <a:off x="0" y="844076"/>
              <a:ext cx="3720191" cy="144095"/>
              <a:chOff x="0" y="0"/>
              <a:chExt cx="3720190" cy="144094"/>
            </a:xfrm>
          </p:grpSpPr>
          <p:sp>
            <p:nvSpPr>
              <p:cNvPr id="602" name="Shape"/>
              <p:cNvSpPr/>
              <p:nvPr/>
            </p:nvSpPr>
            <p:spPr>
              <a:xfrm>
                <a:off x="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03" name="Shape"/>
              <p:cNvSpPr/>
              <p:nvPr/>
            </p:nvSpPr>
            <p:spPr>
              <a:xfrm>
                <a:off x="18753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2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04" name="Shape"/>
              <p:cNvSpPr/>
              <p:nvPr/>
            </p:nvSpPr>
            <p:spPr>
              <a:xfrm>
                <a:off x="375065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05" name="Shape"/>
              <p:cNvSpPr/>
              <p:nvPr/>
            </p:nvSpPr>
            <p:spPr>
              <a:xfrm>
                <a:off x="562598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06" name="Shape"/>
              <p:cNvSpPr/>
              <p:nvPr/>
            </p:nvSpPr>
            <p:spPr>
              <a:xfrm>
                <a:off x="750131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07" name="Shape"/>
              <p:cNvSpPr/>
              <p:nvPr/>
            </p:nvSpPr>
            <p:spPr>
              <a:xfrm>
                <a:off x="937664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08" name="Shape"/>
              <p:cNvSpPr/>
              <p:nvPr/>
            </p:nvSpPr>
            <p:spPr>
              <a:xfrm>
                <a:off x="1125197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09" name="Shape"/>
              <p:cNvSpPr/>
              <p:nvPr/>
            </p:nvSpPr>
            <p:spPr>
              <a:xfrm>
                <a:off x="131273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10" name="Shape"/>
              <p:cNvSpPr/>
              <p:nvPr/>
            </p:nvSpPr>
            <p:spPr>
              <a:xfrm>
                <a:off x="150026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11" name="Shape"/>
              <p:cNvSpPr/>
              <p:nvPr/>
            </p:nvSpPr>
            <p:spPr>
              <a:xfrm>
                <a:off x="1687795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2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12" name="Shape"/>
              <p:cNvSpPr/>
              <p:nvPr/>
            </p:nvSpPr>
            <p:spPr>
              <a:xfrm>
                <a:off x="1875329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13" name="Shape"/>
              <p:cNvSpPr/>
              <p:nvPr/>
            </p:nvSpPr>
            <p:spPr>
              <a:xfrm>
                <a:off x="2062861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14" name="Shape"/>
              <p:cNvSpPr/>
              <p:nvPr/>
            </p:nvSpPr>
            <p:spPr>
              <a:xfrm>
                <a:off x="2250394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15" name="Shape"/>
              <p:cNvSpPr/>
              <p:nvPr/>
            </p:nvSpPr>
            <p:spPr>
              <a:xfrm>
                <a:off x="2437927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16" name="Shape"/>
              <p:cNvSpPr/>
              <p:nvPr/>
            </p:nvSpPr>
            <p:spPr>
              <a:xfrm>
                <a:off x="2625460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17" name="Shape"/>
              <p:cNvSpPr/>
              <p:nvPr/>
            </p:nvSpPr>
            <p:spPr>
              <a:xfrm>
                <a:off x="2812993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18" name="Shape"/>
              <p:cNvSpPr/>
              <p:nvPr/>
            </p:nvSpPr>
            <p:spPr>
              <a:xfrm>
                <a:off x="3000527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19" name="Shape"/>
              <p:cNvSpPr/>
              <p:nvPr/>
            </p:nvSpPr>
            <p:spPr>
              <a:xfrm>
                <a:off x="3188058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20" name="Shape"/>
              <p:cNvSpPr/>
              <p:nvPr/>
            </p:nvSpPr>
            <p:spPr>
              <a:xfrm>
                <a:off x="3375592" y="0"/>
                <a:ext cx="157066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21" name="Shape"/>
              <p:cNvSpPr/>
              <p:nvPr/>
            </p:nvSpPr>
            <p:spPr>
              <a:xfrm>
                <a:off x="3563124" y="0"/>
                <a:ext cx="157067" cy="14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61" y="0"/>
                    </a:moveTo>
                    <a:cubicBezTo>
                      <a:pt x="1412" y="0"/>
                      <a:pt x="0" y="1552"/>
                      <a:pt x="0" y="3458"/>
                    </a:cubicBezTo>
                    <a:lnTo>
                      <a:pt x="0" y="13035"/>
                    </a:lnTo>
                    <a:cubicBezTo>
                      <a:pt x="0" y="14942"/>
                      <a:pt x="2143" y="16481"/>
                      <a:pt x="3893" y="16481"/>
                    </a:cubicBezTo>
                    <a:lnTo>
                      <a:pt x="6480" y="16481"/>
                    </a:lnTo>
                    <a:lnTo>
                      <a:pt x="6480" y="21600"/>
                    </a:lnTo>
                    <a:lnTo>
                      <a:pt x="11880" y="16481"/>
                    </a:lnTo>
                    <a:lnTo>
                      <a:pt x="18439" y="16481"/>
                    </a:lnTo>
                    <a:cubicBezTo>
                      <a:pt x="20188" y="16481"/>
                      <a:pt x="21600" y="14942"/>
                      <a:pt x="21600" y="13035"/>
                    </a:cubicBezTo>
                    <a:lnTo>
                      <a:pt x="21600" y="3458"/>
                    </a:lnTo>
                    <a:cubicBezTo>
                      <a:pt x="21600" y="1552"/>
                      <a:pt x="20188" y="0"/>
                      <a:pt x="18439" y="0"/>
                    </a:cubicBez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F5F1E6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pic>
        <p:nvPicPr>
          <p:cNvPr id="624" name="7.png" descr="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88503" y="9595982"/>
            <a:ext cx="1785939" cy="1649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9.png" descr="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61790" y="10632038"/>
            <a:ext cx="1380077" cy="1650553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Data Modeling Remark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Data Modeling Remarks</a:t>
            </a:r>
          </a:p>
        </p:txBody>
      </p:sp>
      <p:sp>
        <p:nvSpPr>
          <p:cNvPr id="62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63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62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2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631" name="Bookshelf.png" descr="Bookshelf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84840" y="5244005"/>
            <a:ext cx="1981108" cy="16497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Organisation"/>
          <p:cNvSpPr/>
          <p:nvPr/>
        </p:nvSpPr>
        <p:spPr>
          <a:xfrm>
            <a:off x="4591853" y="9722811"/>
            <a:ext cx="2163631" cy="185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blipFill>
            <a:blip r:embed="rId9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7" grpId="7"/>
      <p:bldP build="whole" bldLvl="1" animBg="1" rev="0" advAuto="0" spid="624" grpId="5"/>
      <p:bldP build="whole" bldLvl="1" animBg="1" rev="0" advAuto="0" spid="632" grpId="3"/>
      <p:bldP build="whole" bldLvl="1" animBg="1" rev="0" advAuto="0" spid="631" grpId="1"/>
      <p:bldP build="whole" bldLvl="1" animBg="1" rev="0" advAuto="0" spid="623" grpId="2"/>
      <p:bldP build="whole" bldLvl="1" animBg="1" rev="0" advAuto="0" spid="517" grpId="4"/>
      <p:bldP build="whole" bldLvl="1" animBg="1" rev="0" advAuto="0" spid="625" grpId="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"/>
          <p:cNvGrpSpPr/>
          <p:nvPr/>
        </p:nvGrpSpPr>
        <p:grpSpPr>
          <a:xfrm>
            <a:off x="4075643" y="2190658"/>
            <a:ext cx="4100077" cy="3236199"/>
            <a:chOff x="0" y="211137"/>
            <a:chExt cx="4100075" cy="3236197"/>
          </a:xfrm>
        </p:grpSpPr>
        <p:sp>
          <p:nvSpPr>
            <p:cNvPr id="634" name="Line"/>
            <p:cNvSpPr/>
            <p:nvPr/>
          </p:nvSpPr>
          <p:spPr>
            <a:xfrm flipV="1">
              <a:off x="2342227" y="779816"/>
              <a:ext cx="1051507" cy="265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35" name="Rectangle"/>
            <p:cNvSpPr/>
            <p:nvPr/>
          </p:nvSpPr>
          <p:spPr>
            <a:xfrm>
              <a:off x="0" y="432187"/>
              <a:ext cx="906602" cy="936933"/>
            </a:xfrm>
            <a:prstGeom prst="rect">
              <a:avLst/>
            </a:prstGeom>
            <a:solidFill>
              <a:srgbClr val="A5B98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>
                  <a:solidFill>
                    <a:srgbClr val="212121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  <p:sp>
          <p:nvSpPr>
            <p:cNvPr id="636" name="Rectangle"/>
            <p:cNvSpPr/>
            <p:nvPr/>
          </p:nvSpPr>
          <p:spPr>
            <a:xfrm>
              <a:off x="2412494" y="432187"/>
              <a:ext cx="906602" cy="936933"/>
            </a:xfrm>
            <a:prstGeom prst="rect">
              <a:avLst/>
            </a:prstGeom>
            <a:solidFill>
              <a:srgbClr val="A5B98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212121"/>
                  </a:solidFill>
                </a:defRPr>
              </a:pPr>
            </a:p>
          </p:txBody>
        </p:sp>
        <p:sp>
          <p:nvSpPr>
            <p:cNvPr id="637" name="Rectangle"/>
            <p:cNvSpPr/>
            <p:nvPr/>
          </p:nvSpPr>
          <p:spPr>
            <a:xfrm>
              <a:off x="1197699" y="2328875"/>
              <a:ext cx="906602" cy="936933"/>
            </a:xfrm>
            <a:prstGeom prst="rect">
              <a:avLst/>
            </a:prstGeom>
            <a:solidFill>
              <a:srgbClr val="A5B98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>
                  <a:solidFill>
                    <a:srgbClr val="212121"/>
                  </a:solidFill>
                </a:defRPr>
              </a:lvl1pPr>
            </a:lstStyle>
            <a:p>
              <a:pPr/>
              <a:r>
                <a:t>     </a:t>
              </a:r>
            </a:p>
          </p:txBody>
        </p:sp>
        <p:sp>
          <p:nvSpPr>
            <p:cNvPr id="638" name="Line"/>
            <p:cNvSpPr/>
            <p:nvPr/>
          </p:nvSpPr>
          <p:spPr>
            <a:xfrm>
              <a:off x="917482" y="900652"/>
              <a:ext cx="507971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39" name="Line"/>
            <p:cNvSpPr/>
            <p:nvPr/>
          </p:nvSpPr>
          <p:spPr>
            <a:xfrm flipH="1">
              <a:off x="1444423" y="902847"/>
              <a:ext cx="1" cy="1085742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40" name="Line"/>
            <p:cNvSpPr/>
            <p:nvPr/>
          </p:nvSpPr>
          <p:spPr>
            <a:xfrm>
              <a:off x="1910807" y="936239"/>
              <a:ext cx="507972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41" name="Line"/>
            <p:cNvSpPr/>
            <p:nvPr/>
          </p:nvSpPr>
          <p:spPr>
            <a:xfrm flipH="1">
              <a:off x="1892616" y="918380"/>
              <a:ext cx="1" cy="1085742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42" name="Line"/>
            <p:cNvSpPr/>
            <p:nvPr/>
          </p:nvSpPr>
          <p:spPr>
            <a:xfrm>
              <a:off x="4588" y="831409"/>
              <a:ext cx="89742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43" name="Line"/>
            <p:cNvSpPr/>
            <p:nvPr/>
          </p:nvSpPr>
          <p:spPr>
            <a:xfrm>
              <a:off x="2423081" y="795690"/>
              <a:ext cx="89742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44" name="Line"/>
            <p:cNvSpPr/>
            <p:nvPr/>
          </p:nvSpPr>
          <p:spPr>
            <a:xfrm>
              <a:off x="1210835" y="2743763"/>
              <a:ext cx="89742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45" name="Region"/>
            <p:cNvSpPr/>
            <p:nvPr/>
          </p:nvSpPr>
          <p:spPr>
            <a:xfrm>
              <a:off x="453300" y="2111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Region</a:t>
              </a:r>
            </a:p>
          </p:txBody>
        </p:sp>
        <p:sp>
          <p:nvSpPr>
            <p:cNvPr id="646" name="Time"/>
            <p:cNvSpPr/>
            <p:nvPr/>
          </p:nvSpPr>
          <p:spPr>
            <a:xfrm>
              <a:off x="2830075" y="2320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Time</a:t>
              </a:r>
            </a:p>
          </p:txBody>
        </p:sp>
        <p:sp>
          <p:nvSpPr>
            <p:cNvPr id="647" name="Sales"/>
            <p:cNvSpPr/>
            <p:nvPr/>
          </p:nvSpPr>
          <p:spPr>
            <a:xfrm>
              <a:off x="1659547" y="217733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Sales</a:t>
              </a:r>
            </a:p>
          </p:txBody>
        </p:sp>
      </p:grpSp>
      <p:grpSp>
        <p:nvGrpSpPr>
          <p:cNvPr id="670" name="Group"/>
          <p:cNvGrpSpPr/>
          <p:nvPr/>
        </p:nvGrpSpPr>
        <p:grpSpPr>
          <a:xfrm>
            <a:off x="10139395" y="2099016"/>
            <a:ext cx="4184864" cy="3901961"/>
            <a:chOff x="1012" y="211137"/>
            <a:chExt cx="4184863" cy="3901960"/>
          </a:xfrm>
        </p:grpSpPr>
        <p:sp>
          <p:nvSpPr>
            <p:cNvPr id="649" name="Rectangle"/>
            <p:cNvSpPr/>
            <p:nvPr/>
          </p:nvSpPr>
          <p:spPr>
            <a:xfrm>
              <a:off x="12561" y="452306"/>
              <a:ext cx="1031595" cy="1218030"/>
            </a:xfrm>
            <a:prstGeom prst="rect">
              <a:avLst/>
            </a:prstGeom>
            <a:solidFill>
              <a:srgbClr val="D8AA5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/>
              </a:lvl1pPr>
            </a:lstStyle>
            <a:p>
              <a:pPr/>
              <a:r>
                <a:t>       </a:t>
              </a:r>
            </a:p>
          </p:txBody>
        </p:sp>
        <p:sp>
          <p:nvSpPr>
            <p:cNvPr id="650" name="Rectangle"/>
            <p:cNvSpPr/>
            <p:nvPr/>
          </p:nvSpPr>
          <p:spPr>
            <a:xfrm>
              <a:off x="2437632" y="452306"/>
              <a:ext cx="1031594" cy="1218030"/>
            </a:xfrm>
            <a:prstGeom prst="rect">
              <a:avLst/>
            </a:prstGeom>
            <a:solidFill>
              <a:srgbClr val="D8AA5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/>
              </a:lvl1pPr>
            </a:lstStyle>
            <a:p>
              <a:pPr/>
              <a:r>
                <a:t> </a:t>
              </a:r>
            </a:p>
          </p:txBody>
        </p:sp>
        <p:sp>
          <p:nvSpPr>
            <p:cNvPr id="651" name="Rectangle"/>
            <p:cNvSpPr/>
            <p:nvPr/>
          </p:nvSpPr>
          <p:spPr>
            <a:xfrm>
              <a:off x="1156126" y="2121943"/>
              <a:ext cx="1494260" cy="1837882"/>
            </a:xfrm>
            <a:prstGeom prst="rect">
              <a:avLst/>
            </a:prstGeom>
            <a:solidFill>
              <a:srgbClr val="D8AA5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/>
              </a:lvl1pPr>
            </a:lstStyle>
            <a:p>
              <a:pPr/>
              <a:r>
                <a:t> </a:t>
              </a:r>
            </a:p>
          </p:txBody>
        </p:sp>
        <p:sp>
          <p:nvSpPr>
            <p:cNvPr id="652" name="Line"/>
            <p:cNvSpPr/>
            <p:nvPr/>
          </p:nvSpPr>
          <p:spPr>
            <a:xfrm>
              <a:off x="1012" y="800902"/>
              <a:ext cx="103159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53" name="Region"/>
            <p:cNvSpPr/>
            <p:nvPr/>
          </p:nvSpPr>
          <p:spPr>
            <a:xfrm>
              <a:off x="492639" y="23566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Region</a:t>
              </a:r>
            </a:p>
          </p:txBody>
        </p:sp>
        <p:sp>
          <p:nvSpPr>
            <p:cNvPr id="654" name="Time"/>
            <p:cNvSpPr/>
            <p:nvPr/>
          </p:nvSpPr>
          <p:spPr>
            <a:xfrm>
              <a:off x="2896064" y="2111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Time</a:t>
              </a:r>
            </a:p>
          </p:txBody>
        </p:sp>
        <p:sp>
          <p:nvSpPr>
            <p:cNvPr id="655" name="Region ID"/>
            <p:cNvSpPr/>
            <p:nvPr/>
          </p:nvSpPr>
          <p:spPr>
            <a:xfrm>
              <a:off x="492639" y="60121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Region ID</a:t>
              </a:r>
            </a:p>
          </p:txBody>
        </p:sp>
        <p:sp>
          <p:nvSpPr>
            <p:cNvPr id="656" name="Time ID"/>
            <p:cNvSpPr/>
            <p:nvPr/>
          </p:nvSpPr>
          <p:spPr>
            <a:xfrm>
              <a:off x="2915876" y="60384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Time ID</a:t>
              </a:r>
            </a:p>
          </p:txBody>
        </p:sp>
        <p:sp>
          <p:nvSpPr>
            <p:cNvPr id="657" name="Line"/>
            <p:cNvSpPr/>
            <p:nvPr/>
          </p:nvSpPr>
          <p:spPr>
            <a:xfrm>
              <a:off x="2437632" y="800902"/>
              <a:ext cx="103159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58" name="Sales ID (PK)"/>
            <p:cNvSpPr/>
            <p:nvPr/>
          </p:nvSpPr>
          <p:spPr>
            <a:xfrm>
              <a:off x="1817359" y="229231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Sales ID (PK)</a:t>
              </a:r>
            </a:p>
          </p:txBody>
        </p:sp>
        <p:sp>
          <p:nvSpPr>
            <p:cNvPr id="659" name="Region ID (FK)"/>
            <p:cNvSpPr/>
            <p:nvPr/>
          </p:nvSpPr>
          <p:spPr>
            <a:xfrm>
              <a:off x="1881585" y="256290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Region ID (FK)</a:t>
              </a:r>
            </a:p>
          </p:txBody>
        </p:sp>
        <p:sp>
          <p:nvSpPr>
            <p:cNvPr id="660" name="Time ID (FK)"/>
            <p:cNvSpPr/>
            <p:nvPr/>
          </p:nvSpPr>
          <p:spPr>
            <a:xfrm>
              <a:off x="1785835" y="284309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Time ID (FK)</a:t>
              </a:r>
            </a:p>
          </p:txBody>
        </p:sp>
        <p:sp>
          <p:nvSpPr>
            <p:cNvPr id="661" name="Line"/>
            <p:cNvSpPr/>
            <p:nvPr/>
          </p:nvSpPr>
          <p:spPr>
            <a:xfrm>
              <a:off x="1156126" y="3003547"/>
              <a:ext cx="149426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62" name="Region…"/>
            <p:cNvSpPr/>
            <p:nvPr/>
          </p:nvSpPr>
          <p:spPr>
            <a:xfrm>
              <a:off x="42152" y="117714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Region </a:t>
              </a:r>
            </a:p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City</a:t>
              </a:r>
            </a:p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Channel</a:t>
              </a:r>
            </a:p>
          </p:txBody>
        </p:sp>
        <p:sp>
          <p:nvSpPr>
            <p:cNvPr id="663" name="Year…"/>
            <p:cNvSpPr/>
            <p:nvPr/>
          </p:nvSpPr>
          <p:spPr>
            <a:xfrm>
              <a:off x="2529724" y="118886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Year</a:t>
              </a:r>
            </a:p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Month</a:t>
              </a:r>
            </a:p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Week</a:t>
              </a:r>
            </a:p>
          </p:txBody>
        </p:sp>
        <p:sp>
          <p:nvSpPr>
            <p:cNvPr id="664" name="Amount…"/>
            <p:cNvSpPr/>
            <p:nvPr/>
          </p:nvSpPr>
          <p:spPr>
            <a:xfrm>
              <a:off x="1199057" y="3351421"/>
              <a:ext cx="103159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Amount</a:t>
              </a:r>
            </a:p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Price</a:t>
              </a:r>
            </a:p>
          </p:txBody>
        </p:sp>
        <p:sp>
          <p:nvSpPr>
            <p:cNvPr id="665" name="Sales"/>
            <p:cNvSpPr/>
            <p:nvPr/>
          </p:nvSpPr>
          <p:spPr>
            <a:xfrm>
              <a:off x="1786939" y="192620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Sales</a:t>
              </a:r>
            </a:p>
          </p:txBody>
        </p:sp>
        <p:sp>
          <p:nvSpPr>
            <p:cNvPr id="666" name="Line"/>
            <p:cNvSpPr/>
            <p:nvPr/>
          </p:nvSpPr>
          <p:spPr>
            <a:xfrm>
              <a:off x="1031864" y="918446"/>
              <a:ext cx="507971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67" name="Line"/>
            <p:cNvSpPr/>
            <p:nvPr/>
          </p:nvSpPr>
          <p:spPr>
            <a:xfrm>
              <a:off x="1940873" y="918446"/>
              <a:ext cx="507971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68" name="Line"/>
            <p:cNvSpPr/>
            <p:nvPr/>
          </p:nvSpPr>
          <p:spPr>
            <a:xfrm flipH="1">
              <a:off x="1546092" y="900586"/>
              <a:ext cx="1" cy="759439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69" name="Line"/>
            <p:cNvSpPr/>
            <p:nvPr/>
          </p:nvSpPr>
          <p:spPr>
            <a:xfrm>
              <a:off x="1938974" y="900586"/>
              <a:ext cx="1" cy="759439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692" name="Group"/>
          <p:cNvGrpSpPr/>
          <p:nvPr/>
        </p:nvGrpSpPr>
        <p:grpSpPr>
          <a:xfrm>
            <a:off x="15988018" y="1825371"/>
            <a:ext cx="4377336" cy="4084841"/>
            <a:chOff x="0" y="12104"/>
            <a:chExt cx="4377335" cy="4084840"/>
          </a:xfrm>
        </p:grpSpPr>
        <p:sp>
          <p:nvSpPr>
            <p:cNvPr id="671" name="Rectangle"/>
            <p:cNvSpPr/>
            <p:nvPr/>
          </p:nvSpPr>
          <p:spPr>
            <a:xfrm>
              <a:off x="61041" y="464411"/>
              <a:ext cx="1427757" cy="1218030"/>
            </a:xfrm>
            <a:prstGeom prst="rect">
              <a:avLst/>
            </a:prstGeom>
            <a:solidFill>
              <a:srgbClr val="CF66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/>
              </a:lvl1pPr>
            </a:lstStyle>
            <a:p>
              <a:pPr/>
              <a:r>
                <a:t>       </a:t>
              </a:r>
            </a:p>
          </p:txBody>
        </p:sp>
        <p:sp>
          <p:nvSpPr>
            <p:cNvPr id="672" name="Rectangle"/>
            <p:cNvSpPr/>
            <p:nvPr/>
          </p:nvSpPr>
          <p:spPr>
            <a:xfrm>
              <a:off x="2825439" y="464411"/>
              <a:ext cx="1400776" cy="1218030"/>
            </a:xfrm>
            <a:prstGeom prst="rect">
              <a:avLst/>
            </a:prstGeom>
            <a:solidFill>
              <a:srgbClr val="CF66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/>
              </a:lvl1pPr>
            </a:lstStyle>
            <a:p>
              <a:pPr/>
              <a:r>
                <a:t> </a:t>
              </a:r>
            </a:p>
          </p:txBody>
        </p:sp>
        <p:sp>
          <p:nvSpPr>
            <p:cNvPr id="673" name="Rectangle"/>
            <p:cNvSpPr/>
            <p:nvPr/>
          </p:nvSpPr>
          <p:spPr>
            <a:xfrm>
              <a:off x="1561794" y="2259063"/>
              <a:ext cx="1494259" cy="1837883"/>
            </a:xfrm>
            <a:prstGeom prst="rect">
              <a:avLst/>
            </a:prstGeom>
            <a:solidFill>
              <a:srgbClr val="CF66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/>
              </a:lvl1pPr>
            </a:lstStyle>
            <a:p>
              <a:pPr/>
              <a:r>
                <a:t> </a:t>
              </a:r>
            </a:p>
          </p:txBody>
        </p:sp>
        <p:sp>
          <p:nvSpPr>
            <p:cNvPr id="674" name="Line"/>
            <p:cNvSpPr/>
            <p:nvPr/>
          </p:nvSpPr>
          <p:spPr>
            <a:xfrm>
              <a:off x="49492" y="813007"/>
              <a:ext cx="140077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75" name="Region"/>
            <p:cNvSpPr txBox="1"/>
            <p:nvPr/>
          </p:nvSpPr>
          <p:spPr>
            <a:xfrm>
              <a:off x="101229" y="36633"/>
              <a:ext cx="879781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Region</a:t>
              </a:r>
            </a:p>
          </p:txBody>
        </p:sp>
        <p:sp>
          <p:nvSpPr>
            <p:cNvPr id="676" name="Time"/>
            <p:cNvSpPr txBox="1"/>
            <p:nvPr/>
          </p:nvSpPr>
          <p:spPr>
            <a:xfrm>
              <a:off x="2958396" y="12104"/>
              <a:ext cx="650953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Time</a:t>
              </a:r>
            </a:p>
          </p:txBody>
        </p:sp>
        <p:sp>
          <p:nvSpPr>
            <p:cNvPr id="677" name="Region ID (INT)"/>
            <p:cNvSpPr txBox="1"/>
            <p:nvPr/>
          </p:nvSpPr>
          <p:spPr>
            <a:xfrm>
              <a:off x="0" y="437212"/>
              <a:ext cx="1475146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Region ID (INT)</a:t>
              </a:r>
            </a:p>
          </p:txBody>
        </p:sp>
        <p:sp>
          <p:nvSpPr>
            <p:cNvPr id="678" name="Time ID (INT)"/>
            <p:cNvSpPr txBox="1"/>
            <p:nvPr/>
          </p:nvSpPr>
          <p:spPr>
            <a:xfrm>
              <a:off x="2674236" y="436562"/>
              <a:ext cx="1703100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Time ID (INT)</a:t>
              </a:r>
            </a:p>
          </p:txBody>
        </p:sp>
        <p:sp>
          <p:nvSpPr>
            <p:cNvPr id="679" name="Line"/>
            <p:cNvSpPr/>
            <p:nvPr/>
          </p:nvSpPr>
          <p:spPr>
            <a:xfrm>
              <a:off x="2825439" y="813007"/>
              <a:ext cx="140077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80" name="Sales ID (INT)"/>
            <p:cNvSpPr txBox="1"/>
            <p:nvPr/>
          </p:nvSpPr>
          <p:spPr>
            <a:xfrm>
              <a:off x="1590067" y="2285770"/>
              <a:ext cx="1301639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Sales ID (INT)</a:t>
              </a:r>
            </a:p>
          </p:txBody>
        </p:sp>
        <p:sp>
          <p:nvSpPr>
            <p:cNvPr id="681" name="Region ID (INT)"/>
            <p:cNvSpPr txBox="1"/>
            <p:nvPr/>
          </p:nvSpPr>
          <p:spPr>
            <a:xfrm>
              <a:off x="1567501" y="2556360"/>
              <a:ext cx="1439504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Region ID (INT)</a:t>
              </a:r>
            </a:p>
          </p:txBody>
        </p:sp>
        <p:sp>
          <p:nvSpPr>
            <p:cNvPr id="682" name="Time ID (INT)"/>
            <p:cNvSpPr txBox="1"/>
            <p:nvPr/>
          </p:nvSpPr>
          <p:spPr>
            <a:xfrm>
              <a:off x="1567075" y="2818690"/>
              <a:ext cx="1248855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Time ID (INT)</a:t>
              </a:r>
            </a:p>
          </p:txBody>
        </p:sp>
        <p:sp>
          <p:nvSpPr>
            <p:cNvPr id="683" name="Line"/>
            <p:cNvSpPr/>
            <p:nvPr/>
          </p:nvSpPr>
          <p:spPr>
            <a:xfrm>
              <a:off x="1561794" y="3140667"/>
              <a:ext cx="149425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84" name="Region(Varchar)…"/>
            <p:cNvSpPr txBox="1"/>
            <p:nvPr/>
          </p:nvSpPr>
          <p:spPr>
            <a:xfrm>
              <a:off x="35971" y="803713"/>
              <a:ext cx="1586868" cy="1006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Region(</a:t>
              </a:r>
              <a:r>
                <a:rPr sz="1100"/>
                <a:t>Varchar</a:t>
              </a:r>
              <a:r>
                <a:t>)</a:t>
              </a:r>
            </a:p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City (</a:t>
              </a:r>
              <a:r>
                <a:rPr sz="1100"/>
                <a:t>Varchar</a:t>
              </a:r>
              <a:r>
                <a:t>)</a:t>
              </a:r>
            </a:p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Channel (</a:t>
              </a:r>
              <a:r>
                <a:rPr sz="1100"/>
                <a:t>Varchar</a:t>
              </a:r>
              <a:r>
                <a:t>)</a:t>
              </a:r>
            </a:p>
          </p:txBody>
        </p:sp>
        <p:sp>
          <p:nvSpPr>
            <p:cNvPr id="685" name="Year (INT)…"/>
            <p:cNvSpPr txBox="1"/>
            <p:nvPr/>
          </p:nvSpPr>
          <p:spPr>
            <a:xfrm>
              <a:off x="2917532" y="805681"/>
              <a:ext cx="1192337" cy="79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Year (INT)</a:t>
              </a:r>
            </a:p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Month (INT)</a:t>
              </a:r>
            </a:p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Week (INT)</a:t>
              </a:r>
            </a:p>
          </p:txBody>
        </p:sp>
        <p:sp>
          <p:nvSpPr>
            <p:cNvPr id="686" name="Amount (INT)…"/>
            <p:cNvSpPr txBox="1"/>
            <p:nvPr/>
          </p:nvSpPr>
          <p:spPr>
            <a:xfrm>
              <a:off x="1569005" y="3201203"/>
              <a:ext cx="1485057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Amount (INT)</a:t>
              </a:r>
            </a:p>
            <a:p>
              <a:pPr algn="l">
                <a:defRPr b="1" sz="1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Price (FLOAT)</a:t>
              </a:r>
            </a:p>
          </p:txBody>
        </p:sp>
        <p:sp>
          <p:nvSpPr>
            <p:cNvPr id="687" name="Sales"/>
            <p:cNvSpPr txBox="1"/>
            <p:nvPr/>
          </p:nvSpPr>
          <p:spPr>
            <a:xfrm>
              <a:off x="1835355" y="1852184"/>
              <a:ext cx="714503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Sales</a:t>
              </a:r>
            </a:p>
          </p:txBody>
        </p:sp>
        <p:sp>
          <p:nvSpPr>
            <p:cNvPr id="688" name="Line"/>
            <p:cNvSpPr/>
            <p:nvPr/>
          </p:nvSpPr>
          <p:spPr>
            <a:xfrm>
              <a:off x="1469318" y="1048810"/>
              <a:ext cx="507971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89" name="Line"/>
            <p:cNvSpPr/>
            <p:nvPr/>
          </p:nvSpPr>
          <p:spPr>
            <a:xfrm>
              <a:off x="2322395" y="1013092"/>
              <a:ext cx="507971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90" name="Line"/>
            <p:cNvSpPr/>
            <p:nvPr/>
          </p:nvSpPr>
          <p:spPr>
            <a:xfrm>
              <a:off x="1971650" y="1066670"/>
              <a:ext cx="1" cy="68800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91" name="Line"/>
            <p:cNvSpPr/>
            <p:nvPr/>
          </p:nvSpPr>
          <p:spPr>
            <a:xfrm>
              <a:off x="2347252" y="1007561"/>
              <a:ext cx="1" cy="759439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693" name="Conceptional…"/>
          <p:cNvSpPr txBox="1"/>
          <p:nvPr/>
        </p:nvSpPr>
        <p:spPr>
          <a:xfrm>
            <a:off x="3597740" y="6877379"/>
            <a:ext cx="2487246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2800"/>
            </a:pPr>
            <a:r>
              <a:t>Conceptional </a:t>
            </a:r>
          </a:p>
          <a:p>
            <a:pPr algn="l">
              <a:defRPr sz="2800"/>
            </a:pPr>
            <a:r>
              <a:t>Data Modeling</a:t>
            </a:r>
          </a:p>
        </p:txBody>
      </p:sp>
      <p:sp>
        <p:nvSpPr>
          <p:cNvPr id="694" name="Highly abstract…"/>
          <p:cNvSpPr txBox="1"/>
          <p:nvPr/>
        </p:nvSpPr>
        <p:spPr>
          <a:xfrm>
            <a:off x="3536888" y="8235950"/>
            <a:ext cx="4783195" cy="273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304799" indent="-304799" algn="l" defTabSz="914400">
              <a:lnSpc>
                <a:spcPct val="150000"/>
              </a:lnSpc>
              <a:buSzPct val="100000"/>
              <a:buChar char="•"/>
              <a:defRPr sz="2000">
                <a:solidFill>
                  <a:srgbClr val="DCDEE0"/>
                </a:solidFill>
              </a:defRPr>
            </a:pPr>
            <a:r>
              <a:t>Highly abstract</a:t>
            </a:r>
          </a:p>
          <a:p>
            <a:pPr marL="304799" indent="-304799" algn="l" defTabSz="914400">
              <a:lnSpc>
                <a:spcPct val="150000"/>
              </a:lnSpc>
              <a:buSzPct val="100000"/>
              <a:buChar char="•"/>
              <a:defRPr sz="2000">
                <a:solidFill>
                  <a:srgbClr val="DCDEE0"/>
                </a:solidFill>
              </a:defRPr>
            </a:pPr>
            <a:r>
              <a:t>Easily Enhanced</a:t>
            </a:r>
          </a:p>
          <a:p>
            <a:pPr marL="304799" indent="-304799" algn="l" defTabSz="914400">
              <a:lnSpc>
                <a:spcPct val="150000"/>
              </a:lnSpc>
              <a:buSzPct val="100000"/>
              <a:buChar char="•"/>
              <a:defRPr sz="2000">
                <a:solidFill>
                  <a:srgbClr val="DCDEE0"/>
                </a:solidFill>
              </a:defRPr>
            </a:pPr>
            <a:r>
              <a:t>Only Entities and Abstract Relationships</a:t>
            </a:r>
          </a:p>
          <a:p>
            <a:pPr marL="304799" indent="-304799" algn="l" defTabSz="914400">
              <a:lnSpc>
                <a:spcPct val="150000"/>
              </a:lnSpc>
              <a:buSzPct val="100000"/>
              <a:buChar char="•"/>
              <a:defRPr sz="2000">
                <a:solidFill>
                  <a:srgbClr val="DCDEE0"/>
                </a:solidFill>
              </a:defRPr>
            </a:pPr>
            <a:r>
              <a:t>No software tool required to define CDM</a:t>
            </a:r>
          </a:p>
        </p:txBody>
      </p:sp>
      <p:sp>
        <p:nvSpPr>
          <p:cNvPr id="695" name="Presence of Attributes…"/>
          <p:cNvSpPr txBox="1"/>
          <p:nvPr/>
        </p:nvSpPr>
        <p:spPr>
          <a:xfrm>
            <a:off x="9779236" y="8235950"/>
            <a:ext cx="5058591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304799" indent="-304799" algn="l" defTabSz="914400">
              <a:lnSpc>
                <a:spcPct val="150000"/>
              </a:lnSpc>
              <a:buSzPct val="100000"/>
              <a:buChar char="•"/>
              <a:defRPr sz="2000">
                <a:solidFill>
                  <a:srgbClr val="DCDEE0"/>
                </a:solidFill>
              </a:defRPr>
            </a:pPr>
            <a:r>
              <a:t>Presence of Attributes</a:t>
            </a:r>
          </a:p>
          <a:p>
            <a:pPr marL="304799" indent="-304799" algn="l" defTabSz="914400">
              <a:lnSpc>
                <a:spcPct val="150000"/>
              </a:lnSpc>
              <a:buSzPct val="100000"/>
              <a:buChar char="•"/>
              <a:defRPr sz="2000">
                <a:solidFill>
                  <a:srgbClr val="DCDEE0"/>
                </a:solidFill>
              </a:defRPr>
            </a:pPr>
            <a:r>
              <a:t>PK &amp; FK relations</a:t>
            </a:r>
          </a:p>
          <a:p>
            <a:pPr marL="304799" indent="-304799" algn="l" defTabSz="914400">
              <a:lnSpc>
                <a:spcPct val="150000"/>
              </a:lnSpc>
              <a:buSzPct val="100000"/>
              <a:buChar char="•"/>
              <a:defRPr sz="2000">
                <a:solidFill>
                  <a:srgbClr val="DCDEE0"/>
                </a:solidFill>
              </a:defRPr>
            </a:pPr>
            <a:r>
              <a:t>DM tools like ERW and Power Designer can be used to</a:t>
            </a:r>
          </a:p>
          <a:p>
            <a:pPr marL="304799" indent="-304799" algn="l" defTabSz="914400">
              <a:lnSpc>
                <a:spcPct val="150000"/>
              </a:lnSpc>
              <a:buSzPct val="100000"/>
              <a:buChar char="•"/>
              <a:defRPr sz="2000">
                <a:solidFill>
                  <a:srgbClr val="DCDEE0"/>
                </a:solidFill>
              </a:defRPr>
            </a:pPr>
            <a:r>
              <a:t>They can be converted to PDM with help of these tools</a:t>
            </a:r>
          </a:p>
        </p:txBody>
      </p:sp>
      <p:sp>
        <p:nvSpPr>
          <p:cNvPr id="696" name="Entities referred as Tables…"/>
          <p:cNvSpPr txBox="1"/>
          <p:nvPr/>
        </p:nvSpPr>
        <p:spPr>
          <a:xfrm>
            <a:off x="16296980" y="8235950"/>
            <a:ext cx="5058591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304799" indent="-304799" algn="l" defTabSz="914400">
              <a:lnSpc>
                <a:spcPct val="150000"/>
              </a:lnSpc>
              <a:buSzPct val="100000"/>
              <a:buChar char="•"/>
              <a:defRPr sz="2000">
                <a:solidFill>
                  <a:srgbClr val="DCDEE0"/>
                </a:solidFill>
              </a:defRPr>
            </a:pPr>
            <a:r>
              <a:t>Entities referred as Tables</a:t>
            </a:r>
          </a:p>
          <a:p>
            <a:pPr marL="304799" indent="-304799" algn="l" defTabSz="914400">
              <a:lnSpc>
                <a:spcPct val="150000"/>
              </a:lnSpc>
              <a:buSzPct val="100000"/>
              <a:buChar char="•"/>
              <a:defRPr sz="2000">
                <a:solidFill>
                  <a:srgbClr val="DCDEE0"/>
                </a:solidFill>
              </a:defRPr>
            </a:pPr>
            <a:r>
              <a:t>Attributes referred as columns</a:t>
            </a:r>
          </a:p>
          <a:p>
            <a:pPr marL="304799" indent="-304799" algn="l" defTabSz="914400">
              <a:lnSpc>
                <a:spcPct val="150000"/>
              </a:lnSpc>
              <a:buSzPct val="100000"/>
              <a:buChar char="•"/>
              <a:defRPr sz="2000">
                <a:solidFill>
                  <a:srgbClr val="DCDEE0"/>
                </a:solidFill>
              </a:defRPr>
            </a:pPr>
            <a:r>
              <a:t>Database compatible table names and columns and db specific data types</a:t>
            </a:r>
          </a:p>
        </p:txBody>
      </p:sp>
      <p:sp>
        <p:nvSpPr>
          <p:cNvPr id="697" name="Logical…"/>
          <p:cNvSpPr txBox="1"/>
          <p:nvPr/>
        </p:nvSpPr>
        <p:spPr>
          <a:xfrm>
            <a:off x="9820961" y="6877379"/>
            <a:ext cx="2487245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2800"/>
            </a:pPr>
            <a:r>
              <a:t>Logical </a:t>
            </a:r>
          </a:p>
          <a:p>
            <a:pPr algn="l">
              <a:defRPr sz="2800"/>
            </a:pPr>
            <a:r>
              <a:t>Data Modeling</a:t>
            </a:r>
          </a:p>
        </p:txBody>
      </p:sp>
      <p:sp>
        <p:nvSpPr>
          <p:cNvPr id="698" name="Physical…"/>
          <p:cNvSpPr txBox="1"/>
          <p:nvPr/>
        </p:nvSpPr>
        <p:spPr>
          <a:xfrm>
            <a:off x="16444790" y="6877379"/>
            <a:ext cx="2487245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2800"/>
            </a:pPr>
            <a:r>
              <a:t>Physical </a:t>
            </a:r>
          </a:p>
          <a:p>
            <a:pPr algn="l">
              <a:defRPr sz="2800"/>
            </a:pPr>
            <a:r>
              <a:t>Data Modeling</a:t>
            </a:r>
          </a:p>
        </p:txBody>
      </p:sp>
      <p:sp>
        <p:nvSpPr>
          <p:cNvPr id="699" name="Modeling Type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Modeling Types</a:t>
            </a:r>
          </a:p>
        </p:txBody>
      </p:sp>
      <p:sp>
        <p:nvSpPr>
          <p:cNvPr id="70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70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70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0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6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7" name="Modeling Concepts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Modeling Concepts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708" name="OLTP &amp; DWH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OLTP &amp; DWH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